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37"/>
  </p:notesMasterIdLst>
  <p:sldIdLst>
    <p:sldId id="258" r:id="rId2"/>
    <p:sldId id="259" r:id="rId3"/>
    <p:sldId id="286" r:id="rId4"/>
    <p:sldId id="288" r:id="rId5"/>
    <p:sldId id="257" r:id="rId6"/>
    <p:sldId id="289" r:id="rId7"/>
    <p:sldId id="290" r:id="rId8"/>
    <p:sldId id="287" r:id="rId9"/>
    <p:sldId id="271" r:id="rId10"/>
    <p:sldId id="272" r:id="rId11"/>
    <p:sldId id="274" r:id="rId12"/>
    <p:sldId id="273" r:id="rId13"/>
    <p:sldId id="275" r:id="rId14"/>
    <p:sldId id="276" r:id="rId15"/>
    <p:sldId id="277" r:id="rId16"/>
    <p:sldId id="278" r:id="rId17"/>
    <p:sldId id="256" r:id="rId18"/>
    <p:sldId id="270" r:id="rId19"/>
    <p:sldId id="285" r:id="rId20"/>
    <p:sldId id="279" r:id="rId21"/>
    <p:sldId id="282" r:id="rId22"/>
    <p:sldId id="283" r:id="rId23"/>
    <p:sldId id="284" r:id="rId24"/>
    <p:sldId id="293" r:id="rId25"/>
    <p:sldId id="295" r:id="rId26"/>
    <p:sldId id="297" r:id="rId27"/>
    <p:sldId id="261" r:id="rId28"/>
    <p:sldId id="291" r:id="rId29"/>
    <p:sldId id="262" r:id="rId30"/>
    <p:sldId id="263" r:id="rId31"/>
    <p:sldId id="264" r:id="rId32"/>
    <p:sldId id="265" r:id="rId33"/>
    <p:sldId id="266" r:id="rId34"/>
    <p:sldId id="267" r:id="rId35"/>
    <p:sldId id="268"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snapVertSplitter="1" vertBarState="minimized" horzBarState="maximized">
    <p:restoredLeft sz="15620"/>
    <p:restoredTop sz="94660"/>
  </p:normalViewPr>
  <p:slideViewPr>
    <p:cSldViewPr>
      <p:cViewPr varScale="1">
        <p:scale>
          <a:sx n="79" d="100"/>
          <a:sy n="79" d="100"/>
        </p:scale>
        <p:origin x="-149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C76AA8-F369-49BD-AC42-317FB0B5990D}" type="datetimeFigureOut">
              <a:rPr lang="en-US" smtClean="0"/>
              <a:pPr/>
              <a:t>11/1/2010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126BA8-E22A-4EED-9019-E65F3C8025D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126BA8-E22A-4EED-9019-E65F3C8025D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126BA8-E22A-4EED-9019-E65F3C8025D6}" type="slidenum">
              <a:rPr lang="en-US" smtClean="0"/>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126BA8-E22A-4EED-9019-E65F3C8025D6}" type="slidenum">
              <a:rPr lang="en-US" smtClean="0"/>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126BA8-E22A-4EED-9019-E65F3C8025D6}" type="slidenum">
              <a:rPr lang="en-US" smtClean="0"/>
              <a:pPr/>
              <a:t>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126BA8-E22A-4EED-9019-E65F3C8025D6}" type="slidenum">
              <a:rPr lang="en-US" smtClean="0"/>
              <a:pPr/>
              <a:t>18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126BA8-E22A-4EED-9019-E65F3C8025D6}" type="slidenum">
              <a:rPr lang="en-US" smtClean="0"/>
              <a:pPr/>
              <a:t>19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126BA8-E22A-4EED-9019-E65F3C8025D6}" type="slidenum">
              <a:rPr lang="en-US" smtClean="0"/>
              <a:pPr/>
              <a:t>20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126BA8-E22A-4EED-9019-E65F3C8025D6}" type="slidenum">
              <a:rPr lang="en-US" smtClean="0"/>
              <a:pPr/>
              <a:t>21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325724-F05E-462A-B9D2-B48D588AC002}" type="slidenum">
              <a:rPr lang="en-US" smtClean="0"/>
              <a:pPr/>
              <a:t>22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126BA8-E22A-4EED-9019-E65F3C8025D6}" type="slidenum">
              <a:rPr lang="en-US" smtClean="0"/>
              <a:pPr/>
              <a:t>23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126BA8-E22A-4EED-9019-E65F3C8025D6}" type="slidenum">
              <a:rPr lang="en-US" smtClean="0"/>
              <a:pPr/>
              <a:t>27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126BA8-E22A-4EED-9019-E65F3C8025D6}"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126BA8-E22A-4EED-9019-E65F3C8025D6}" type="slidenum">
              <a:rPr lang="en-US" smtClean="0"/>
              <a:pPr/>
              <a:t>29</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126BA8-E22A-4EED-9019-E65F3C8025D6}" type="slidenum">
              <a:rPr lang="en-US" smtClean="0"/>
              <a:pPr/>
              <a:t>30</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126BA8-E22A-4EED-9019-E65F3C8025D6}" type="slidenum">
              <a:rPr lang="en-US" smtClean="0"/>
              <a:pPr/>
              <a:t>31</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126BA8-E22A-4EED-9019-E65F3C8025D6}" type="slidenum">
              <a:rPr lang="en-US" smtClean="0"/>
              <a:pPr/>
              <a:t>32</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126BA8-E22A-4EED-9019-E65F3C8025D6}" type="slidenum">
              <a:rPr lang="en-US" smtClean="0"/>
              <a:pPr/>
              <a:t>33</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126BA8-E22A-4EED-9019-E65F3C8025D6}" type="slidenum">
              <a:rPr lang="en-US" smtClean="0"/>
              <a:pPr/>
              <a:t>34</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126BA8-E22A-4EED-9019-E65F3C8025D6}" type="slidenum">
              <a:rPr lang="en-US" smtClean="0"/>
              <a:pPr/>
              <a:t>35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126BA8-E22A-4EED-9019-E65F3C8025D6}"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126BA8-E22A-4EED-9019-E65F3C8025D6}"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126BA8-E22A-4EED-9019-E65F3C8025D6}" type="slidenum">
              <a:rPr lang="en-US" smtClean="0"/>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126BA8-E22A-4EED-9019-E65F3C8025D6}"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126BA8-E22A-4EED-9019-E65F3C8025D6}"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126BA8-E22A-4EED-9019-E65F3C8025D6}"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126BA8-E22A-4EED-9019-E65F3C8025D6}"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EC6B9D32-7835-463D-9152-2B15EA106E2F}" type="datetimeFigureOut">
              <a:rPr lang="en-US" smtClean="0"/>
              <a:pPr/>
              <a:t>11/1/2010</a:t>
            </a:fld>
            <a:endParaRPr lang="en-US"/>
          </a:p>
        </p:txBody>
      </p:sp>
      <p:sp>
        <p:nvSpPr>
          <p:cNvPr id="16" name="Slide Number Placeholder 15"/>
          <p:cNvSpPr>
            <a:spLocks noGrp="1"/>
          </p:cNvSpPr>
          <p:nvPr>
            <p:ph type="sldNum" sz="quarter" idx="11"/>
          </p:nvPr>
        </p:nvSpPr>
        <p:spPr/>
        <p:txBody>
          <a:bodyPr/>
          <a:lstStyle/>
          <a:p>
            <a:fld id="{62DB754E-C083-4200-83FF-7D878A86C0C1}"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C6B9D32-7835-463D-9152-2B15EA106E2F}" type="datetimeFigureOut">
              <a:rPr lang="en-US" smtClean="0"/>
              <a:pPr/>
              <a:t>11/1/2010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B754E-C083-4200-83FF-7D878A86C0C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C6B9D32-7835-463D-9152-2B15EA106E2F}" type="datetimeFigureOut">
              <a:rPr lang="en-US" smtClean="0"/>
              <a:pPr/>
              <a:t>11/1/2010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B754E-C083-4200-83FF-7D878A86C0C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30725"/>
          </a:xfrm>
        </p:spPr>
        <p:txBody>
          <a:bodyPr/>
          <a:lstStyle/>
          <a:p>
            <a:endParaRPr lang="en-US"/>
          </a:p>
        </p:txBody>
      </p:sp>
      <p:sp>
        <p:nvSpPr>
          <p:cNvPr id="4" name="Date Placeholder 3"/>
          <p:cNvSpPr>
            <a:spLocks noGrp="1"/>
          </p:cNvSpPr>
          <p:nvPr>
            <p:ph type="dt" sz="half" idx="10"/>
          </p:nvPr>
        </p:nvSpPr>
        <p:spPr>
          <a:xfrm>
            <a:off x="457200" y="6248400"/>
            <a:ext cx="21336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2CBD619C-77D3-498A-A2E9-944873D5DD6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EC6B9D32-7835-463D-9152-2B15EA106E2F}" type="datetimeFigureOut">
              <a:rPr lang="en-US" smtClean="0"/>
              <a:pPr/>
              <a:t>11/1/2010</a:t>
            </a:fld>
            <a:endParaRPr lang="en-US"/>
          </a:p>
        </p:txBody>
      </p:sp>
      <p:sp>
        <p:nvSpPr>
          <p:cNvPr id="15" name="Slide Number Placeholder 14"/>
          <p:cNvSpPr>
            <a:spLocks noGrp="1"/>
          </p:cNvSpPr>
          <p:nvPr>
            <p:ph type="sldNum" sz="quarter" idx="15"/>
          </p:nvPr>
        </p:nvSpPr>
        <p:spPr/>
        <p:txBody>
          <a:bodyPr/>
          <a:lstStyle>
            <a:lvl1pPr algn="ctr">
              <a:defRPr/>
            </a:lvl1pPr>
          </a:lstStyle>
          <a:p>
            <a:fld id="{62DB754E-C083-4200-83FF-7D878A86C0C1}"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C6B9D32-7835-463D-9152-2B15EA106E2F}" type="datetimeFigureOut">
              <a:rPr lang="en-US" smtClean="0"/>
              <a:pPr/>
              <a:t>11/1/2010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B754E-C083-4200-83FF-7D878A86C0C1}"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C6B9D32-7835-463D-9152-2B15EA106E2F}" type="datetimeFigureOut">
              <a:rPr lang="en-US" smtClean="0"/>
              <a:pPr/>
              <a:t>11/1/2010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B754E-C083-4200-83FF-7D878A86C0C1}"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62DB754E-C083-4200-83FF-7D878A86C0C1}"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EC6B9D32-7835-463D-9152-2B15EA106E2F}" type="datetimeFigureOut">
              <a:rPr lang="en-US" smtClean="0"/>
              <a:pPr/>
              <a:t>11/1/2010</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C6B9D32-7835-463D-9152-2B15EA106E2F}" type="datetimeFigureOut">
              <a:rPr lang="en-US" smtClean="0"/>
              <a:pPr/>
              <a:t>11/1/2010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DB754E-C083-4200-83FF-7D878A86C0C1}"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6B9D32-7835-463D-9152-2B15EA106E2F}" type="datetimeFigureOut">
              <a:rPr lang="en-US" smtClean="0"/>
              <a:pPr/>
              <a:t>11/1/2010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DB754E-C083-4200-83FF-7D878A86C0C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EC6B9D32-7835-463D-9152-2B15EA106E2F}" type="datetimeFigureOut">
              <a:rPr lang="en-US" smtClean="0"/>
              <a:pPr/>
              <a:t>11/1/2010</a:t>
            </a:fld>
            <a:endParaRPr lang="en-US"/>
          </a:p>
        </p:txBody>
      </p:sp>
      <p:sp>
        <p:nvSpPr>
          <p:cNvPr id="9" name="Slide Number Placeholder 8"/>
          <p:cNvSpPr>
            <a:spLocks noGrp="1"/>
          </p:cNvSpPr>
          <p:nvPr>
            <p:ph type="sldNum" sz="quarter" idx="15"/>
          </p:nvPr>
        </p:nvSpPr>
        <p:spPr/>
        <p:txBody>
          <a:bodyPr/>
          <a:lstStyle/>
          <a:p>
            <a:fld id="{62DB754E-C083-4200-83FF-7D878A86C0C1}"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EC6B9D32-7835-463D-9152-2B15EA106E2F}" type="datetimeFigureOut">
              <a:rPr lang="en-US" smtClean="0"/>
              <a:pPr/>
              <a:t>11/1/2010</a:t>
            </a:fld>
            <a:endParaRPr lang="en-US"/>
          </a:p>
        </p:txBody>
      </p:sp>
      <p:sp>
        <p:nvSpPr>
          <p:cNvPr id="9" name="Slide Number Placeholder 8"/>
          <p:cNvSpPr>
            <a:spLocks noGrp="1"/>
          </p:cNvSpPr>
          <p:nvPr>
            <p:ph type="sldNum" sz="quarter" idx="11"/>
          </p:nvPr>
        </p:nvSpPr>
        <p:spPr/>
        <p:txBody>
          <a:bodyPr/>
          <a:lstStyle/>
          <a:p>
            <a:fld id="{62DB754E-C083-4200-83FF-7D878A86C0C1}"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EC6B9D32-7835-463D-9152-2B15EA106E2F}" type="datetimeFigureOut">
              <a:rPr lang="en-US" smtClean="0"/>
              <a:pPr/>
              <a:t>11/1/2010</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62DB754E-C083-4200-83FF-7D878A86C0C1}"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524000"/>
            <a:ext cx="8229600" cy="4572000"/>
          </a:xfrm>
        </p:spPr>
        <p:txBody>
          <a:bodyPr>
            <a:normAutofit fontScale="92500" lnSpcReduction="20000"/>
          </a:bodyPr>
          <a:lstStyle/>
          <a:p>
            <a:pPr marL="514350" indent="-514350">
              <a:buFont typeface="+mj-lt"/>
              <a:buAutoNum type="arabicPeriod"/>
            </a:pPr>
            <a:r>
              <a:rPr lang="en-US" b="1" dirty="0" smtClean="0"/>
              <a:t>Cap </a:t>
            </a:r>
            <a:r>
              <a:rPr lang="en-US" b="1" dirty="0" smtClean="0"/>
              <a:t>and Trade:</a:t>
            </a:r>
            <a:r>
              <a:rPr lang="en-US" dirty="0" smtClean="0"/>
              <a:t> A market based system where the </a:t>
            </a:r>
            <a:r>
              <a:rPr lang="en-US" i="1" dirty="0" smtClean="0"/>
              <a:t>right to pollute is either sold or given away to industry by government</a:t>
            </a:r>
            <a:r>
              <a:rPr lang="en-US" dirty="0" smtClean="0"/>
              <a:t> and then those</a:t>
            </a:r>
            <a:r>
              <a:rPr lang="en-US" i="1" dirty="0" smtClean="0"/>
              <a:t> rights can be traded in a free market</a:t>
            </a:r>
            <a:r>
              <a:rPr lang="en-US" i="1" dirty="0" smtClean="0"/>
              <a:t>.</a:t>
            </a:r>
          </a:p>
          <a:p>
            <a:pPr marL="514350" indent="-514350">
              <a:buFont typeface="+mj-lt"/>
              <a:buAutoNum type="arabicPeriod"/>
            </a:pPr>
            <a:endParaRPr lang="en-US" i="1" dirty="0" smtClean="0"/>
          </a:p>
          <a:p>
            <a:pPr marL="514350" indent="-514350">
              <a:buFont typeface="+mj-lt"/>
              <a:buAutoNum type="arabicPeriod"/>
            </a:pPr>
            <a:r>
              <a:rPr lang="en-US" b="1" dirty="0" smtClean="0">
                <a:latin typeface="Times New Roman" pitchFamily="18" charset="0"/>
                <a:cs typeface="Times New Roman" pitchFamily="18" charset="0"/>
              </a:rPr>
              <a:t>Cap</a:t>
            </a:r>
            <a:r>
              <a:rPr lang="en-US" b="1" i="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and Dividend: </a:t>
            </a:r>
            <a:r>
              <a:rPr lang="en-US" dirty="0" smtClean="0">
                <a:latin typeface="Times New Roman" pitchFamily="18" charset="0"/>
                <a:cs typeface="Times New Roman" pitchFamily="18" charset="0"/>
              </a:rPr>
              <a:t>A cap is placed on emissions and polluters pay a fee to the government for the right to pollute that is then redistributed to the public through federal programs</a:t>
            </a:r>
          </a:p>
          <a:p>
            <a:pPr marL="514350" indent="-514350">
              <a:buFont typeface="+mj-lt"/>
              <a:buAutoNum type="arabicPeriod"/>
            </a:pPr>
            <a:endParaRPr lang="en-US" dirty="0" smtClean="0"/>
          </a:p>
          <a:p>
            <a:pPr marL="514350" indent="-514350">
              <a:buFont typeface="+mj-lt"/>
              <a:buAutoNum type="arabicPeriod"/>
            </a:pPr>
            <a:r>
              <a:rPr lang="en-US" dirty="0" smtClean="0"/>
              <a:t> </a:t>
            </a:r>
            <a:r>
              <a:rPr lang="en-US" b="1" dirty="0" smtClean="0"/>
              <a:t>Carbon Tax:</a:t>
            </a:r>
            <a:r>
              <a:rPr lang="en-US" dirty="0" smtClean="0"/>
              <a:t> Those that mine or develop carbon sources and release carbon into the atmosphere </a:t>
            </a:r>
            <a:r>
              <a:rPr lang="en-US" i="1" dirty="0" smtClean="0"/>
              <a:t>pay a tax to the government</a:t>
            </a:r>
            <a:r>
              <a:rPr lang="en-US" dirty="0" smtClean="0"/>
              <a:t> on their production or release</a:t>
            </a:r>
            <a:r>
              <a:rPr lang="en-US" i="1" dirty="0" smtClean="0"/>
              <a:t> in proportion to the amount of carbon produced or released.</a:t>
            </a:r>
            <a:endParaRPr lang="en-US" dirty="0"/>
          </a:p>
        </p:txBody>
      </p:sp>
      <p:sp>
        <p:nvSpPr>
          <p:cNvPr id="2" name="Title 1"/>
          <p:cNvSpPr>
            <a:spLocks noGrp="1"/>
          </p:cNvSpPr>
          <p:nvPr>
            <p:ph type="title"/>
          </p:nvPr>
        </p:nvSpPr>
        <p:spPr>
          <a:xfrm>
            <a:off x="457200" y="152400"/>
            <a:ext cx="8229600" cy="762000"/>
          </a:xfrm>
        </p:spPr>
        <p:txBody>
          <a:bodyPr/>
          <a:lstStyle/>
          <a:p>
            <a:r>
              <a:rPr lang="en-US" dirty="0" smtClean="0"/>
              <a:t>Policy Options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524000"/>
          <a:ext cx="6583680" cy="1554480"/>
        </p:xfrm>
        <a:graphic>
          <a:graphicData uri="http://schemas.openxmlformats.org/drawingml/2006/table">
            <a:tbl>
              <a:tblPr firstRow="1" bandRow="1">
                <a:tableStyleId>{5C22544A-7EE6-4342-B048-85BDC9FD1C3A}</a:tableStyleId>
              </a:tblPr>
              <a:tblGrid>
                <a:gridCol w="1645920"/>
                <a:gridCol w="1645920"/>
                <a:gridCol w="1645920"/>
                <a:gridCol w="1645920"/>
              </a:tblGrid>
              <a:tr h="370840">
                <a:tc>
                  <a:txBody>
                    <a:bodyPr/>
                    <a:lstStyle/>
                    <a:p>
                      <a:r>
                        <a:rPr lang="en-US" dirty="0" smtClean="0"/>
                        <a:t>Bills</a:t>
                      </a:r>
                      <a:endParaRPr lang="en-US" dirty="0"/>
                    </a:p>
                  </a:txBody>
                  <a:tcPr/>
                </a:tc>
                <a:tc>
                  <a:txBody>
                    <a:bodyPr/>
                    <a:lstStyle/>
                    <a:p>
                      <a:r>
                        <a:rPr lang="en-US" dirty="0" smtClean="0"/>
                        <a:t>Van </a:t>
                      </a:r>
                      <a:r>
                        <a:rPr lang="en-US" dirty="0" err="1" smtClean="0"/>
                        <a:t>Hollen</a:t>
                      </a:r>
                      <a:endParaRPr lang="en-US" dirty="0" smtClean="0"/>
                    </a:p>
                    <a:p>
                      <a:r>
                        <a:rPr lang="en-US" dirty="0" smtClean="0"/>
                        <a:t>2009</a:t>
                      </a:r>
                    </a:p>
                  </a:txBody>
                  <a:tcPr/>
                </a:tc>
                <a:tc>
                  <a:txBody>
                    <a:bodyPr/>
                    <a:lstStyle/>
                    <a:p>
                      <a:r>
                        <a:rPr lang="en-US" dirty="0" smtClean="0"/>
                        <a:t> Cantwell-</a:t>
                      </a:r>
                      <a:r>
                        <a:rPr lang="en-US" dirty="0" err="1" smtClean="0"/>
                        <a:t>Snowe</a:t>
                      </a:r>
                      <a:r>
                        <a:rPr lang="en-US" dirty="0" smtClean="0"/>
                        <a:t> 2010</a:t>
                      </a:r>
                      <a:endParaRPr lang="en-US" dirty="0"/>
                    </a:p>
                  </a:txBody>
                  <a:tcPr/>
                </a:tc>
                <a:tc>
                  <a:txBody>
                    <a:bodyPr/>
                    <a:lstStyle/>
                    <a:p>
                      <a:r>
                        <a:rPr lang="en-US" dirty="0" smtClean="0"/>
                        <a:t>Markey-Waxman</a:t>
                      </a:r>
                      <a:r>
                        <a:rPr lang="en-US" baseline="0" dirty="0" smtClean="0"/>
                        <a:t> 2009</a:t>
                      </a:r>
                      <a:endParaRPr lang="en-US" dirty="0"/>
                    </a:p>
                  </a:txBody>
                  <a:tcPr/>
                </a:tc>
              </a:tr>
              <a:tr h="370840">
                <a:tc>
                  <a:txBody>
                    <a:bodyPr/>
                    <a:lstStyle/>
                    <a:p>
                      <a:r>
                        <a:rPr lang="en-US" dirty="0" smtClean="0"/>
                        <a:t>Banking </a:t>
                      </a:r>
                      <a:endParaRPr lang="en-US" dirty="0"/>
                    </a:p>
                  </a:txBody>
                  <a:tcPr/>
                </a:tc>
                <a:tc>
                  <a:txBody>
                    <a:bodyPr/>
                    <a:lstStyle/>
                    <a:p>
                      <a:r>
                        <a:rPr lang="en-US" dirty="0" smtClean="0"/>
                        <a:t>Allowed-unlimited</a:t>
                      </a:r>
                      <a:endParaRPr lang="en-US" dirty="0"/>
                    </a:p>
                  </a:txBody>
                  <a:tcPr/>
                </a:tc>
                <a:tc>
                  <a:txBody>
                    <a:bodyPr/>
                    <a:lstStyle/>
                    <a:p>
                      <a:r>
                        <a:rPr lang="en-US" dirty="0" smtClean="0"/>
                        <a:t>Allowed </a:t>
                      </a:r>
                      <a:r>
                        <a:rPr lang="en-US" dirty="0" smtClean="0"/>
                        <a:t>-10 years</a:t>
                      </a:r>
                      <a:endParaRPr lang="en-US" dirty="0"/>
                    </a:p>
                  </a:txBody>
                  <a:tcPr/>
                </a:tc>
                <a:tc>
                  <a:txBody>
                    <a:bodyPr/>
                    <a:lstStyle/>
                    <a:p>
                      <a:r>
                        <a:rPr lang="en-US" dirty="0" smtClean="0"/>
                        <a:t>Allowed-unlimited</a:t>
                      </a:r>
                      <a:endParaRPr lang="en-US" dirty="0"/>
                    </a:p>
                  </a:txBody>
                  <a:tcPr/>
                </a:tc>
              </a:tr>
            </a:tbl>
          </a:graphicData>
        </a:graphic>
      </p:graphicFrame>
      <p:sp>
        <p:nvSpPr>
          <p:cNvPr id="2" name="Title 1"/>
          <p:cNvSpPr>
            <a:spLocks noGrp="1"/>
          </p:cNvSpPr>
          <p:nvPr>
            <p:ph type="title"/>
          </p:nvPr>
        </p:nvSpPr>
        <p:spPr/>
        <p:txBody>
          <a:bodyPr/>
          <a:lstStyle/>
          <a:p>
            <a:r>
              <a:rPr lang="en-US" dirty="0" smtClean="0"/>
              <a:t>Banking Proposals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Borrowing is allowing emitters to borrow from future years to satisfy current allowance needs</a:t>
            </a:r>
          </a:p>
          <a:p>
            <a:r>
              <a:rPr lang="en-US" dirty="0" smtClean="0"/>
              <a:t>Allows higher emissions now, with the presumption that emissions will be reduced in the year borrowed from</a:t>
            </a:r>
          </a:p>
          <a:p>
            <a:r>
              <a:rPr lang="en-US" dirty="0" smtClean="0"/>
              <a:t>Likely that there will be appeals for relief in years borrowed from- delays compliance</a:t>
            </a:r>
            <a:endParaRPr lang="en-US" dirty="0"/>
          </a:p>
        </p:txBody>
      </p:sp>
      <p:sp>
        <p:nvSpPr>
          <p:cNvPr id="2" name="Title 1"/>
          <p:cNvSpPr>
            <a:spLocks noGrp="1"/>
          </p:cNvSpPr>
          <p:nvPr>
            <p:ph type="title"/>
          </p:nvPr>
        </p:nvSpPr>
        <p:spPr/>
        <p:txBody>
          <a:bodyPr/>
          <a:lstStyle/>
          <a:p>
            <a:r>
              <a:rPr lang="en-US" dirty="0" smtClean="0"/>
              <a:t>Borrowing</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524000"/>
          <a:ext cx="6583680" cy="4846320"/>
        </p:xfrm>
        <a:graphic>
          <a:graphicData uri="http://schemas.openxmlformats.org/drawingml/2006/table">
            <a:tbl>
              <a:tblPr firstRow="1" bandRow="1">
                <a:tableStyleId>{5C22544A-7EE6-4342-B048-85BDC9FD1C3A}</a:tableStyleId>
              </a:tblPr>
              <a:tblGrid>
                <a:gridCol w="1645920"/>
                <a:gridCol w="1645920"/>
                <a:gridCol w="1645920"/>
                <a:gridCol w="1645920"/>
              </a:tblGrid>
              <a:tr h="370840">
                <a:tc>
                  <a:txBody>
                    <a:bodyPr/>
                    <a:lstStyle/>
                    <a:p>
                      <a:r>
                        <a:rPr lang="en-US" dirty="0" smtClean="0"/>
                        <a:t>Bill</a:t>
                      </a:r>
                      <a:endParaRPr lang="en-US" dirty="0"/>
                    </a:p>
                  </a:txBody>
                  <a:tcPr/>
                </a:tc>
                <a:tc>
                  <a:txBody>
                    <a:bodyPr/>
                    <a:lstStyle/>
                    <a:p>
                      <a:r>
                        <a:rPr lang="en-US" sz="1800" b="1" kern="1200" dirty="0" smtClean="0">
                          <a:solidFill>
                            <a:schemeClr val="lt1"/>
                          </a:solidFill>
                          <a:latin typeface="+mn-lt"/>
                          <a:ea typeface="+mn-ea"/>
                          <a:cs typeface="+mn-cs"/>
                        </a:rPr>
                        <a:t>Van </a:t>
                      </a:r>
                      <a:r>
                        <a:rPr lang="en-US" sz="1800" b="1" kern="1200" dirty="0" err="1" smtClean="0">
                          <a:solidFill>
                            <a:schemeClr val="lt1"/>
                          </a:solidFill>
                          <a:latin typeface="+mn-lt"/>
                          <a:ea typeface="+mn-ea"/>
                          <a:cs typeface="+mn-cs"/>
                        </a:rPr>
                        <a:t>Hollen</a:t>
                      </a:r>
                      <a:r>
                        <a:rPr lang="en-US" sz="1800" b="1" kern="1200" dirty="0" smtClean="0">
                          <a:solidFill>
                            <a:schemeClr val="lt1"/>
                          </a:solidFill>
                          <a:latin typeface="+mn-lt"/>
                          <a:ea typeface="+mn-ea"/>
                          <a:cs typeface="+mn-cs"/>
                        </a:rPr>
                        <a:t> 2009</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latin typeface="+mn-lt"/>
                          <a:ea typeface="+mn-ea"/>
                          <a:cs typeface="+mn-cs"/>
                        </a:rPr>
                        <a:t>Cantwell- Collins 2009</a:t>
                      </a:r>
                      <a:endParaRPr lang="en-US" dirty="0" smtClean="0"/>
                    </a:p>
                    <a:p>
                      <a:endParaRPr lang="en-US" dirty="0"/>
                    </a:p>
                  </a:txBody>
                  <a:tcPr/>
                </a:tc>
                <a:tc>
                  <a:txBody>
                    <a:bodyPr/>
                    <a:lstStyle/>
                    <a:p>
                      <a:r>
                        <a:rPr lang="en-US" sz="1800" b="1" kern="1200" dirty="0" smtClean="0">
                          <a:solidFill>
                            <a:schemeClr val="lt1"/>
                          </a:solidFill>
                          <a:latin typeface="+mn-lt"/>
                          <a:ea typeface="+mn-ea"/>
                          <a:cs typeface="+mn-cs"/>
                        </a:rPr>
                        <a:t>Waxman-Markey 2009</a:t>
                      </a:r>
                      <a:endParaRPr lang="en-US" dirty="0" smtClean="0"/>
                    </a:p>
                  </a:txBody>
                  <a:tcPr/>
                </a:tc>
              </a:tr>
              <a:tr h="370840">
                <a:tc>
                  <a:txBody>
                    <a:bodyPr/>
                    <a:lstStyle/>
                    <a:p>
                      <a:r>
                        <a:rPr lang="en-US" dirty="0" smtClean="0"/>
                        <a:t>Borrowing Provisions</a:t>
                      </a:r>
                      <a:endParaRPr lang="en-US" dirty="0"/>
                    </a:p>
                  </a:txBody>
                  <a:tcPr/>
                </a:tc>
                <a:tc>
                  <a:txBody>
                    <a:bodyPr/>
                    <a:lstStyle/>
                    <a:p>
                      <a:r>
                        <a:rPr lang="en-US" dirty="0" smtClean="0"/>
                        <a:t>Auction</a:t>
                      </a:r>
                      <a:r>
                        <a:rPr lang="en-US" baseline="0" dirty="0" smtClean="0"/>
                        <a:t> price goes up 100%+ triggers sale of additional allowances that are borrowed from 2030-2050 and cap reduced accordingly in those years (8% of cap limit)</a:t>
                      </a:r>
                      <a:endParaRPr lang="en-US" dirty="0"/>
                    </a:p>
                  </a:txBody>
                  <a:tcPr/>
                </a:tc>
                <a:tc>
                  <a:txBody>
                    <a:bodyPr/>
                    <a:lstStyle/>
                    <a:p>
                      <a:r>
                        <a:rPr lang="en-US" dirty="0" smtClean="0"/>
                        <a:t>No borrowing</a:t>
                      </a:r>
                      <a:endParaRPr lang="en-US" dirty="0"/>
                    </a:p>
                  </a:txBody>
                  <a:tcPr/>
                </a:tc>
                <a:tc>
                  <a:txBody>
                    <a:bodyPr/>
                    <a:lstStyle/>
                    <a:p>
                      <a:r>
                        <a:rPr lang="en-US" dirty="0" smtClean="0"/>
                        <a:t>15% borrowing 5</a:t>
                      </a:r>
                      <a:r>
                        <a:rPr lang="en-US" baseline="0" dirty="0" smtClean="0"/>
                        <a:t> year limit-8% interest</a:t>
                      </a:r>
                      <a:endParaRPr lang="en-US" dirty="0"/>
                    </a:p>
                  </a:txBody>
                  <a:tcPr/>
                </a:tc>
              </a:tr>
            </a:tbl>
          </a:graphicData>
        </a:graphic>
      </p:graphicFrame>
      <p:sp>
        <p:nvSpPr>
          <p:cNvPr id="2" name="Title 1"/>
          <p:cNvSpPr>
            <a:spLocks noGrp="1"/>
          </p:cNvSpPr>
          <p:nvPr>
            <p:ph type="title"/>
          </p:nvPr>
        </p:nvSpPr>
        <p:spPr/>
        <p:txBody>
          <a:bodyPr/>
          <a:lstStyle/>
          <a:p>
            <a:r>
              <a:rPr lang="en-US" dirty="0" smtClean="0"/>
              <a:t>Borrowing</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Places a cap on the price of allowances=price controls</a:t>
            </a:r>
          </a:p>
          <a:p>
            <a:r>
              <a:rPr lang="en-US" dirty="0" smtClean="0"/>
              <a:t>Converts from cap and trade to a flat tax in reality</a:t>
            </a:r>
          </a:p>
          <a:p>
            <a:r>
              <a:rPr lang="en-US" dirty="0" smtClean="0"/>
              <a:t>Reduces the internalizing of emission costs and allows less cost efficient emitters to persist</a:t>
            </a:r>
            <a:endParaRPr lang="en-US" dirty="0"/>
          </a:p>
        </p:txBody>
      </p:sp>
      <p:sp>
        <p:nvSpPr>
          <p:cNvPr id="2" name="Title 1"/>
          <p:cNvSpPr>
            <a:spLocks noGrp="1"/>
          </p:cNvSpPr>
          <p:nvPr>
            <p:ph type="title"/>
          </p:nvPr>
        </p:nvSpPr>
        <p:spPr/>
        <p:txBody>
          <a:bodyPr/>
          <a:lstStyle/>
          <a:p>
            <a:r>
              <a:rPr lang="en-US" dirty="0" smtClean="0"/>
              <a:t>Safety Valve</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524000"/>
          <a:ext cx="6583680" cy="1554480"/>
        </p:xfrm>
        <a:graphic>
          <a:graphicData uri="http://schemas.openxmlformats.org/drawingml/2006/table">
            <a:tbl>
              <a:tblPr firstRow="1" bandRow="1">
                <a:tableStyleId>{5C22544A-7EE6-4342-B048-85BDC9FD1C3A}</a:tableStyleId>
              </a:tblPr>
              <a:tblGrid>
                <a:gridCol w="1645920"/>
                <a:gridCol w="1645920"/>
                <a:gridCol w="1645920"/>
                <a:gridCol w="1645920"/>
              </a:tblGrid>
              <a:tr h="370840">
                <a:tc>
                  <a:txBody>
                    <a:bodyPr/>
                    <a:lstStyle/>
                    <a:p>
                      <a:r>
                        <a:rPr lang="en-US" dirty="0" smtClean="0"/>
                        <a:t>Bill</a:t>
                      </a:r>
                      <a:endParaRPr lang="en-US" dirty="0"/>
                    </a:p>
                  </a:txBody>
                  <a:tcPr/>
                </a:tc>
                <a:tc>
                  <a:txBody>
                    <a:bodyPr/>
                    <a:lstStyle/>
                    <a:p>
                      <a:r>
                        <a:rPr lang="en-US" dirty="0" smtClean="0"/>
                        <a:t>Van </a:t>
                      </a:r>
                      <a:r>
                        <a:rPr lang="en-US" dirty="0" err="1" smtClean="0"/>
                        <a:t>Hollen</a:t>
                      </a:r>
                      <a:endParaRPr lang="en-US" dirty="0" smtClean="0"/>
                    </a:p>
                  </a:txBody>
                  <a:tcPr/>
                </a:tc>
                <a:tc>
                  <a:txBody>
                    <a:bodyPr/>
                    <a:lstStyle/>
                    <a:p>
                      <a:r>
                        <a:rPr lang="en-US" dirty="0" smtClean="0"/>
                        <a:t>Waxman-Markey 2009</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latin typeface="+mn-lt"/>
                          <a:ea typeface="+mn-ea"/>
                          <a:cs typeface="+mn-cs"/>
                        </a:rPr>
                        <a:t>Cantwell-Collins</a:t>
                      </a:r>
                      <a:endParaRPr lang="en-US" sz="1800" b="1" kern="1200" dirty="0" smtClean="0">
                        <a:solidFill>
                          <a:schemeClr val="lt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latin typeface="+mn-lt"/>
                          <a:ea typeface="+mn-ea"/>
                          <a:cs typeface="+mn-cs"/>
                        </a:rPr>
                        <a:t>2009</a:t>
                      </a:r>
                      <a:endParaRPr lang="en-US" dirty="0" smtClean="0"/>
                    </a:p>
                  </a:txBody>
                  <a:tcPr/>
                </a:tc>
              </a:tr>
              <a:tr h="370840">
                <a:tc>
                  <a:txBody>
                    <a:bodyPr/>
                    <a:lstStyle/>
                    <a:p>
                      <a:r>
                        <a:rPr lang="en-US" dirty="0" smtClean="0"/>
                        <a:t>Safety valve provision</a:t>
                      </a:r>
                      <a:endParaRPr lang="en-US" dirty="0"/>
                    </a:p>
                  </a:txBody>
                  <a:tcPr/>
                </a:tc>
                <a:tc>
                  <a:txBody>
                    <a:bodyPr/>
                    <a:lstStyle/>
                    <a:p>
                      <a:r>
                        <a:rPr lang="en-US" dirty="0" smtClean="0"/>
                        <a:t>See borrowing</a:t>
                      </a:r>
                      <a:r>
                        <a:rPr lang="en-US" baseline="0" dirty="0" smtClean="0"/>
                        <a:t> provision</a:t>
                      </a:r>
                      <a:endParaRPr lang="en-US" dirty="0"/>
                    </a:p>
                  </a:txBody>
                  <a:tcPr/>
                </a:tc>
                <a:tc>
                  <a:txBody>
                    <a:bodyPr/>
                    <a:lstStyle/>
                    <a:p>
                      <a:r>
                        <a:rPr lang="en-US" dirty="0" smtClean="0"/>
                        <a:t>Reserve price</a:t>
                      </a:r>
                      <a:r>
                        <a:rPr lang="en-US" baseline="0" dirty="0" smtClean="0"/>
                        <a:t> of $28 in 2012</a:t>
                      </a:r>
                      <a:endParaRPr lang="en-US" dirty="0"/>
                    </a:p>
                  </a:txBody>
                  <a:tcPr/>
                </a:tc>
                <a:tc>
                  <a:txBody>
                    <a:bodyPr/>
                    <a:lstStyle/>
                    <a:p>
                      <a:r>
                        <a:rPr lang="en-US" dirty="0" smtClean="0"/>
                        <a:t>Reserve</a:t>
                      </a:r>
                      <a:r>
                        <a:rPr lang="en-US" baseline="0" dirty="0" smtClean="0"/>
                        <a:t> price of </a:t>
                      </a:r>
                      <a:r>
                        <a:rPr lang="en-US" baseline="0" dirty="0" smtClean="0"/>
                        <a:t>$7-21</a:t>
                      </a:r>
                      <a:endParaRPr lang="en-US" dirty="0"/>
                    </a:p>
                  </a:txBody>
                  <a:tcPr/>
                </a:tc>
              </a:tr>
            </a:tbl>
          </a:graphicData>
        </a:graphic>
      </p:graphicFrame>
      <p:sp>
        <p:nvSpPr>
          <p:cNvPr id="2" name="Title 1"/>
          <p:cNvSpPr>
            <a:spLocks noGrp="1"/>
          </p:cNvSpPr>
          <p:nvPr>
            <p:ph type="title"/>
          </p:nvPr>
        </p:nvSpPr>
        <p:spPr/>
        <p:txBody>
          <a:bodyPr/>
          <a:lstStyle/>
          <a:p>
            <a:r>
              <a:rPr lang="en-US" dirty="0" smtClean="0"/>
              <a:t>Safety Valve Provisions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Allows substitution of credits for reducing emissions in uncovered sectors</a:t>
            </a:r>
          </a:p>
          <a:p>
            <a:r>
              <a:rPr lang="en-US" dirty="0" smtClean="0"/>
              <a:t>Issue is verifying that the reductions would not have happened without the investment and that the reductions do indeed occur</a:t>
            </a:r>
            <a:endParaRPr lang="en-US" dirty="0"/>
          </a:p>
        </p:txBody>
      </p:sp>
      <p:sp>
        <p:nvSpPr>
          <p:cNvPr id="2" name="Title 1"/>
          <p:cNvSpPr>
            <a:spLocks noGrp="1"/>
          </p:cNvSpPr>
          <p:nvPr>
            <p:ph type="title"/>
          </p:nvPr>
        </p:nvSpPr>
        <p:spPr/>
        <p:txBody>
          <a:bodyPr/>
          <a:lstStyle/>
          <a:p>
            <a:r>
              <a:rPr lang="en-US" dirty="0" smtClean="0"/>
              <a:t>Offsets</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524000"/>
          <a:ext cx="6583680" cy="4297680"/>
        </p:xfrm>
        <a:graphic>
          <a:graphicData uri="http://schemas.openxmlformats.org/drawingml/2006/table">
            <a:tbl>
              <a:tblPr firstRow="1" bandRow="1">
                <a:tableStyleId>{5C22544A-7EE6-4342-B048-85BDC9FD1C3A}</a:tableStyleId>
              </a:tblPr>
              <a:tblGrid>
                <a:gridCol w="1645920"/>
                <a:gridCol w="1645920"/>
                <a:gridCol w="1645920"/>
                <a:gridCol w="1645920"/>
              </a:tblGrid>
              <a:tr h="370840">
                <a:tc>
                  <a:txBody>
                    <a:bodyPr/>
                    <a:lstStyle/>
                    <a:p>
                      <a:r>
                        <a:rPr lang="en-US" dirty="0" smtClean="0"/>
                        <a:t>Bill</a:t>
                      </a:r>
                      <a:endParaRPr lang="en-US" dirty="0"/>
                    </a:p>
                  </a:txBody>
                  <a:tcPr/>
                </a:tc>
                <a:tc>
                  <a:txBody>
                    <a:bodyPr/>
                    <a:lstStyle/>
                    <a:p>
                      <a:r>
                        <a:rPr lang="en-US" dirty="0" smtClean="0"/>
                        <a:t>Van </a:t>
                      </a:r>
                      <a:r>
                        <a:rPr lang="en-US" dirty="0" err="1" smtClean="0"/>
                        <a:t>Hollen</a:t>
                      </a:r>
                      <a:endParaRPr lang="en-US" dirty="0" smtClean="0"/>
                    </a:p>
                    <a:p>
                      <a:r>
                        <a:rPr lang="en-US" dirty="0" smtClean="0"/>
                        <a:t>2009</a:t>
                      </a:r>
                    </a:p>
                  </a:txBody>
                  <a:tcPr/>
                </a:tc>
                <a:tc>
                  <a:txBody>
                    <a:bodyPr/>
                    <a:lstStyle/>
                    <a:p>
                      <a:r>
                        <a:rPr lang="en-US" dirty="0" smtClean="0"/>
                        <a:t>Cantwell-Collins 2009</a:t>
                      </a:r>
                      <a:endParaRPr lang="en-US" dirty="0"/>
                    </a:p>
                  </a:txBody>
                  <a:tcPr/>
                </a:tc>
                <a:tc>
                  <a:txBody>
                    <a:bodyPr/>
                    <a:lstStyle/>
                    <a:p>
                      <a:r>
                        <a:rPr lang="en-US" dirty="0" smtClean="0"/>
                        <a:t>Waxman –Markey 2009</a:t>
                      </a:r>
                      <a:endParaRPr lang="en-US" dirty="0"/>
                    </a:p>
                  </a:txBody>
                  <a:tcPr/>
                </a:tc>
              </a:tr>
              <a:tr h="370840">
                <a:tc>
                  <a:txBody>
                    <a:bodyPr/>
                    <a:lstStyle/>
                    <a:p>
                      <a:r>
                        <a:rPr lang="en-US" dirty="0" smtClean="0"/>
                        <a:t>Offset provisions</a:t>
                      </a:r>
                      <a:endParaRPr lang="en-US" dirty="0"/>
                    </a:p>
                  </a:txBody>
                  <a:tcPr/>
                </a:tc>
                <a:tc>
                  <a:txBody>
                    <a:bodyPr/>
                    <a:lstStyle/>
                    <a:p>
                      <a:r>
                        <a:rPr lang="en-US" dirty="0" smtClean="0"/>
                        <a:t>Carbon capture credit</a:t>
                      </a:r>
                      <a:r>
                        <a:rPr lang="en-US" baseline="0" dirty="0" smtClean="0"/>
                        <a:t> (</a:t>
                      </a:r>
                      <a:r>
                        <a:rPr lang="en-US" baseline="0" smtClean="0"/>
                        <a:t>1 for 1)</a:t>
                      </a:r>
                      <a:endParaRPr lang="en-US" dirty="0"/>
                    </a:p>
                  </a:txBody>
                  <a:tcPr/>
                </a:tc>
                <a:tc>
                  <a:txBody>
                    <a:bodyPr/>
                    <a:lstStyle/>
                    <a:p>
                      <a:r>
                        <a:rPr lang="en-US" dirty="0" smtClean="0"/>
                        <a:t>No direct offsets-separate</a:t>
                      </a:r>
                      <a:r>
                        <a:rPr lang="en-US" baseline="0" dirty="0" smtClean="0"/>
                        <a:t> funding for mitigation projects</a:t>
                      </a:r>
                      <a:endParaRPr lang="en-US" dirty="0"/>
                    </a:p>
                  </a:txBody>
                  <a:tcPr/>
                </a:tc>
                <a:tc>
                  <a:txBody>
                    <a:bodyPr/>
                    <a:lstStyle/>
                    <a:p>
                      <a:r>
                        <a:rPr lang="en-US" dirty="0" smtClean="0"/>
                        <a:t>ceiling of 2 billion credits, 1 billion domestic and 1 billion international, though international can substitute for domestic up to 1.5 total international credits.</a:t>
                      </a:r>
                      <a:endParaRPr lang="en-US" dirty="0"/>
                    </a:p>
                  </a:txBody>
                  <a:tcPr/>
                </a:tc>
              </a:tr>
            </a:tbl>
          </a:graphicData>
        </a:graphic>
      </p:graphicFrame>
      <p:sp>
        <p:nvSpPr>
          <p:cNvPr id="2" name="Title 1"/>
          <p:cNvSpPr>
            <a:spLocks noGrp="1"/>
          </p:cNvSpPr>
          <p:nvPr>
            <p:ph type="title"/>
          </p:nvPr>
        </p:nvSpPr>
        <p:spPr/>
        <p:txBody>
          <a:bodyPr/>
          <a:lstStyle/>
          <a:p>
            <a:r>
              <a:rPr lang="en-US" dirty="0" smtClean="0"/>
              <a:t>Offset Provisions</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srcRect/>
          <a:stretch>
            <a:fillRect/>
          </a:stretch>
        </p:blipFill>
        <p:spPr bwMode="auto">
          <a:xfrm>
            <a:off x="762000" y="1828799"/>
            <a:ext cx="7215947" cy="4310103"/>
          </a:xfrm>
          <a:prstGeom prst="rect">
            <a:avLst/>
          </a:prstGeom>
          <a:noFill/>
          <a:ln w="9525">
            <a:noFill/>
            <a:miter lim="800000"/>
            <a:headEnd/>
            <a:tailEnd/>
          </a:ln>
          <a:effectLst/>
        </p:spPr>
      </p:pic>
      <p:sp>
        <p:nvSpPr>
          <p:cNvPr id="4" name="Title 3"/>
          <p:cNvSpPr>
            <a:spLocks noGrp="1"/>
          </p:cNvSpPr>
          <p:nvPr>
            <p:ph type="title"/>
          </p:nvPr>
        </p:nvSpPr>
        <p:spPr/>
        <p:txBody>
          <a:bodyPr/>
          <a:lstStyle/>
          <a:p>
            <a:r>
              <a:rPr lang="en-US" dirty="0" smtClean="0"/>
              <a:t>Last Session Bills</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200" dirty="0" smtClean="0"/>
              <a:t>American Clean Energy and Security Act</a:t>
            </a:r>
          </a:p>
          <a:p>
            <a:pPr lvl="1"/>
            <a:r>
              <a:rPr lang="en-US" sz="2800" dirty="0" smtClean="0"/>
              <a:t>Waxman and Markey developed</a:t>
            </a:r>
          </a:p>
          <a:p>
            <a:pPr lvl="1"/>
            <a:r>
              <a:rPr lang="en-US" sz="2800" dirty="0" smtClean="0"/>
              <a:t>Cap and trade system:</a:t>
            </a:r>
          </a:p>
          <a:p>
            <a:pPr lvl="2"/>
            <a:r>
              <a:rPr lang="en-US" sz="2400" dirty="0" smtClean="0"/>
              <a:t>Regulates electric utilities, oil companies, large industrial sources that emit 25,000+ tons of CO2 equivalent (85% of GHG emissions)</a:t>
            </a:r>
          </a:p>
          <a:p>
            <a:pPr lvl="2"/>
            <a:r>
              <a:rPr lang="en-US" sz="2400" dirty="0" smtClean="0"/>
              <a:t>3% below 2005 by 2012, 17% below 2005 by 2020 and 80% below 2005 in 2050</a:t>
            </a:r>
          </a:p>
          <a:p>
            <a:pPr lvl="2"/>
            <a:r>
              <a:rPr lang="en-US" sz="2400" dirty="0" smtClean="0"/>
              <a:t>Allows banking and borrowing</a:t>
            </a:r>
          </a:p>
          <a:p>
            <a:pPr lvl="2"/>
            <a:r>
              <a:rPr lang="en-US" sz="2400" dirty="0" smtClean="0"/>
              <a:t>Offsetting allowed( 5 tons offset/4 tons credit)</a:t>
            </a:r>
            <a:endParaRPr lang="en-US" sz="2400" dirty="0"/>
          </a:p>
        </p:txBody>
      </p:sp>
      <p:sp>
        <p:nvSpPr>
          <p:cNvPr id="2" name="Title 1"/>
          <p:cNvSpPr>
            <a:spLocks noGrp="1"/>
          </p:cNvSpPr>
          <p:nvPr>
            <p:ph type="title"/>
          </p:nvPr>
        </p:nvSpPr>
        <p:spPr/>
        <p:txBody>
          <a:bodyPr/>
          <a:lstStyle/>
          <a:p>
            <a:r>
              <a:rPr lang="en-US" dirty="0" smtClean="0"/>
              <a:t>Current Session</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5486400"/>
          </a:xfrm>
        </p:spPr>
        <p:txBody>
          <a:bodyPr>
            <a:normAutofit lnSpcReduction="10000"/>
          </a:bodyPr>
          <a:lstStyle/>
          <a:p>
            <a:r>
              <a:rPr lang="en-US" dirty="0" smtClean="0"/>
              <a:t>Energy Efficiency: incentives, harmonization and rebates</a:t>
            </a:r>
          </a:p>
          <a:p>
            <a:pPr lvl="1"/>
            <a:r>
              <a:rPr lang="en-US" dirty="0" smtClean="0"/>
              <a:t>Utility energy efficiency: companies must demonstrate customer savings (1% by 2012 to 15% by 2015 for electricity)</a:t>
            </a:r>
          </a:p>
          <a:p>
            <a:r>
              <a:rPr lang="en-US" dirty="0" smtClean="0"/>
              <a:t>Clean Energy</a:t>
            </a:r>
          </a:p>
          <a:p>
            <a:pPr lvl="1"/>
            <a:r>
              <a:rPr lang="en-US" dirty="0" smtClean="0"/>
              <a:t>Renewable Energy: retail energy suppliers must have 6% renewable in 2012- 25% in 2025</a:t>
            </a:r>
          </a:p>
          <a:p>
            <a:pPr lvl="1"/>
            <a:r>
              <a:rPr lang="en-US" dirty="0" smtClean="0"/>
              <a:t>Carbon Capture: demonstration program, incentives and performance standards for new coal plants 1,100 tons per megawatt limit on GHG, then 800 tons</a:t>
            </a:r>
          </a:p>
          <a:p>
            <a:pPr lvl="1"/>
            <a:r>
              <a:rPr lang="en-US" dirty="0" smtClean="0"/>
              <a:t>Clean Fuels and Vehicles: low carbon fuel standard</a:t>
            </a:r>
          </a:p>
          <a:p>
            <a:pPr lvl="1">
              <a:buNone/>
            </a:pPr>
            <a:r>
              <a:rPr lang="en-US" dirty="0" smtClean="0"/>
              <a:t>And more! Adaptation, consumer assistance, green jobs/training, rebates for additional costs over other countries</a:t>
            </a:r>
          </a:p>
          <a:p>
            <a:pPr lvl="1"/>
            <a:endParaRPr lang="en-US" dirty="0" smtClean="0"/>
          </a:p>
        </p:txBody>
      </p:sp>
      <p:sp>
        <p:nvSpPr>
          <p:cNvPr id="3" name="Title 2"/>
          <p:cNvSpPr>
            <a:spLocks noGrp="1"/>
          </p:cNvSpPr>
          <p:nvPr>
            <p:ph type="title"/>
          </p:nvPr>
        </p:nvSpPr>
        <p:spPr>
          <a:xfrm>
            <a:off x="457200" y="152400"/>
            <a:ext cx="8229600" cy="914400"/>
          </a:xfrm>
        </p:spPr>
        <p:txBody>
          <a:bodyPr/>
          <a:lstStyle/>
          <a:p>
            <a:r>
              <a:rPr smtClean="0"/>
              <a:t>ACESA continued</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Taxes are VERY unpopular</a:t>
            </a:r>
          </a:p>
          <a:p>
            <a:r>
              <a:rPr lang="en-US" dirty="0" smtClean="0"/>
              <a:t>Free market mechanisms have bi-partisan support</a:t>
            </a:r>
          </a:p>
          <a:p>
            <a:pPr lvl="1"/>
            <a:r>
              <a:rPr lang="en-US" dirty="0" smtClean="0"/>
              <a:t>Appeal to conservatives</a:t>
            </a:r>
          </a:p>
          <a:p>
            <a:pPr lvl="1"/>
            <a:r>
              <a:rPr lang="en-US" dirty="0" smtClean="0"/>
              <a:t>Promise reductions</a:t>
            </a:r>
          </a:p>
          <a:p>
            <a:pPr lvl="1"/>
            <a:r>
              <a:rPr lang="en-US" dirty="0" smtClean="0"/>
              <a:t>Create a new industry: carbon traders</a:t>
            </a:r>
          </a:p>
          <a:p>
            <a:pPr lvl="1">
              <a:buNone/>
            </a:pPr>
            <a:r>
              <a:rPr lang="en-US" dirty="0" smtClean="0"/>
              <a:t>Therefore, cap and trade has dominated the discussion</a:t>
            </a:r>
          </a:p>
        </p:txBody>
      </p:sp>
      <p:sp>
        <p:nvSpPr>
          <p:cNvPr id="2" name="Title 1"/>
          <p:cNvSpPr>
            <a:spLocks noGrp="1"/>
          </p:cNvSpPr>
          <p:nvPr>
            <p:ph type="title"/>
          </p:nvPr>
        </p:nvSpPr>
        <p:spPr/>
        <p:txBody>
          <a:bodyPr/>
          <a:lstStyle/>
          <a:p>
            <a:r>
              <a:rPr lang="en-US" dirty="0" smtClean="0"/>
              <a:t>Politics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dirty="0" smtClean="0"/>
              <a:t>1. Reduce emissions to levels guided by science to avoid dangerous global warming.</a:t>
            </a:r>
          </a:p>
          <a:p>
            <a:pPr>
              <a:buNone/>
            </a:pPr>
            <a:r>
              <a:rPr lang="en-US" dirty="0" smtClean="0"/>
              <a:t>2. Set short and long term emissions targets that are certain and enforceable, with periodic review of the climate science and adjustments to targets and policies as necessary to meet emissions reduction targets.</a:t>
            </a:r>
          </a:p>
          <a:p>
            <a:pPr>
              <a:buNone/>
            </a:pPr>
            <a:r>
              <a:rPr lang="en-US" dirty="0" smtClean="0"/>
              <a:t>3. Ensure that state and local entities continue pioneering efforts to address global warming.</a:t>
            </a:r>
          </a:p>
          <a:p>
            <a:pPr>
              <a:buNone/>
            </a:pPr>
            <a:r>
              <a:rPr lang="en-US" dirty="0" smtClean="0"/>
              <a:t>4. Establish a transparent and accountable market-based system that efficiently reduces carbon emissions.</a:t>
            </a:r>
          </a:p>
          <a:p>
            <a:endParaRPr lang="en-US" dirty="0"/>
          </a:p>
        </p:txBody>
      </p:sp>
      <p:sp>
        <p:nvSpPr>
          <p:cNvPr id="2" name="Title 1"/>
          <p:cNvSpPr>
            <a:spLocks noGrp="1"/>
          </p:cNvSpPr>
          <p:nvPr>
            <p:ph type="title"/>
          </p:nvPr>
        </p:nvSpPr>
        <p:spPr/>
        <p:txBody>
          <a:bodyPr/>
          <a:lstStyle/>
          <a:p>
            <a:r>
              <a:rPr lang="en-US" dirty="0" smtClean="0"/>
              <a:t>Boxer Climate Principles</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Constituent perceptions drive political decisions- need to be re-elected</a:t>
            </a:r>
          </a:p>
          <a:p>
            <a:r>
              <a:rPr lang="en-US" dirty="0" smtClean="0"/>
              <a:t>Special interest group lobbying does as well, but without public support there is risk to politicians</a:t>
            </a:r>
            <a:endParaRPr lang="en-US" dirty="0"/>
          </a:p>
        </p:txBody>
      </p:sp>
      <p:sp>
        <p:nvSpPr>
          <p:cNvPr id="2" name="Title 1"/>
          <p:cNvSpPr>
            <a:spLocks noGrp="1"/>
          </p:cNvSpPr>
          <p:nvPr>
            <p:ph type="title"/>
          </p:nvPr>
        </p:nvSpPr>
        <p:spPr/>
        <p:txBody>
          <a:bodyPr/>
          <a:lstStyle/>
          <a:p>
            <a:r>
              <a:rPr lang="en-US" dirty="0" smtClean="0"/>
              <a:t>Public Attitudes</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r>
              <a:rPr lang="en-US" sz="3200" b="1"/>
              <a:t>Voters View Renewable Energy as the Best Solution</a:t>
            </a:r>
          </a:p>
        </p:txBody>
      </p:sp>
      <p:sp>
        <p:nvSpPr>
          <p:cNvPr id="181252" name="AutoShape 4"/>
          <p:cNvSpPr>
            <a:spLocks noChangeArrowheads="1"/>
          </p:cNvSpPr>
          <p:nvPr/>
        </p:nvSpPr>
        <p:spPr bwMode="auto">
          <a:xfrm>
            <a:off x="304800" y="1447800"/>
            <a:ext cx="8451850" cy="609600"/>
          </a:xfrm>
          <a:prstGeom prst="roundRect">
            <a:avLst>
              <a:gd name="adj" fmla="val 16667"/>
            </a:avLst>
          </a:prstGeom>
          <a:solidFill>
            <a:srgbClr val="CCCCCC"/>
          </a:solidFill>
          <a:ln w="9525">
            <a:noFill/>
            <a:round/>
            <a:headEnd/>
            <a:tailEnd/>
          </a:ln>
          <a:effectLst/>
        </p:spPr>
        <p:txBody>
          <a:bodyPr lIns="0" tIns="0" rIns="0" bIns="0" anchor="ctr">
            <a:spAutoFit/>
          </a:bodyPr>
          <a:lstStyle/>
          <a:p>
            <a:pPr algn="ctr" eaLnBrk="1" hangingPunct="1"/>
            <a:r>
              <a:rPr lang="en-US" i="1">
                <a:solidFill>
                  <a:schemeClr val="bg2"/>
                </a:solidFill>
                <a:cs typeface="Arial" charset="0"/>
              </a:rPr>
              <a:t> What are the ONE or TWO most important things that can be done to solve America’s energy problems and high gas prices?</a:t>
            </a:r>
          </a:p>
        </p:txBody>
      </p:sp>
      <p:sp>
        <p:nvSpPr>
          <p:cNvPr id="181258" name="AutoShape 10"/>
          <p:cNvSpPr>
            <a:spLocks noChangeArrowheads="1"/>
          </p:cNvSpPr>
          <p:nvPr/>
        </p:nvSpPr>
        <p:spPr bwMode="auto">
          <a:xfrm>
            <a:off x="304800" y="2133600"/>
            <a:ext cx="8458200" cy="4114800"/>
          </a:xfrm>
          <a:prstGeom prst="roundRect">
            <a:avLst>
              <a:gd name="adj" fmla="val 16667"/>
            </a:avLst>
          </a:prstGeom>
          <a:solidFill>
            <a:schemeClr val="tx1"/>
          </a:solidFill>
          <a:ln w="9525">
            <a:solidFill>
              <a:schemeClr val="tx1"/>
            </a:solidFill>
            <a:round/>
            <a:headEnd/>
            <a:tailEnd/>
          </a:ln>
          <a:effectLst/>
        </p:spPr>
        <p:txBody>
          <a:bodyPr wrap="none" anchor="ctr"/>
          <a:lstStyle/>
          <a:p>
            <a:endParaRPr lang="en-US"/>
          </a:p>
        </p:txBody>
      </p:sp>
      <p:graphicFrame>
        <p:nvGraphicFramePr>
          <p:cNvPr id="181262" name="Object 14"/>
          <p:cNvGraphicFramePr>
            <a:graphicFrameLocks noChangeAspect="1"/>
          </p:cNvGraphicFramePr>
          <p:nvPr/>
        </p:nvGraphicFramePr>
        <p:xfrm>
          <a:off x="4367213" y="2208213"/>
          <a:ext cx="4319587" cy="4545012"/>
        </p:xfrm>
        <a:graphic>
          <a:graphicData uri="http://schemas.openxmlformats.org/presentationml/2006/ole">
            <p:oleObj spid="_x0000_s1026" name="Chart" r:id="rId4" imgW="3009900" imgH="3162300" progId="MSGraph.Chart.8">
              <p:embed/>
            </p:oleObj>
          </a:graphicData>
        </a:graphic>
      </p:graphicFrame>
      <p:graphicFrame>
        <p:nvGraphicFramePr>
          <p:cNvPr id="181263" name="Object 15"/>
          <p:cNvGraphicFramePr>
            <a:graphicFrameLocks noChangeAspect="1"/>
          </p:cNvGraphicFramePr>
          <p:nvPr/>
        </p:nvGraphicFramePr>
        <p:xfrm>
          <a:off x="250825" y="2209800"/>
          <a:ext cx="4346575" cy="4559300"/>
        </p:xfrm>
        <a:graphic>
          <a:graphicData uri="http://schemas.openxmlformats.org/presentationml/2006/ole">
            <p:oleObj spid="_x0000_s1027" name="Chart" r:id="rId5" imgW="3009900" imgH="3162300" progId="MSGraph.Chart.8">
              <p:embed/>
            </p:oleObj>
          </a:graphicData>
        </a:graphic>
      </p:graphicFrame>
      <p:sp>
        <p:nvSpPr>
          <p:cNvPr id="181264" name="Text Box 16"/>
          <p:cNvSpPr txBox="1">
            <a:spLocks noChangeArrowheads="1"/>
          </p:cNvSpPr>
          <p:nvPr/>
        </p:nvSpPr>
        <p:spPr bwMode="auto">
          <a:xfrm>
            <a:off x="1371600" y="2209800"/>
            <a:ext cx="2514600" cy="457200"/>
          </a:xfrm>
          <a:prstGeom prst="rect">
            <a:avLst/>
          </a:prstGeom>
          <a:noFill/>
          <a:ln w="9525">
            <a:noFill/>
            <a:miter lim="800000"/>
            <a:headEnd/>
            <a:tailEnd/>
          </a:ln>
          <a:effectLst/>
        </p:spPr>
        <p:txBody>
          <a:bodyPr lIns="0" tIns="0" rIns="0" bIns="0">
            <a:spAutoFit/>
          </a:bodyPr>
          <a:lstStyle/>
          <a:p>
            <a:pPr algn="ctr" eaLnBrk="1" hangingPunct="1"/>
            <a:r>
              <a:rPr lang="en-US" sz="1500">
                <a:solidFill>
                  <a:schemeClr val="bg2"/>
                </a:solidFill>
                <a:cs typeface="Arial" charset="0"/>
              </a:rPr>
              <a:t>How to Address America’s Energy Problems</a:t>
            </a:r>
          </a:p>
        </p:txBody>
      </p:sp>
      <p:sp>
        <p:nvSpPr>
          <p:cNvPr id="181265" name="Text Box 17"/>
          <p:cNvSpPr txBox="1">
            <a:spLocks noChangeArrowheads="1"/>
          </p:cNvSpPr>
          <p:nvPr/>
        </p:nvSpPr>
        <p:spPr bwMode="auto">
          <a:xfrm>
            <a:off x="5410200" y="2209800"/>
            <a:ext cx="2590800" cy="457200"/>
          </a:xfrm>
          <a:prstGeom prst="rect">
            <a:avLst/>
          </a:prstGeom>
          <a:noFill/>
          <a:ln w="9525">
            <a:noFill/>
            <a:miter lim="800000"/>
            <a:headEnd/>
            <a:tailEnd/>
          </a:ln>
          <a:effectLst/>
        </p:spPr>
        <p:txBody>
          <a:bodyPr lIns="0" tIns="0" rIns="0" bIns="0">
            <a:spAutoFit/>
          </a:bodyPr>
          <a:lstStyle/>
          <a:p>
            <a:pPr algn="ctr" eaLnBrk="1" hangingPunct="1"/>
            <a:r>
              <a:rPr lang="en-US" sz="1500">
                <a:solidFill>
                  <a:schemeClr val="bg2"/>
                </a:solidFill>
                <a:cs typeface="Arial" charset="0"/>
              </a:rPr>
              <a:t>What the Government Should Do About the High Gas Prices</a:t>
            </a:r>
          </a:p>
        </p:txBody>
      </p:sp>
      <p:sp>
        <p:nvSpPr>
          <p:cNvPr id="181266" name="Text Box 18"/>
          <p:cNvSpPr txBox="1">
            <a:spLocks noChangeArrowheads="1"/>
          </p:cNvSpPr>
          <p:nvPr/>
        </p:nvSpPr>
        <p:spPr bwMode="auto">
          <a:xfrm>
            <a:off x="1736725" y="6589713"/>
            <a:ext cx="6950075" cy="366712"/>
          </a:xfrm>
          <a:prstGeom prst="rect">
            <a:avLst/>
          </a:prstGeom>
          <a:noFill/>
          <a:ln w="9525">
            <a:noFill/>
            <a:miter lim="800000"/>
            <a:headEnd/>
            <a:tailEnd/>
          </a:ln>
          <a:effectLst/>
        </p:spPr>
        <p:txBody>
          <a:bodyPr>
            <a:spAutoFit/>
          </a:bodyPr>
          <a:lstStyle/>
          <a:p>
            <a:endParaRPr lang="en-US"/>
          </a:p>
        </p:txBody>
      </p:sp>
      <p:sp>
        <p:nvSpPr>
          <p:cNvPr id="181267" name="Text Box 19"/>
          <p:cNvSpPr txBox="1">
            <a:spLocks noChangeArrowheads="1"/>
          </p:cNvSpPr>
          <p:nvPr/>
        </p:nvSpPr>
        <p:spPr bwMode="auto">
          <a:xfrm>
            <a:off x="3206750" y="6338888"/>
            <a:ext cx="5937250" cy="366712"/>
          </a:xfrm>
          <a:prstGeom prst="rect">
            <a:avLst/>
          </a:prstGeom>
          <a:noFill/>
          <a:ln w="9525">
            <a:noFill/>
            <a:miter lim="800000"/>
            <a:headEnd/>
            <a:tailEnd/>
          </a:ln>
          <a:effectLst/>
        </p:spPr>
        <p:txBody>
          <a:bodyPr wrap="none">
            <a:spAutoFit/>
          </a:bodyPr>
          <a:lstStyle/>
          <a:p>
            <a:r>
              <a:rPr lang="en-US"/>
              <a:t>Greenburg Quinlan Rosner Research Survey, June 2006</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t>Has it changed?</a:t>
            </a:r>
            <a:endParaRPr lang="en-US" dirty="0"/>
          </a:p>
        </p:txBody>
      </p:sp>
      <p:sp>
        <p:nvSpPr>
          <p:cNvPr id="2" name="Title 1"/>
          <p:cNvSpPr>
            <a:spLocks noGrp="1"/>
          </p:cNvSpPr>
          <p:nvPr>
            <p:ph type="title"/>
          </p:nvPr>
        </p:nvSpPr>
        <p:spPr/>
        <p:txBody>
          <a:bodyPr/>
          <a:lstStyle/>
          <a:p>
            <a:r>
              <a:rPr lang="en-US" dirty="0" smtClean="0"/>
              <a:t>Recent Perception</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381000"/>
            <a:ext cx="7848600" cy="1200329"/>
          </a:xfrm>
          <a:prstGeom prst="rect">
            <a:avLst/>
          </a:prstGeom>
        </p:spPr>
        <p:txBody>
          <a:bodyPr wrap="square">
            <a:spAutoFit/>
          </a:bodyPr>
          <a:lstStyle/>
          <a:p>
            <a:r>
              <a:rPr lang="en-US" b="1" dirty="0" smtClean="0"/>
              <a:t>Now I'd like to ask you about some specific energy proposals being considered by Congress. For each, please tell me whether you favor or oppose including this in an energy bill. . . ."</a:t>
            </a:r>
            <a:br>
              <a:rPr lang="en-US" b="1" dirty="0" smtClean="0"/>
            </a:br>
            <a:endParaRPr lang="en-US" dirty="0"/>
          </a:p>
        </p:txBody>
      </p:sp>
      <p:sp>
        <p:nvSpPr>
          <p:cNvPr id="8" name="Title 7"/>
          <p:cNvSpPr>
            <a:spLocks noGrp="1"/>
          </p:cNvSpPr>
          <p:nvPr>
            <p:ph type="title"/>
          </p:nvPr>
        </p:nvSpPr>
        <p:spPr/>
        <p:txBody>
          <a:bodyPr/>
          <a:lstStyle/>
          <a:p>
            <a:endParaRPr lang="en-US" dirty="0"/>
          </a:p>
        </p:txBody>
      </p:sp>
      <p:sp>
        <p:nvSpPr>
          <p:cNvPr id="9" name="Content Placeholder 8"/>
          <p:cNvSpPr>
            <a:spLocks noGrp="1"/>
          </p:cNvSpPr>
          <p:nvPr>
            <p:ph idx="1"/>
          </p:nvPr>
        </p:nvSpPr>
        <p:spPr/>
        <p:txBody>
          <a:bodyPr/>
          <a:lstStyle/>
          <a:p>
            <a:pPr>
              <a:buNone/>
            </a:pPr>
            <a:r>
              <a:rPr lang="en-US" dirty="0" smtClean="0"/>
              <a:t>			     Favor %	Oppose% 	Unsure%</a:t>
            </a:r>
          </a:p>
          <a:p>
            <a:pPr>
              <a:buNone/>
            </a:pPr>
            <a:r>
              <a:rPr lang="en-US" dirty="0" smtClean="0"/>
              <a:t>Requirements that utilities produce more energy from wind, solar or other renewable sources</a:t>
            </a:r>
          </a:p>
          <a:p>
            <a:pPr>
              <a:buNone/>
            </a:pPr>
            <a:endParaRPr lang="en-US" dirty="0" smtClean="0"/>
          </a:p>
          <a:p>
            <a:pPr>
              <a:buNone/>
            </a:pPr>
            <a:r>
              <a:rPr lang="en-US" dirty="0" smtClean="0"/>
              <a:t>July 2010		78	      17		     5</a:t>
            </a:r>
          </a:p>
          <a:p>
            <a:pPr>
              <a:buNone/>
            </a:pPr>
            <a:endParaRPr lang="en-US" dirty="0" smtClean="0"/>
          </a:p>
          <a:p>
            <a:pPr>
              <a:buNone/>
            </a:pPr>
            <a:r>
              <a:rPr lang="en-US" dirty="0" smtClean="0"/>
              <a:t>June 2010		87	       9		     4</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381000"/>
            <a:ext cx="7848600" cy="1200329"/>
          </a:xfrm>
          <a:prstGeom prst="rect">
            <a:avLst/>
          </a:prstGeom>
        </p:spPr>
        <p:txBody>
          <a:bodyPr wrap="square">
            <a:spAutoFit/>
          </a:bodyPr>
          <a:lstStyle/>
          <a:p>
            <a:r>
              <a:rPr lang="en-US" b="1" dirty="0" smtClean="0"/>
              <a:t>Now I'd like to ask you about some specific energy proposals being considered by Congress. For each, please tell me whether you favor or oppose including this in an energy bill. . . ."</a:t>
            </a:r>
            <a:br>
              <a:rPr lang="en-US" b="1" dirty="0" smtClean="0"/>
            </a:br>
            <a:endParaRPr lang="en-US" dirty="0"/>
          </a:p>
        </p:txBody>
      </p:sp>
      <p:sp>
        <p:nvSpPr>
          <p:cNvPr id="3" name="Rectangle 2"/>
          <p:cNvSpPr/>
          <p:nvPr/>
        </p:nvSpPr>
        <p:spPr>
          <a:xfrm>
            <a:off x="838200" y="1371600"/>
            <a:ext cx="7848600" cy="3046988"/>
          </a:xfrm>
          <a:prstGeom prst="rect">
            <a:avLst/>
          </a:prstGeom>
        </p:spPr>
        <p:txBody>
          <a:bodyPr wrap="square">
            <a:spAutoFit/>
          </a:bodyPr>
          <a:lstStyle/>
          <a:p>
            <a:pPr>
              <a:buNone/>
            </a:pPr>
            <a:r>
              <a:rPr lang="en-US" dirty="0" smtClean="0"/>
              <a:t>		</a:t>
            </a:r>
            <a:r>
              <a:rPr lang="en-US" sz="2400" dirty="0" smtClean="0"/>
              <a:t>     Favor %	Oppose% 	Unsure%</a:t>
            </a:r>
          </a:p>
          <a:p>
            <a:pPr>
              <a:buNone/>
            </a:pPr>
            <a:endParaRPr lang="en-US" sz="2400" dirty="0" smtClean="0"/>
          </a:p>
          <a:p>
            <a:pPr>
              <a:buNone/>
            </a:pPr>
            <a:r>
              <a:rPr lang="en-US" sz="2400" dirty="0" smtClean="0"/>
              <a:t>Limits on carbon dioxide and other greenhouse gas emissions</a:t>
            </a:r>
            <a:endParaRPr lang="en-US" sz="2400" dirty="0" smtClean="0"/>
          </a:p>
          <a:p>
            <a:pPr>
              <a:buNone/>
            </a:pPr>
            <a:endParaRPr lang="en-US" sz="2400" dirty="0" smtClean="0"/>
          </a:p>
          <a:p>
            <a:pPr>
              <a:buNone/>
            </a:pPr>
            <a:r>
              <a:rPr lang="en-US" sz="2400" dirty="0" smtClean="0"/>
              <a:t>July 2010		</a:t>
            </a:r>
            <a:r>
              <a:rPr lang="en-US" sz="2400" dirty="0" smtClean="0"/>
              <a:t>65</a:t>
            </a:r>
            <a:r>
              <a:rPr lang="en-US" sz="2400" dirty="0" smtClean="0"/>
              <a:t>	      </a:t>
            </a:r>
            <a:r>
              <a:rPr lang="en-US" sz="2400" dirty="0" smtClean="0"/>
              <a:t>28</a:t>
            </a:r>
            <a:r>
              <a:rPr lang="en-US" sz="2400" dirty="0" smtClean="0"/>
              <a:t>		    </a:t>
            </a:r>
            <a:r>
              <a:rPr lang="en-US" sz="2400" dirty="0" smtClean="0"/>
              <a:t>7</a:t>
            </a:r>
            <a:endParaRPr lang="en-US" sz="2400" dirty="0" smtClean="0"/>
          </a:p>
          <a:p>
            <a:pPr>
              <a:buNone/>
            </a:pPr>
            <a:endParaRPr lang="en-US" sz="2400" dirty="0" smtClean="0"/>
          </a:p>
          <a:p>
            <a:pPr>
              <a:buNone/>
            </a:pPr>
            <a:r>
              <a:rPr lang="en-US" sz="2400" dirty="0" smtClean="0"/>
              <a:t>June 2010		</a:t>
            </a:r>
            <a:r>
              <a:rPr lang="en-US" sz="2400" dirty="0" smtClean="0"/>
              <a:t>66	       29		   6</a:t>
            </a:r>
            <a:endParaRPr lang="en-US"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381000"/>
            <a:ext cx="7848600" cy="1200329"/>
          </a:xfrm>
          <a:prstGeom prst="rect">
            <a:avLst/>
          </a:prstGeom>
        </p:spPr>
        <p:txBody>
          <a:bodyPr wrap="square">
            <a:spAutoFit/>
          </a:bodyPr>
          <a:lstStyle/>
          <a:p>
            <a:r>
              <a:rPr lang="en-US" b="1" dirty="0" smtClean="0"/>
              <a:t>Now I'd like to ask you about some specific energy proposals being considered by Congress. For each, please tell me whether you favor or oppose including this in an energy bill. . . ."</a:t>
            </a:r>
            <a:br>
              <a:rPr lang="en-US" b="1" dirty="0" smtClean="0"/>
            </a:br>
            <a:endParaRPr lang="en-US" dirty="0"/>
          </a:p>
        </p:txBody>
      </p:sp>
      <p:sp>
        <p:nvSpPr>
          <p:cNvPr id="3" name="Rectangle 2"/>
          <p:cNvSpPr/>
          <p:nvPr/>
        </p:nvSpPr>
        <p:spPr>
          <a:xfrm>
            <a:off x="762000" y="2362200"/>
            <a:ext cx="7924800" cy="2677656"/>
          </a:xfrm>
          <a:prstGeom prst="rect">
            <a:avLst/>
          </a:prstGeom>
        </p:spPr>
        <p:txBody>
          <a:bodyPr wrap="square">
            <a:spAutoFit/>
          </a:bodyPr>
          <a:lstStyle/>
          <a:p>
            <a:pPr>
              <a:buNone/>
            </a:pPr>
            <a:r>
              <a:rPr lang="en-US" sz="2400" dirty="0" smtClean="0"/>
              <a:t>		     Favor %	Oppose% 	Unsure%</a:t>
            </a:r>
          </a:p>
          <a:p>
            <a:pPr>
              <a:buNone/>
            </a:pPr>
            <a:endParaRPr lang="en-US" sz="2400" dirty="0" smtClean="0"/>
          </a:p>
          <a:p>
            <a:pPr>
              <a:buNone/>
            </a:pPr>
            <a:r>
              <a:rPr lang="en-US" sz="2400" dirty="0" smtClean="0"/>
              <a:t>Expanded exploration for coal, oil and gas in the US</a:t>
            </a:r>
            <a:endParaRPr lang="en-US" sz="2400" dirty="0" smtClean="0"/>
          </a:p>
          <a:p>
            <a:pPr>
              <a:buNone/>
            </a:pPr>
            <a:endParaRPr lang="en-US" sz="2400" dirty="0" smtClean="0"/>
          </a:p>
          <a:p>
            <a:pPr>
              <a:buNone/>
            </a:pPr>
            <a:r>
              <a:rPr lang="en-US" sz="2400" dirty="0" smtClean="0"/>
              <a:t>July 2010		</a:t>
            </a:r>
            <a:r>
              <a:rPr lang="en-US" sz="2400" dirty="0" smtClean="0"/>
              <a:t>72</a:t>
            </a:r>
            <a:r>
              <a:rPr lang="en-US" sz="2400" dirty="0" smtClean="0"/>
              <a:t>	      </a:t>
            </a:r>
            <a:r>
              <a:rPr lang="en-US" sz="2400" dirty="0" smtClean="0"/>
              <a:t>23</a:t>
            </a:r>
            <a:r>
              <a:rPr lang="en-US" sz="2400" dirty="0" smtClean="0"/>
              <a:t>		     5</a:t>
            </a:r>
          </a:p>
          <a:p>
            <a:pPr>
              <a:buNone/>
            </a:pPr>
            <a:endParaRPr lang="en-US" sz="2400" dirty="0" smtClean="0"/>
          </a:p>
          <a:p>
            <a:pPr>
              <a:buNone/>
            </a:pPr>
            <a:r>
              <a:rPr lang="en-US" sz="2400" dirty="0" smtClean="0"/>
              <a:t>June 2010		</a:t>
            </a:r>
            <a:r>
              <a:rPr lang="en-US" sz="2400" dirty="0" smtClean="0"/>
              <a:t>68</a:t>
            </a:r>
            <a:r>
              <a:rPr lang="en-US" sz="2400" dirty="0" smtClean="0"/>
              <a:t>	       </a:t>
            </a:r>
            <a:r>
              <a:rPr lang="en-US" sz="2400" dirty="0" smtClean="0"/>
              <a:t>26</a:t>
            </a:r>
            <a:r>
              <a:rPr lang="en-US" sz="2400" dirty="0" smtClean="0"/>
              <a:t>		     </a:t>
            </a:r>
            <a:r>
              <a:rPr lang="en-US" sz="2400" dirty="0" smtClean="0"/>
              <a:t>5</a:t>
            </a:r>
            <a:endParaRPr lang="en-US"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1000125" y="0"/>
            <a:ext cx="7143750" cy="8801100"/>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676400" y="0"/>
          <a:ext cx="5791202" cy="6400796"/>
        </p:xfrm>
        <a:graphic>
          <a:graphicData uri="http://schemas.openxmlformats.org/drawingml/2006/table">
            <a:tbl>
              <a:tblPr/>
              <a:tblGrid>
                <a:gridCol w="173737"/>
                <a:gridCol w="1116875"/>
                <a:gridCol w="893498"/>
                <a:gridCol w="901773"/>
                <a:gridCol w="901773"/>
                <a:gridCol w="901773"/>
                <a:gridCol w="901773"/>
              </a:tblGrid>
              <a:tr h="288976">
                <a:tc>
                  <a:txBody>
                    <a:bodyPr/>
                    <a:lstStyle/>
                    <a:p>
                      <a:endParaRPr lang="en-US" sz="900"/>
                    </a:p>
                  </a:txBody>
                  <a:tcPr marL="0" marR="0" marT="0" marB="0">
                    <a:lnL>
                      <a:noFill/>
                    </a:lnL>
                    <a:lnR>
                      <a:noFill/>
                    </a:lnR>
                    <a:lnT>
                      <a:noFill/>
                    </a:lnT>
                    <a:lnB>
                      <a:noFill/>
                    </a:lnB>
                  </a:tcPr>
                </a:tc>
                <a:tc>
                  <a:txBody>
                    <a:bodyPr/>
                    <a:lstStyle/>
                    <a:p>
                      <a:endParaRPr lang="en-US" sz="900"/>
                    </a:p>
                  </a:txBody>
                  <a:tcPr marL="46182" marR="46182" marT="23091" marB="23091">
                    <a:lnL>
                      <a:noFill/>
                    </a:lnL>
                  </a:tcPr>
                </a:tc>
                <a:tc>
                  <a:txBody>
                    <a:bodyPr/>
                    <a:lstStyle/>
                    <a:p>
                      <a:endParaRPr lang="en-US" sz="900"/>
                    </a:p>
                  </a:txBody>
                  <a:tcPr marL="46182" marR="46182" marT="23091" marB="23091"/>
                </a:tc>
                <a:tc>
                  <a:txBody>
                    <a:bodyPr/>
                    <a:lstStyle/>
                    <a:p>
                      <a:endParaRPr lang="en-US" sz="900"/>
                    </a:p>
                  </a:txBody>
                  <a:tcPr marL="46182" marR="46182" marT="23091" marB="23091"/>
                </a:tc>
                <a:tc>
                  <a:txBody>
                    <a:bodyPr/>
                    <a:lstStyle/>
                    <a:p>
                      <a:endParaRPr lang="en-US" sz="900"/>
                    </a:p>
                  </a:txBody>
                  <a:tcPr marL="46182" marR="46182" marT="23091" marB="23091"/>
                </a:tc>
                <a:tc>
                  <a:txBody>
                    <a:bodyPr/>
                    <a:lstStyle/>
                    <a:p>
                      <a:endParaRPr lang="en-US" sz="900"/>
                    </a:p>
                  </a:txBody>
                  <a:tcPr marL="46182" marR="46182" marT="23091" marB="23091"/>
                </a:tc>
                <a:tc>
                  <a:txBody>
                    <a:bodyPr/>
                    <a:lstStyle/>
                    <a:p>
                      <a:endParaRPr lang="en-US" sz="900"/>
                    </a:p>
                  </a:txBody>
                  <a:tcPr marL="46182" marR="46182" marT="23091" marB="23091"/>
                </a:tc>
              </a:tr>
              <a:tr h="1300391">
                <a:tc gridSpan="7">
                  <a:txBody>
                    <a:bodyPr/>
                    <a:lstStyle/>
                    <a:p>
                      <a:pPr algn="l" rtl="0"/>
                      <a:r>
                        <a:rPr lang="en-US" sz="900" b="1" dirty="0"/>
                        <a:t>"And please tell me if you approve, disapprove or neither approve nor disapprove of the way </a:t>
                      </a:r>
                      <a:r>
                        <a:rPr lang="en-US" sz="900" b="1" dirty="0" err="1"/>
                        <a:t>Barack</a:t>
                      </a:r>
                      <a:r>
                        <a:rPr lang="en-US" sz="900" b="1" dirty="0"/>
                        <a:t> </a:t>
                      </a:r>
                      <a:r>
                        <a:rPr lang="en-US" sz="900" b="1" dirty="0" err="1"/>
                        <a:t>Obama</a:t>
                      </a:r>
                      <a:r>
                        <a:rPr lang="en-US" sz="900" b="1" dirty="0"/>
                        <a:t> is handling each of the following issues. How about </a:t>
                      </a:r>
                      <a:r>
                        <a:rPr lang="en-US" sz="900" dirty="0"/>
                        <a:t>[see below]</a:t>
                      </a:r>
                      <a:r>
                        <a:rPr lang="en-US" sz="900" b="1" dirty="0"/>
                        <a:t>?" </a:t>
                      </a:r>
                      <a:r>
                        <a:rPr lang="en-US" sz="900" dirty="0"/>
                        <a:t>If unsure:</a:t>
                      </a:r>
                      <a:r>
                        <a:rPr lang="en-US" sz="900" b="1" dirty="0"/>
                        <a:t> "If you had to choose, do you </a:t>
                      </a:r>
                      <a:r>
                        <a:rPr lang="en-US" sz="900" b="1" dirty="0" smtClean="0"/>
                        <a:t>lean </a:t>
                      </a:r>
                      <a:r>
                        <a:rPr lang="en-US" sz="900" b="1" dirty="0"/>
                        <a:t>more toward approving or disapproving of the way </a:t>
                      </a:r>
                      <a:r>
                        <a:rPr lang="en-US" sz="900" b="1" dirty="0" err="1"/>
                        <a:t>Barack</a:t>
                      </a:r>
                      <a:r>
                        <a:rPr lang="en-US" sz="900" b="1" dirty="0"/>
                        <a:t> </a:t>
                      </a:r>
                      <a:r>
                        <a:rPr lang="en-US" sz="900" b="1" dirty="0" err="1"/>
                        <a:t>Obama</a:t>
                      </a:r>
                      <a:r>
                        <a:rPr lang="en-US" sz="900" b="1" dirty="0"/>
                        <a:t> is handling </a:t>
                      </a:r>
                      <a:r>
                        <a:rPr lang="en-US" sz="900" dirty="0"/>
                        <a:t>[see below]</a:t>
                      </a:r>
                      <a:r>
                        <a:rPr lang="en-US" sz="900" b="1" dirty="0"/>
                        <a:t>?"</a:t>
                      </a:r>
                      <a:endParaRPr lang="en-US" sz="900" dirty="0"/>
                    </a:p>
                  </a:txBody>
                  <a:tcPr marL="0" marR="0" marT="0"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6731">
                <a:tc gridSpan="7">
                  <a:txBody>
                    <a:bodyPr/>
                    <a:lstStyle/>
                    <a:p>
                      <a:pPr rtl="0"/>
                      <a:r>
                        <a:rPr lang="en-US" sz="900"/>
                        <a:t> </a:t>
                      </a:r>
                    </a:p>
                  </a:txBody>
                  <a:tcPr marL="0" marR="0" marT="0"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19202">
                <a:tc>
                  <a:txBody>
                    <a:bodyPr/>
                    <a:lstStyle/>
                    <a:p>
                      <a:pPr rtl="0"/>
                      <a:r>
                        <a:rPr lang="en-US" sz="500"/>
                        <a:t> </a:t>
                      </a:r>
                      <a:endParaRPr lang="en-US" sz="900"/>
                    </a:p>
                  </a:txBody>
                  <a:tcPr marL="0" marR="0" marT="0" marB="0">
                    <a:lnL>
                      <a:noFill/>
                    </a:lnL>
                    <a:lnR>
                      <a:noFill/>
                    </a:lnR>
                    <a:lnT>
                      <a:noFill/>
                    </a:lnT>
                    <a:lnB>
                      <a:noFill/>
                    </a:lnB>
                  </a:tcPr>
                </a:tc>
                <a:tc>
                  <a:txBody>
                    <a:bodyPr/>
                    <a:lstStyle/>
                    <a:p>
                      <a:pPr rtl="0"/>
                      <a:r>
                        <a:rPr lang="en-US" sz="500"/>
                        <a:t> </a:t>
                      </a:r>
                      <a:endParaRPr lang="en-US" sz="900"/>
                    </a:p>
                  </a:txBody>
                  <a:tcPr marL="0" marR="0" marT="0" marB="0">
                    <a:lnL>
                      <a:noFill/>
                    </a:lnL>
                    <a:lnR>
                      <a:noFill/>
                    </a:lnR>
                    <a:lnT>
                      <a:noFill/>
                    </a:lnT>
                    <a:lnB>
                      <a:noFill/>
                    </a:lnB>
                  </a:tcPr>
                </a:tc>
                <a:tc>
                  <a:txBody>
                    <a:bodyPr/>
                    <a:lstStyle/>
                    <a:p>
                      <a:pPr algn="ctr" rtl="0"/>
                      <a:r>
                        <a:rPr lang="en-US" sz="500" b="1"/>
                        <a:t>Approve</a:t>
                      </a:r>
                      <a:endParaRPr lang="en-US" sz="900"/>
                    </a:p>
                  </a:txBody>
                  <a:tcPr marL="0" marR="0" marT="0" marB="0" anchor="b">
                    <a:lnL>
                      <a:noFill/>
                    </a:lnL>
                    <a:lnR>
                      <a:noFill/>
                    </a:lnR>
                    <a:lnT>
                      <a:noFill/>
                    </a:lnT>
                    <a:lnB>
                      <a:noFill/>
                    </a:lnB>
                  </a:tcPr>
                </a:tc>
                <a:tc>
                  <a:txBody>
                    <a:bodyPr/>
                    <a:lstStyle/>
                    <a:p>
                      <a:pPr algn="ctr" rtl="0"/>
                      <a:r>
                        <a:rPr lang="en-US" sz="500" b="1"/>
                        <a:t>Disapprove</a:t>
                      </a:r>
                      <a:endParaRPr lang="en-US" sz="900"/>
                    </a:p>
                  </a:txBody>
                  <a:tcPr marL="0" marR="0" marT="0" marB="0" anchor="b">
                    <a:lnL>
                      <a:noFill/>
                    </a:lnL>
                    <a:lnR>
                      <a:noFill/>
                    </a:lnR>
                    <a:lnT>
                      <a:noFill/>
                    </a:lnT>
                    <a:lnB>
                      <a:noFill/>
                    </a:lnB>
                  </a:tcPr>
                </a:tc>
                <a:tc>
                  <a:txBody>
                    <a:bodyPr/>
                    <a:lstStyle/>
                    <a:p>
                      <a:pPr algn="ctr" rtl="0"/>
                      <a:r>
                        <a:rPr lang="en-US" sz="500" b="1"/>
                        <a:t>Neither</a:t>
                      </a:r>
                      <a:endParaRPr lang="en-US" sz="900"/>
                    </a:p>
                  </a:txBody>
                  <a:tcPr marL="0" marR="0" marT="0" marB="0" anchor="b">
                    <a:lnL>
                      <a:noFill/>
                    </a:lnL>
                    <a:lnR>
                      <a:noFill/>
                    </a:lnR>
                    <a:lnT>
                      <a:noFill/>
                    </a:lnT>
                    <a:lnB>
                      <a:noFill/>
                    </a:lnB>
                  </a:tcPr>
                </a:tc>
                <a:tc>
                  <a:txBody>
                    <a:bodyPr/>
                    <a:lstStyle/>
                    <a:p>
                      <a:pPr rtl="0"/>
                      <a:r>
                        <a:rPr lang="en-US" sz="500"/>
                        <a:t> </a:t>
                      </a:r>
                      <a:endParaRPr lang="en-US" sz="900"/>
                    </a:p>
                  </a:txBody>
                  <a:tcPr marL="0" marR="0" marT="0" marB="0">
                    <a:lnL>
                      <a:noFill/>
                    </a:lnL>
                    <a:lnR>
                      <a:noFill/>
                    </a:lnR>
                    <a:lnT>
                      <a:noFill/>
                    </a:lnT>
                    <a:lnB>
                      <a:noFill/>
                    </a:lnB>
                  </a:tcPr>
                </a:tc>
                <a:tc>
                  <a:txBody>
                    <a:bodyPr/>
                    <a:lstStyle/>
                    <a:p>
                      <a:pPr rtl="0"/>
                      <a:r>
                        <a:rPr lang="en-US" sz="500"/>
                        <a:t> </a:t>
                      </a:r>
                      <a:endParaRPr lang="en-US" sz="900"/>
                    </a:p>
                  </a:txBody>
                  <a:tcPr marL="0" marR="0" marT="0" marB="0">
                    <a:lnL>
                      <a:noFill/>
                    </a:lnL>
                    <a:lnR>
                      <a:noFill/>
                    </a:lnR>
                    <a:lnT>
                      <a:noFill/>
                    </a:lnT>
                    <a:lnB>
                      <a:noFill/>
                    </a:lnB>
                  </a:tcPr>
                </a:tc>
              </a:tr>
              <a:tr h="119202">
                <a:tc>
                  <a:txBody>
                    <a:bodyPr/>
                    <a:lstStyle/>
                    <a:p>
                      <a:pPr rtl="0"/>
                      <a:r>
                        <a:rPr lang="en-US" sz="500"/>
                        <a:t> </a:t>
                      </a:r>
                      <a:endParaRPr lang="en-US" sz="900"/>
                    </a:p>
                  </a:txBody>
                  <a:tcPr marL="0" marR="0" marT="0" marB="0">
                    <a:lnL>
                      <a:noFill/>
                    </a:lnL>
                    <a:lnR>
                      <a:noFill/>
                    </a:lnR>
                    <a:lnT>
                      <a:noFill/>
                    </a:lnT>
                    <a:lnB>
                      <a:noFill/>
                    </a:lnB>
                  </a:tcPr>
                </a:tc>
                <a:tc>
                  <a:txBody>
                    <a:bodyPr/>
                    <a:lstStyle/>
                    <a:p>
                      <a:pPr rtl="0"/>
                      <a:r>
                        <a:rPr lang="en-US" sz="500"/>
                        <a:t> </a:t>
                      </a:r>
                      <a:endParaRPr lang="en-US" sz="900"/>
                    </a:p>
                  </a:txBody>
                  <a:tcPr marL="0" marR="0" marT="0" marB="0">
                    <a:lnL>
                      <a:noFill/>
                    </a:lnL>
                    <a:lnR>
                      <a:noFill/>
                    </a:lnR>
                    <a:lnT>
                      <a:noFill/>
                    </a:lnT>
                    <a:lnB>
                      <a:noFill/>
                    </a:lnB>
                  </a:tcPr>
                </a:tc>
                <a:tc>
                  <a:txBody>
                    <a:bodyPr/>
                    <a:lstStyle/>
                    <a:p>
                      <a:pPr algn="ctr" rtl="0"/>
                      <a:r>
                        <a:rPr lang="en-US" sz="500"/>
                        <a:t>%</a:t>
                      </a:r>
                      <a:endParaRPr lang="en-US" sz="900"/>
                    </a:p>
                  </a:txBody>
                  <a:tcPr marL="0" marR="0" marT="0" marB="0">
                    <a:lnL>
                      <a:noFill/>
                    </a:lnL>
                    <a:lnR>
                      <a:noFill/>
                    </a:lnR>
                    <a:lnT>
                      <a:noFill/>
                    </a:lnT>
                    <a:lnB>
                      <a:noFill/>
                    </a:lnB>
                  </a:tcPr>
                </a:tc>
                <a:tc>
                  <a:txBody>
                    <a:bodyPr/>
                    <a:lstStyle/>
                    <a:p>
                      <a:pPr algn="ctr" rtl="0"/>
                      <a:r>
                        <a:rPr lang="en-US" sz="500"/>
                        <a:t>%</a:t>
                      </a:r>
                      <a:endParaRPr lang="en-US" sz="900"/>
                    </a:p>
                  </a:txBody>
                  <a:tcPr marL="0" marR="0" marT="0" marB="0">
                    <a:lnL>
                      <a:noFill/>
                    </a:lnL>
                    <a:lnR>
                      <a:noFill/>
                    </a:lnR>
                    <a:lnT>
                      <a:noFill/>
                    </a:lnT>
                    <a:lnB>
                      <a:noFill/>
                    </a:lnB>
                  </a:tcPr>
                </a:tc>
                <a:tc>
                  <a:txBody>
                    <a:bodyPr/>
                    <a:lstStyle/>
                    <a:p>
                      <a:pPr algn="ctr" rtl="0"/>
                      <a:r>
                        <a:rPr lang="en-US" sz="500"/>
                        <a:t>%</a:t>
                      </a:r>
                      <a:endParaRPr lang="en-US" sz="900"/>
                    </a:p>
                  </a:txBody>
                  <a:tcPr marL="0" marR="0" marT="0" marB="0">
                    <a:lnL>
                      <a:noFill/>
                    </a:lnL>
                    <a:lnR>
                      <a:noFill/>
                    </a:lnR>
                    <a:lnT>
                      <a:noFill/>
                    </a:lnT>
                    <a:lnB>
                      <a:noFill/>
                    </a:lnB>
                  </a:tcPr>
                </a:tc>
                <a:tc>
                  <a:txBody>
                    <a:bodyPr/>
                    <a:lstStyle/>
                    <a:p>
                      <a:pPr rtl="0"/>
                      <a:r>
                        <a:rPr lang="en-US" sz="500"/>
                        <a:t> </a:t>
                      </a:r>
                      <a:endParaRPr lang="en-US" sz="900"/>
                    </a:p>
                  </a:txBody>
                  <a:tcPr marL="0" marR="0" marT="0" marB="0">
                    <a:lnL>
                      <a:noFill/>
                    </a:lnL>
                    <a:lnR>
                      <a:noFill/>
                    </a:lnR>
                    <a:lnT>
                      <a:noFill/>
                    </a:lnT>
                    <a:lnB>
                      <a:noFill/>
                    </a:lnB>
                  </a:tcPr>
                </a:tc>
                <a:tc>
                  <a:txBody>
                    <a:bodyPr/>
                    <a:lstStyle/>
                    <a:p>
                      <a:pPr rtl="0"/>
                      <a:r>
                        <a:rPr lang="en-US" sz="500"/>
                        <a:t> </a:t>
                      </a:r>
                      <a:endParaRPr lang="en-US" sz="900"/>
                    </a:p>
                  </a:txBody>
                  <a:tcPr marL="0" marR="0" marT="0" marB="0">
                    <a:lnL>
                      <a:noFill/>
                    </a:lnL>
                    <a:lnR>
                      <a:noFill/>
                    </a:lnR>
                    <a:lnT>
                      <a:noFill/>
                    </a:lnT>
                    <a:lnB>
                      <a:noFill/>
                    </a:lnB>
                  </a:tcPr>
                </a:tc>
              </a:tr>
              <a:tr h="216731">
                <a:tc>
                  <a:txBody>
                    <a:bodyPr/>
                    <a:lstStyle/>
                    <a:p>
                      <a:pPr rtl="0"/>
                      <a:r>
                        <a:rPr lang="en-US" sz="900"/>
                        <a:t> </a:t>
                      </a:r>
                    </a:p>
                  </a:txBody>
                  <a:tcPr marL="0" marR="0" marT="0" marB="0">
                    <a:lnL>
                      <a:noFill/>
                    </a:lnL>
                    <a:lnR>
                      <a:noFill/>
                    </a:lnR>
                    <a:lnT>
                      <a:noFill/>
                    </a:lnT>
                    <a:lnB>
                      <a:noFill/>
                    </a:lnB>
                  </a:tcPr>
                </a:tc>
                <a:tc gridSpan="6">
                  <a:txBody>
                    <a:bodyPr/>
                    <a:lstStyle/>
                    <a:p>
                      <a:pPr algn="l" rtl="0"/>
                      <a:r>
                        <a:rPr lang="en-US" sz="900" b="1"/>
                        <a:t>"Energy"</a:t>
                      </a:r>
                      <a:endParaRPr lang="en-US" sz="900"/>
                    </a:p>
                  </a:txBody>
                  <a:tcPr marL="0" marR="0" marT="0"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6731">
                <a:tc>
                  <a:txBody>
                    <a:bodyPr/>
                    <a:lstStyle/>
                    <a:p>
                      <a:pPr rtl="0"/>
                      <a:r>
                        <a:rPr lang="en-US" sz="900"/>
                        <a:t> </a:t>
                      </a:r>
                    </a:p>
                  </a:txBody>
                  <a:tcPr marL="0" marR="0" marT="0" marB="0">
                    <a:lnL>
                      <a:noFill/>
                    </a:lnL>
                    <a:lnR>
                      <a:noFill/>
                    </a:lnR>
                    <a:lnT>
                      <a:noFill/>
                    </a:lnT>
                    <a:lnB>
                      <a:noFill/>
                    </a:lnB>
                  </a:tcPr>
                </a:tc>
                <a:tc>
                  <a:txBody>
                    <a:bodyPr/>
                    <a:lstStyle/>
                    <a:p>
                      <a:pPr algn="l" rtl="0"/>
                      <a:r>
                        <a:rPr lang="en-US" sz="900"/>
                        <a:t>8/11-16/10</a:t>
                      </a:r>
                    </a:p>
                  </a:txBody>
                  <a:tcPr marL="0" marR="0" marT="0" marB="0">
                    <a:lnL>
                      <a:noFill/>
                    </a:lnL>
                    <a:lnR>
                      <a:noFill/>
                    </a:lnR>
                    <a:lnT>
                      <a:noFill/>
                    </a:lnT>
                    <a:lnB>
                      <a:noFill/>
                    </a:lnB>
                  </a:tcPr>
                </a:tc>
                <a:tc>
                  <a:txBody>
                    <a:bodyPr/>
                    <a:lstStyle/>
                    <a:p>
                      <a:pPr algn="ctr" rtl="0"/>
                      <a:r>
                        <a:rPr lang="en-US" sz="900"/>
                        <a:t>47</a:t>
                      </a:r>
                    </a:p>
                  </a:txBody>
                  <a:tcPr marL="0" marR="0" marT="0" marB="0">
                    <a:lnL>
                      <a:noFill/>
                    </a:lnL>
                    <a:lnR>
                      <a:noFill/>
                    </a:lnR>
                    <a:lnT>
                      <a:noFill/>
                    </a:lnT>
                    <a:lnB>
                      <a:noFill/>
                    </a:lnB>
                  </a:tcPr>
                </a:tc>
                <a:tc>
                  <a:txBody>
                    <a:bodyPr/>
                    <a:lstStyle/>
                    <a:p>
                      <a:pPr algn="ctr" rtl="0"/>
                      <a:r>
                        <a:rPr lang="en-US" sz="900"/>
                        <a:t>43</a:t>
                      </a:r>
                    </a:p>
                  </a:txBody>
                  <a:tcPr marL="0" marR="0" marT="0" marB="0">
                    <a:lnL>
                      <a:noFill/>
                    </a:lnL>
                    <a:lnR>
                      <a:noFill/>
                    </a:lnR>
                    <a:lnT>
                      <a:noFill/>
                    </a:lnT>
                    <a:lnB>
                      <a:noFill/>
                    </a:lnB>
                  </a:tcPr>
                </a:tc>
                <a:tc>
                  <a:txBody>
                    <a:bodyPr/>
                    <a:lstStyle/>
                    <a:p>
                      <a:pPr algn="ctr" rtl="0"/>
                      <a:r>
                        <a:rPr lang="en-US" sz="900"/>
                        <a:t>10</a:t>
                      </a:r>
                    </a:p>
                  </a:txBody>
                  <a:tcPr marL="0" marR="0" marT="0" marB="0">
                    <a:lnL>
                      <a:noFill/>
                    </a:lnL>
                    <a:lnR>
                      <a:noFill/>
                    </a:lnR>
                    <a:lnT>
                      <a:noFill/>
                    </a:lnT>
                    <a:lnB>
                      <a:noFill/>
                    </a:lnB>
                  </a:tcPr>
                </a:tc>
                <a:tc>
                  <a:txBody>
                    <a:bodyPr/>
                    <a:lstStyle/>
                    <a:p>
                      <a:pPr rtl="0"/>
                      <a:r>
                        <a:rPr lang="en-US" sz="500"/>
                        <a:t> </a:t>
                      </a:r>
                      <a:endParaRPr lang="en-US" sz="900"/>
                    </a:p>
                  </a:txBody>
                  <a:tcPr marL="0" marR="0" marT="0" marB="0">
                    <a:lnL>
                      <a:noFill/>
                    </a:lnL>
                    <a:lnR>
                      <a:noFill/>
                    </a:lnR>
                    <a:lnT>
                      <a:noFill/>
                    </a:lnT>
                    <a:lnB>
                      <a:noFill/>
                    </a:lnB>
                  </a:tcPr>
                </a:tc>
                <a:tc>
                  <a:txBody>
                    <a:bodyPr/>
                    <a:lstStyle/>
                    <a:p>
                      <a:pPr rtl="0"/>
                      <a:r>
                        <a:rPr lang="en-US" sz="500"/>
                        <a:t> </a:t>
                      </a:r>
                      <a:endParaRPr lang="en-US" sz="900"/>
                    </a:p>
                  </a:txBody>
                  <a:tcPr marL="0" marR="0" marT="0" marB="0">
                    <a:lnL>
                      <a:noFill/>
                    </a:lnL>
                    <a:lnR>
                      <a:noFill/>
                    </a:lnR>
                    <a:lnT>
                      <a:noFill/>
                    </a:lnT>
                    <a:lnB>
                      <a:noFill/>
                    </a:lnB>
                  </a:tcPr>
                </a:tc>
              </a:tr>
              <a:tr h="216731">
                <a:tc>
                  <a:txBody>
                    <a:bodyPr/>
                    <a:lstStyle/>
                    <a:p>
                      <a:pPr rtl="0"/>
                      <a:r>
                        <a:rPr lang="en-US" sz="900"/>
                        <a:t> </a:t>
                      </a:r>
                    </a:p>
                  </a:txBody>
                  <a:tcPr marL="0" marR="0" marT="0" marB="0">
                    <a:lnL>
                      <a:noFill/>
                    </a:lnL>
                    <a:lnR>
                      <a:noFill/>
                    </a:lnR>
                    <a:lnT>
                      <a:noFill/>
                    </a:lnT>
                    <a:lnB>
                      <a:noFill/>
                    </a:lnB>
                  </a:tcPr>
                </a:tc>
                <a:tc>
                  <a:txBody>
                    <a:bodyPr/>
                    <a:lstStyle/>
                    <a:p>
                      <a:pPr algn="l" rtl="0"/>
                      <a:r>
                        <a:rPr lang="en-US" sz="900"/>
                        <a:t>6/9-14/10</a:t>
                      </a:r>
                    </a:p>
                  </a:txBody>
                  <a:tcPr marL="0" marR="0" marT="0" marB="0">
                    <a:lnL>
                      <a:noFill/>
                    </a:lnL>
                    <a:lnR>
                      <a:noFill/>
                    </a:lnR>
                    <a:lnT>
                      <a:noFill/>
                    </a:lnT>
                    <a:lnB>
                      <a:noFill/>
                    </a:lnB>
                  </a:tcPr>
                </a:tc>
                <a:tc>
                  <a:txBody>
                    <a:bodyPr/>
                    <a:lstStyle/>
                    <a:p>
                      <a:pPr algn="ctr" rtl="0"/>
                      <a:r>
                        <a:rPr lang="en-US" sz="900"/>
                        <a:t>52</a:t>
                      </a:r>
                    </a:p>
                  </a:txBody>
                  <a:tcPr marL="0" marR="0" marT="0" marB="0">
                    <a:lnL>
                      <a:noFill/>
                    </a:lnL>
                    <a:lnR>
                      <a:noFill/>
                    </a:lnR>
                    <a:lnT>
                      <a:noFill/>
                    </a:lnT>
                    <a:lnB>
                      <a:noFill/>
                    </a:lnB>
                  </a:tcPr>
                </a:tc>
                <a:tc>
                  <a:txBody>
                    <a:bodyPr/>
                    <a:lstStyle/>
                    <a:p>
                      <a:pPr algn="ctr" rtl="0"/>
                      <a:r>
                        <a:rPr lang="en-US" sz="900"/>
                        <a:t>36</a:t>
                      </a:r>
                    </a:p>
                  </a:txBody>
                  <a:tcPr marL="0" marR="0" marT="0" marB="0">
                    <a:lnL>
                      <a:noFill/>
                    </a:lnL>
                    <a:lnR>
                      <a:noFill/>
                    </a:lnR>
                    <a:lnT>
                      <a:noFill/>
                    </a:lnT>
                    <a:lnB>
                      <a:noFill/>
                    </a:lnB>
                  </a:tcPr>
                </a:tc>
                <a:tc>
                  <a:txBody>
                    <a:bodyPr/>
                    <a:lstStyle/>
                    <a:p>
                      <a:pPr algn="ctr" rtl="0"/>
                      <a:r>
                        <a:rPr lang="en-US" sz="900"/>
                        <a:t>12</a:t>
                      </a:r>
                    </a:p>
                  </a:txBody>
                  <a:tcPr marL="0" marR="0" marT="0" marB="0">
                    <a:lnL>
                      <a:noFill/>
                    </a:lnL>
                    <a:lnR>
                      <a:noFill/>
                    </a:lnR>
                    <a:lnT>
                      <a:noFill/>
                    </a:lnT>
                    <a:lnB>
                      <a:noFill/>
                    </a:lnB>
                  </a:tcPr>
                </a:tc>
                <a:tc>
                  <a:txBody>
                    <a:bodyPr/>
                    <a:lstStyle/>
                    <a:p>
                      <a:pPr rtl="0"/>
                      <a:r>
                        <a:rPr lang="en-US" sz="500"/>
                        <a:t> </a:t>
                      </a:r>
                      <a:endParaRPr lang="en-US" sz="900"/>
                    </a:p>
                  </a:txBody>
                  <a:tcPr marL="0" marR="0" marT="0" marB="0">
                    <a:lnL>
                      <a:noFill/>
                    </a:lnL>
                    <a:lnR>
                      <a:noFill/>
                    </a:lnR>
                    <a:lnT>
                      <a:noFill/>
                    </a:lnT>
                    <a:lnB>
                      <a:noFill/>
                    </a:lnB>
                  </a:tcPr>
                </a:tc>
                <a:tc>
                  <a:txBody>
                    <a:bodyPr/>
                    <a:lstStyle/>
                    <a:p>
                      <a:pPr rtl="0"/>
                      <a:r>
                        <a:rPr lang="en-US" sz="500"/>
                        <a:t> </a:t>
                      </a:r>
                      <a:endParaRPr lang="en-US" sz="900"/>
                    </a:p>
                  </a:txBody>
                  <a:tcPr marL="0" marR="0" marT="0" marB="0">
                    <a:lnL>
                      <a:noFill/>
                    </a:lnL>
                    <a:lnR>
                      <a:noFill/>
                    </a:lnR>
                    <a:lnT>
                      <a:noFill/>
                    </a:lnT>
                    <a:lnB>
                      <a:noFill/>
                    </a:lnB>
                  </a:tcPr>
                </a:tc>
              </a:tr>
              <a:tr h="216731">
                <a:tc>
                  <a:txBody>
                    <a:bodyPr/>
                    <a:lstStyle/>
                    <a:p>
                      <a:pPr rtl="0"/>
                      <a:r>
                        <a:rPr lang="en-US" sz="900"/>
                        <a:t> </a:t>
                      </a:r>
                    </a:p>
                  </a:txBody>
                  <a:tcPr marL="0" marR="0" marT="0" marB="0">
                    <a:lnL>
                      <a:noFill/>
                    </a:lnL>
                    <a:lnR>
                      <a:noFill/>
                    </a:lnR>
                    <a:lnT>
                      <a:noFill/>
                    </a:lnT>
                    <a:lnB>
                      <a:noFill/>
                    </a:lnB>
                  </a:tcPr>
                </a:tc>
                <a:tc>
                  <a:txBody>
                    <a:bodyPr/>
                    <a:lstStyle/>
                    <a:p>
                      <a:pPr algn="l" rtl="0"/>
                      <a:r>
                        <a:rPr lang="en-US" sz="900"/>
                        <a:t>5/7-11/10</a:t>
                      </a:r>
                    </a:p>
                  </a:txBody>
                  <a:tcPr marL="0" marR="0" marT="0" marB="0">
                    <a:lnL>
                      <a:noFill/>
                    </a:lnL>
                    <a:lnR>
                      <a:noFill/>
                    </a:lnR>
                    <a:lnT>
                      <a:noFill/>
                    </a:lnT>
                    <a:lnB>
                      <a:noFill/>
                    </a:lnB>
                  </a:tcPr>
                </a:tc>
                <a:tc>
                  <a:txBody>
                    <a:bodyPr/>
                    <a:lstStyle/>
                    <a:p>
                      <a:pPr algn="ctr" rtl="0"/>
                      <a:r>
                        <a:rPr lang="en-US" sz="900"/>
                        <a:t>52</a:t>
                      </a:r>
                    </a:p>
                  </a:txBody>
                  <a:tcPr marL="0" marR="0" marT="0" marB="0">
                    <a:lnL>
                      <a:noFill/>
                    </a:lnL>
                    <a:lnR>
                      <a:noFill/>
                    </a:lnR>
                    <a:lnT>
                      <a:noFill/>
                    </a:lnT>
                    <a:lnB>
                      <a:noFill/>
                    </a:lnB>
                  </a:tcPr>
                </a:tc>
                <a:tc>
                  <a:txBody>
                    <a:bodyPr/>
                    <a:lstStyle/>
                    <a:p>
                      <a:pPr algn="ctr" rtl="0"/>
                      <a:r>
                        <a:rPr lang="en-US" sz="900"/>
                        <a:t>36</a:t>
                      </a:r>
                    </a:p>
                  </a:txBody>
                  <a:tcPr marL="0" marR="0" marT="0" marB="0">
                    <a:lnL>
                      <a:noFill/>
                    </a:lnL>
                    <a:lnR>
                      <a:noFill/>
                    </a:lnR>
                    <a:lnT>
                      <a:noFill/>
                    </a:lnT>
                    <a:lnB>
                      <a:noFill/>
                    </a:lnB>
                  </a:tcPr>
                </a:tc>
                <a:tc>
                  <a:txBody>
                    <a:bodyPr/>
                    <a:lstStyle/>
                    <a:p>
                      <a:pPr algn="ctr" rtl="0"/>
                      <a:r>
                        <a:rPr lang="en-US" sz="900"/>
                        <a:t>11</a:t>
                      </a:r>
                    </a:p>
                  </a:txBody>
                  <a:tcPr marL="0" marR="0" marT="0" marB="0">
                    <a:lnL>
                      <a:noFill/>
                    </a:lnL>
                    <a:lnR>
                      <a:noFill/>
                    </a:lnR>
                    <a:lnT>
                      <a:noFill/>
                    </a:lnT>
                    <a:lnB>
                      <a:noFill/>
                    </a:lnB>
                  </a:tcPr>
                </a:tc>
                <a:tc>
                  <a:txBody>
                    <a:bodyPr/>
                    <a:lstStyle/>
                    <a:p>
                      <a:pPr rtl="0"/>
                      <a:r>
                        <a:rPr lang="en-US" sz="500"/>
                        <a:t> </a:t>
                      </a:r>
                      <a:endParaRPr lang="en-US" sz="900"/>
                    </a:p>
                  </a:txBody>
                  <a:tcPr marL="0" marR="0" marT="0" marB="0">
                    <a:lnL>
                      <a:noFill/>
                    </a:lnL>
                    <a:lnR>
                      <a:noFill/>
                    </a:lnR>
                    <a:lnT>
                      <a:noFill/>
                    </a:lnT>
                    <a:lnB>
                      <a:noFill/>
                    </a:lnB>
                  </a:tcPr>
                </a:tc>
                <a:tc>
                  <a:txBody>
                    <a:bodyPr/>
                    <a:lstStyle/>
                    <a:p>
                      <a:pPr rtl="0"/>
                      <a:r>
                        <a:rPr lang="en-US" sz="500"/>
                        <a:t> </a:t>
                      </a:r>
                      <a:endParaRPr lang="en-US" sz="900"/>
                    </a:p>
                  </a:txBody>
                  <a:tcPr marL="0" marR="0" marT="0" marB="0">
                    <a:lnL>
                      <a:noFill/>
                    </a:lnL>
                    <a:lnR>
                      <a:noFill/>
                    </a:lnR>
                    <a:lnT>
                      <a:noFill/>
                    </a:lnT>
                    <a:lnB>
                      <a:noFill/>
                    </a:lnB>
                  </a:tcPr>
                </a:tc>
              </a:tr>
              <a:tr h="216731">
                <a:tc>
                  <a:txBody>
                    <a:bodyPr/>
                    <a:lstStyle/>
                    <a:p>
                      <a:pPr rtl="0"/>
                      <a:r>
                        <a:rPr lang="en-US" sz="900"/>
                        <a:t> </a:t>
                      </a:r>
                    </a:p>
                  </a:txBody>
                  <a:tcPr marL="0" marR="0" marT="0" marB="0">
                    <a:lnL>
                      <a:noFill/>
                    </a:lnL>
                    <a:lnR>
                      <a:noFill/>
                    </a:lnR>
                    <a:lnT>
                      <a:noFill/>
                    </a:lnT>
                    <a:lnB>
                      <a:noFill/>
                    </a:lnB>
                  </a:tcPr>
                </a:tc>
                <a:tc>
                  <a:txBody>
                    <a:bodyPr/>
                    <a:lstStyle/>
                    <a:p>
                      <a:pPr algn="l" rtl="0"/>
                      <a:r>
                        <a:rPr lang="en-US" sz="900"/>
                        <a:t>4/7-12/10</a:t>
                      </a:r>
                    </a:p>
                  </a:txBody>
                  <a:tcPr marL="0" marR="0" marT="0" marB="0">
                    <a:lnL>
                      <a:noFill/>
                    </a:lnL>
                    <a:lnR>
                      <a:noFill/>
                    </a:lnR>
                    <a:lnT>
                      <a:noFill/>
                    </a:lnT>
                    <a:lnB>
                      <a:noFill/>
                    </a:lnB>
                  </a:tcPr>
                </a:tc>
                <a:tc>
                  <a:txBody>
                    <a:bodyPr/>
                    <a:lstStyle/>
                    <a:p>
                      <a:pPr algn="ctr" rtl="0"/>
                      <a:r>
                        <a:rPr lang="en-US" sz="900"/>
                        <a:t>51</a:t>
                      </a:r>
                    </a:p>
                  </a:txBody>
                  <a:tcPr marL="0" marR="0" marT="0" marB="0">
                    <a:lnL>
                      <a:noFill/>
                    </a:lnL>
                    <a:lnR>
                      <a:noFill/>
                    </a:lnR>
                    <a:lnT>
                      <a:noFill/>
                    </a:lnT>
                    <a:lnB>
                      <a:noFill/>
                    </a:lnB>
                  </a:tcPr>
                </a:tc>
                <a:tc>
                  <a:txBody>
                    <a:bodyPr/>
                    <a:lstStyle/>
                    <a:p>
                      <a:pPr algn="ctr" rtl="0"/>
                      <a:r>
                        <a:rPr lang="en-US" sz="900"/>
                        <a:t>36</a:t>
                      </a:r>
                    </a:p>
                  </a:txBody>
                  <a:tcPr marL="0" marR="0" marT="0" marB="0">
                    <a:lnL>
                      <a:noFill/>
                    </a:lnL>
                    <a:lnR>
                      <a:noFill/>
                    </a:lnR>
                    <a:lnT>
                      <a:noFill/>
                    </a:lnT>
                    <a:lnB>
                      <a:noFill/>
                    </a:lnB>
                  </a:tcPr>
                </a:tc>
                <a:tc>
                  <a:txBody>
                    <a:bodyPr/>
                    <a:lstStyle/>
                    <a:p>
                      <a:pPr algn="ctr" rtl="0"/>
                      <a:r>
                        <a:rPr lang="en-US" sz="900"/>
                        <a:t>13</a:t>
                      </a:r>
                    </a:p>
                  </a:txBody>
                  <a:tcPr marL="0" marR="0" marT="0" marB="0">
                    <a:lnL>
                      <a:noFill/>
                    </a:lnL>
                    <a:lnR>
                      <a:noFill/>
                    </a:lnR>
                    <a:lnT>
                      <a:noFill/>
                    </a:lnT>
                    <a:lnB>
                      <a:noFill/>
                    </a:lnB>
                  </a:tcPr>
                </a:tc>
                <a:tc>
                  <a:txBody>
                    <a:bodyPr/>
                    <a:lstStyle/>
                    <a:p>
                      <a:pPr rtl="0"/>
                      <a:r>
                        <a:rPr lang="en-US" sz="500"/>
                        <a:t> </a:t>
                      </a:r>
                      <a:endParaRPr lang="en-US" sz="900"/>
                    </a:p>
                  </a:txBody>
                  <a:tcPr marL="0" marR="0" marT="0" marB="0">
                    <a:lnL>
                      <a:noFill/>
                    </a:lnL>
                    <a:lnR>
                      <a:noFill/>
                    </a:lnR>
                    <a:lnT>
                      <a:noFill/>
                    </a:lnT>
                    <a:lnB>
                      <a:noFill/>
                    </a:lnB>
                  </a:tcPr>
                </a:tc>
                <a:tc>
                  <a:txBody>
                    <a:bodyPr/>
                    <a:lstStyle/>
                    <a:p>
                      <a:pPr rtl="0"/>
                      <a:r>
                        <a:rPr lang="en-US" sz="500"/>
                        <a:t> </a:t>
                      </a:r>
                      <a:endParaRPr lang="en-US" sz="900"/>
                    </a:p>
                  </a:txBody>
                  <a:tcPr marL="0" marR="0" marT="0" marB="0">
                    <a:lnL>
                      <a:noFill/>
                    </a:lnL>
                    <a:lnR>
                      <a:noFill/>
                    </a:lnR>
                    <a:lnT>
                      <a:noFill/>
                    </a:lnT>
                    <a:lnB>
                      <a:noFill/>
                    </a:lnB>
                  </a:tcPr>
                </a:tc>
              </a:tr>
              <a:tr h="216731">
                <a:tc gridSpan="7">
                  <a:txBody>
                    <a:bodyPr/>
                    <a:lstStyle/>
                    <a:p>
                      <a:pPr rtl="0"/>
                      <a:r>
                        <a:rPr lang="en-US" sz="900"/>
                        <a:t> </a:t>
                      </a:r>
                    </a:p>
                  </a:txBody>
                  <a:tcPr marL="0" marR="0" marT="0"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6731">
                <a:tc>
                  <a:txBody>
                    <a:bodyPr/>
                    <a:lstStyle/>
                    <a:p>
                      <a:pPr rtl="0"/>
                      <a:r>
                        <a:rPr lang="en-US" sz="900"/>
                        <a:t> </a:t>
                      </a:r>
                    </a:p>
                  </a:txBody>
                  <a:tcPr marL="0" marR="0" marT="0" marB="0">
                    <a:lnL>
                      <a:noFill/>
                    </a:lnL>
                    <a:lnR>
                      <a:noFill/>
                    </a:lnR>
                    <a:lnT>
                      <a:noFill/>
                    </a:lnT>
                    <a:lnB>
                      <a:noFill/>
                    </a:lnB>
                  </a:tcPr>
                </a:tc>
                <a:tc gridSpan="6">
                  <a:txBody>
                    <a:bodyPr/>
                    <a:lstStyle/>
                    <a:p>
                      <a:pPr algn="l" rtl="0"/>
                      <a:r>
                        <a:rPr lang="en-US" sz="900" b="1"/>
                        <a:t>"Gas prices"</a:t>
                      </a:r>
                      <a:endParaRPr lang="en-US" sz="900"/>
                    </a:p>
                  </a:txBody>
                  <a:tcPr marL="0" marR="0" marT="0"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6731">
                <a:tc>
                  <a:txBody>
                    <a:bodyPr/>
                    <a:lstStyle/>
                    <a:p>
                      <a:pPr rtl="0"/>
                      <a:r>
                        <a:rPr lang="en-US" sz="900"/>
                        <a:t> </a:t>
                      </a:r>
                    </a:p>
                  </a:txBody>
                  <a:tcPr marL="0" marR="0" marT="0" marB="0">
                    <a:lnL>
                      <a:noFill/>
                    </a:lnL>
                    <a:lnR>
                      <a:noFill/>
                    </a:lnR>
                    <a:lnT>
                      <a:noFill/>
                    </a:lnT>
                    <a:lnB>
                      <a:noFill/>
                    </a:lnB>
                  </a:tcPr>
                </a:tc>
                <a:tc>
                  <a:txBody>
                    <a:bodyPr/>
                    <a:lstStyle/>
                    <a:p>
                      <a:pPr algn="l" rtl="0"/>
                      <a:r>
                        <a:rPr lang="en-US" sz="900"/>
                        <a:t>8/11-16/10</a:t>
                      </a:r>
                    </a:p>
                  </a:txBody>
                  <a:tcPr marL="0" marR="0" marT="0" marB="0">
                    <a:lnL>
                      <a:noFill/>
                    </a:lnL>
                    <a:lnR>
                      <a:noFill/>
                    </a:lnR>
                    <a:lnT>
                      <a:noFill/>
                    </a:lnT>
                    <a:lnB>
                      <a:noFill/>
                    </a:lnB>
                  </a:tcPr>
                </a:tc>
                <a:tc>
                  <a:txBody>
                    <a:bodyPr/>
                    <a:lstStyle/>
                    <a:p>
                      <a:pPr algn="ctr" rtl="0"/>
                      <a:r>
                        <a:rPr lang="en-US" sz="900"/>
                        <a:t>39</a:t>
                      </a:r>
                    </a:p>
                  </a:txBody>
                  <a:tcPr marL="0" marR="0" marT="0" marB="0">
                    <a:lnL>
                      <a:noFill/>
                    </a:lnL>
                    <a:lnR>
                      <a:noFill/>
                    </a:lnR>
                    <a:lnT>
                      <a:noFill/>
                    </a:lnT>
                    <a:lnB>
                      <a:noFill/>
                    </a:lnB>
                  </a:tcPr>
                </a:tc>
                <a:tc>
                  <a:txBody>
                    <a:bodyPr/>
                    <a:lstStyle/>
                    <a:p>
                      <a:pPr algn="ctr" rtl="0"/>
                      <a:r>
                        <a:rPr lang="en-US" sz="900"/>
                        <a:t>40</a:t>
                      </a:r>
                    </a:p>
                  </a:txBody>
                  <a:tcPr marL="0" marR="0" marT="0" marB="0">
                    <a:lnL>
                      <a:noFill/>
                    </a:lnL>
                    <a:lnR>
                      <a:noFill/>
                    </a:lnR>
                    <a:lnT>
                      <a:noFill/>
                    </a:lnT>
                    <a:lnB>
                      <a:noFill/>
                    </a:lnB>
                  </a:tcPr>
                </a:tc>
                <a:tc>
                  <a:txBody>
                    <a:bodyPr/>
                    <a:lstStyle/>
                    <a:p>
                      <a:pPr algn="ctr" rtl="0"/>
                      <a:r>
                        <a:rPr lang="en-US" sz="900"/>
                        <a:t>21</a:t>
                      </a:r>
                    </a:p>
                  </a:txBody>
                  <a:tcPr marL="0" marR="0" marT="0" marB="0">
                    <a:lnL>
                      <a:noFill/>
                    </a:lnL>
                    <a:lnR>
                      <a:noFill/>
                    </a:lnR>
                    <a:lnT>
                      <a:noFill/>
                    </a:lnT>
                    <a:lnB>
                      <a:noFill/>
                    </a:lnB>
                  </a:tcPr>
                </a:tc>
                <a:tc>
                  <a:txBody>
                    <a:bodyPr/>
                    <a:lstStyle/>
                    <a:p>
                      <a:pPr rtl="0"/>
                      <a:r>
                        <a:rPr lang="en-US" sz="500"/>
                        <a:t> </a:t>
                      </a:r>
                      <a:endParaRPr lang="en-US" sz="900"/>
                    </a:p>
                  </a:txBody>
                  <a:tcPr marL="0" marR="0" marT="0" marB="0">
                    <a:lnL>
                      <a:noFill/>
                    </a:lnL>
                    <a:lnR>
                      <a:noFill/>
                    </a:lnR>
                    <a:lnT>
                      <a:noFill/>
                    </a:lnT>
                    <a:lnB>
                      <a:noFill/>
                    </a:lnB>
                  </a:tcPr>
                </a:tc>
                <a:tc>
                  <a:txBody>
                    <a:bodyPr/>
                    <a:lstStyle/>
                    <a:p>
                      <a:pPr rtl="0"/>
                      <a:r>
                        <a:rPr lang="en-US" sz="500"/>
                        <a:t> </a:t>
                      </a:r>
                      <a:endParaRPr lang="en-US" sz="900"/>
                    </a:p>
                  </a:txBody>
                  <a:tcPr marL="0" marR="0" marT="0" marB="0">
                    <a:lnL>
                      <a:noFill/>
                    </a:lnL>
                    <a:lnR>
                      <a:noFill/>
                    </a:lnR>
                    <a:lnT>
                      <a:noFill/>
                    </a:lnT>
                    <a:lnB>
                      <a:noFill/>
                    </a:lnB>
                  </a:tcPr>
                </a:tc>
              </a:tr>
              <a:tr h="216731">
                <a:tc>
                  <a:txBody>
                    <a:bodyPr/>
                    <a:lstStyle/>
                    <a:p>
                      <a:pPr rtl="0"/>
                      <a:r>
                        <a:rPr lang="en-US" sz="900"/>
                        <a:t> </a:t>
                      </a:r>
                    </a:p>
                  </a:txBody>
                  <a:tcPr marL="0" marR="0" marT="0" marB="0">
                    <a:lnL>
                      <a:noFill/>
                    </a:lnL>
                    <a:lnR>
                      <a:noFill/>
                    </a:lnR>
                    <a:lnT>
                      <a:noFill/>
                    </a:lnT>
                    <a:lnB>
                      <a:noFill/>
                    </a:lnB>
                  </a:tcPr>
                </a:tc>
                <a:tc>
                  <a:txBody>
                    <a:bodyPr/>
                    <a:lstStyle/>
                    <a:p>
                      <a:pPr algn="l" rtl="0"/>
                      <a:r>
                        <a:rPr lang="en-US" sz="900"/>
                        <a:t>6/9-14/10</a:t>
                      </a:r>
                    </a:p>
                  </a:txBody>
                  <a:tcPr marL="0" marR="0" marT="0" marB="0">
                    <a:lnL>
                      <a:noFill/>
                    </a:lnL>
                    <a:lnR>
                      <a:noFill/>
                    </a:lnR>
                    <a:lnT>
                      <a:noFill/>
                    </a:lnT>
                    <a:lnB>
                      <a:noFill/>
                    </a:lnB>
                  </a:tcPr>
                </a:tc>
                <a:tc>
                  <a:txBody>
                    <a:bodyPr/>
                    <a:lstStyle/>
                    <a:p>
                      <a:pPr algn="ctr" rtl="0"/>
                      <a:r>
                        <a:rPr lang="en-US" sz="900"/>
                        <a:t>40</a:t>
                      </a:r>
                    </a:p>
                  </a:txBody>
                  <a:tcPr marL="0" marR="0" marT="0" marB="0">
                    <a:lnL>
                      <a:noFill/>
                    </a:lnL>
                    <a:lnR>
                      <a:noFill/>
                    </a:lnR>
                    <a:lnT>
                      <a:noFill/>
                    </a:lnT>
                    <a:lnB>
                      <a:noFill/>
                    </a:lnB>
                  </a:tcPr>
                </a:tc>
                <a:tc>
                  <a:txBody>
                    <a:bodyPr/>
                    <a:lstStyle/>
                    <a:p>
                      <a:pPr algn="ctr" rtl="0"/>
                      <a:r>
                        <a:rPr lang="en-US" sz="900"/>
                        <a:t>37</a:t>
                      </a:r>
                    </a:p>
                  </a:txBody>
                  <a:tcPr marL="0" marR="0" marT="0" marB="0">
                    <a:lnL>
                      <a:noFill/>
                    </a:lnL>
                    <a:lnR>
                      <a:noFill/>
                    </a:lnR>
                    <a:lnT>
                      <a:noFill/>
                    </a:lnT>
                    <a:lnB>
                      <a:noFill/>
                    </a:lnB>
                  </a:tcPr>
                </a:tc>
                <a:tc>
                  <a:txBody>
                    <a:bodyPr/>
                    <a:lstStyle/>
                    <a:p>
                      <a:pPr algn="ctr" rtl="0"/>
                      <a:r>
                        <a:rPr lang="en-US" sz="900"/>
                        <a:t>23</a:t>
                      </a:r>
                    </a:p>
                  </a:txBody>
                  <a:tcPr marL="0" marR="0" marT="0" marB="0">
                    <a:lnL>
                      <a:noFill/>
                    </a:lnL>
                    <a:lnR>
                      <a:noFill/>
                    </a:lnR>
                    <a:lnT>
                      <a:noFill/>
                    </a:lnT>
                    <a:lnB>
                      <a:noFill/>
                    </a:lnB>
                  </a:tcPr>
                </a:tc>
                <a:tc>
                  <a:txBody>
                    <a:bodyPr/>
                    <a:lstStyle/>
                    <a:p>
                      <a:pPr rtl="0"/>
                      <a:r>
                        <a:rPr lang="en-US" sz="500"/>
                        <a:t> </a:t>
                      </a:r>
                      <a:endParaRPr lang="en-US" sz="900"/>
                    </a:p>
                  </a:txBody>
                  <a:tcPr marL="0" marR="0" marT="0" marB="0">
                    <a:lnL>
                      <a:noFill/>
                    </a:lnL>
                    <a:lnR>
                      <a:noFill/>
                    </a:lnR>
                    <a:lnT>
                      <a:noFill/>
                    </a:lnT>
                    <a:lnB>
                      <a:noFill/>
                    </a:lnB>
                  </a:tcPr>
                </a:tc>
                <a:tc>
                  <a:txBody>
                    <a:bodyPr/>
                    <a:lstStyle/>
                    <a:p>
                      <a:pPr rtl="0"/>
                      <a:r>
                        <a:rPr lang="en-US" sz="500"/>
                        <a:t> </a:t>
                      </a:r>
                      <a:endParaRPr lang="en-US" sz="900"/>
                    </a:p>
                  </a:txBody>
                  <a:tcPr marL="0" marR="0" marT="0" marB="0">
                    <a:lnL>
                      <a:noFill/>
                    </a:lnL>
                    <a:lnR>
                      <a:noFill/>
                    </a:lnR>
                    <a:lnT>
                      <a:noFill/>
                    </a:lnT>
                    <a:lnB>
                      <a:noFill/>
                    </a:lnB>
                  </a:tcPr>
                </a:tc>
              </a:tr>
              <a:tr h="216731">
                <a:tc>
                  <a:txBody>
                    <a:bodyPr/>
                    <a:lstStyle/>
                    <a:p>
                      <a:pPr rtl="0"/>
                      <a:r>
                        <a:rPr lang="en-US" sz="900"/>
                        <a:t> </a:t>
                      </a:r>
                    </a:p>
                  </a:txBody>
                  <a:tcPr marL="0" marR="0" marT="0" marB="0">
                    <a:lnL>
                      <a:noFill/>
                    </a:lnL>
                    <a:lnR>
                      <a:noFill/>
                    </a:lnR>
                    <a:lnT>
                      <a:noFill/>
                    </a:lnT>
                    <a:lnB>
                      <a:noFill/>
                    </a:lnB>
                  </a:tcPr>
                </a:tc>
                <a:tc>
                  <a:txBody>
                    <a:bodyPr/>
                    <a:lstStyle/>
                    <a:p>
                      <a:pPr algn="l" rtl="0"/>
                      <a:r>
                        <a:rPr lang="en-US" sz="900"/>
                        <a:t>5/7-11/10</a:t>
                      </a:r>
                    </a:p>
                  </a:txBody>
                  <a:tcPr marL="0" marR="0" marT="0" marB="0">
                    <a:lnL>
                      <a:noFill/>
                    </a:lnL>
                    <a:lnR>
                      <a:noFill/>
                    </a:lnR>
                    <a:lnT>
                      <a:noFill/>
                    </a:lnT>
                    <a:lnB>
                      <a:noFill/>
                    </a:lnB>
                  </a:tcPr>
                </a:tc>
                <a:tc>
                  <a:txBody>
                    <a:bodyPr/>
                    <a:lstStyle/>
                    <a:p>
                      <a:pPr algn="ctr" rtl="0"/>
                      <a:r>
                        <a:rPr lang="en-US" sz="900"/>
                        <a:t>33</a:t>
                      </a:r>
                    </a:p>
                  </a:txBody>
                  <a:tcPr marL="0" marR="0" marT="0" marB="0">
                    <a:lnL>
                      <a:noFill/>
                    </a:lnL>
                    <a:lnR>
                      <a:noFill/>
                    </a:lnR>
                    <a:lnT>
                      <a:noFill/>
                    </a:lnT>
                    <a:lnB>
                      <a:noFill/>
                    </a:lnB>
                  </a:tcPr>
                </a:tc>
                <a:tc>
                  <a:txBody>
                    <a:bodyPr/>
                    <a:lstStyle/>
                    <a:p>
                      <a:pPr algn="ctr" rtl="0"/>
                      <a:r>
                        <a:rPr lang="en-US" sz="900"/>
                        <a:t>47</a:t>
                      </a:r>
                    </a:p>
                  </a:txBody>
                  <a:tcPr marL="0" marR="0" marT="0" marB="0">
                    <a:lnL>
                      <a:noFill/>
                    </a:lnL>
                    <a:lnR>
                      <a:noFill/>
                    </a:lnR>
                    <a:lnT>
                      <a:noFill/>
                    </a:lnT>
                    <a:lnB>
                      <a:noFill/>
                    </a:lnB>
                  </a:tcPr>
                </a:tc>
                <a:tc>
                  <a:txBody>
                    <a:bodyPr/>
                    <a:lstStyle/>
                    <a:p>
                      <a:pPr algn="ctr" rtl="0"/>
                      <a:r>
                        <a:rPr lang="en-US" sz="900"/>
                        <a:t>19</a:t>
                      </a:r>
                    </a:p>
                  </a:txBody>
                  <a:tcPr marL="0" marR="0" marT="0" marB="0">
                    <a:lnL>
                      <a:noFill/>
                    </a:lnL>
                    <a:lnR>
                      <a:noFill/>
                    </a:lnR>
                    <a:lnT>
                      <a:noFill/>
                    </a:lnT>
                    <a:lnB>
                      <a:noFill/>
                    </a:lnB>
                  </a:tcPr>
                </a:tc>
                <a:tc>
                  <a:txBody>
                    <a:bodyPr/>
                    <a:lstStyle/>
                    <a:p>
                      <a:pPr rtl="0"/>
                      <a:r>
                        <a:rPr lang="en-US" sz="500"/>
                        <a:t> </a:t>
                      </a:r>
                      <a:endParaRPr lang="en-US" sz="900"/>
                    </a:p>
                  </a:txBody>
                  <a:tcPr marL="0" marR="0" marT="0" marB="0">
                    <a:lnL>
                      <a:noFill/>
                    </a:lnL>
                    <a:lnR>
                      <a:noFill/>
                    </a:lnR>
                    <a:lnT>
                      <a:noFill/>
                    </a:lnT>
                    <a:lnB>
                      <a:noFill/>
                    </a:lnB>
                  </a:tcPr>
                </a:tc>
                <a:tc>
                  <a:txBody>
                    <a:bodyPr/>
                    <a:lstStyle/>
                    <a:p>
                      <a:pPr rtl="0"/>
                      <a:r>
                        <a:rPr lang="en-US" sz="500"/>
                        <a:t> </a:t>
                      </a:r>
                      <a:endParaRPr lang="en-US" sz="900"/>
                    </a:p>
                  </a:txBody>
                  <a:tcPr marL="0" marR="0" marT="0" marB="0">
                    <a:lnL>
                      <a:noFill/>
                    </a:lnL>
                    <a:lnR>
                      <a:noFill/>
                    </a:lnR>
                    <a:lnT>
                      <a:noFill/>
                    </a:lnT>
                    <a:lnB>
                      <a:noFill/>
                    </a:lnB>
                  </a:tcPr>
                </a:tc>
              </a:tr>
              <a:tr h="216731">
                <a:tc>
                  <a:txBody>
                    <a:bodyPr/>
                    <a:lstStyle/>
                    <a:p>
                      <a:pPr rtl="0"/>
                      <a:r>
                        <a:rPr lang="en-US" sz="900"/>
                        <a:t> </a:t>
                      </a:r>
                    </a:p>
                  </a:txBody>
                  <a:tcPr marL="0" marR="0" marT="0" marB="0">
                    <a:lnL>
                      <a:noFill/>
                    </a:lnL>
                    <a:lnR>
                      <a:noFill/>
                    </a:lnR>
                    <a:lnT>
                      <a:noFill/>
                    </a:lnT>
                    <a:lnB>
                      <a:noFill/>
                    </a:lnB>
                  </a:tcPr>
                </a:tc>
                <a:tc>
                  <a:txBody>
                    <a:bodyPr/>
                    <a:lstStyle/>
                    <a:p>
                      <a:pPr algn="l" rtl="0"/>
                      <a:r>
                        <a:rPr lang="en-US" sz="900"/>
                        <a:t>4/7-12/10</a:t>
                      </a:r>
                    </a:p>
                  </a:txBody>
                  <a:tcPr marL="0" marR="0" marT="0" marB="0">
                    <a:lnL>
                      <a:noFill/>
                    </a:lnL>
                    <a:lnR>
                      <a:noFill/>
                    </a:lnR>
                    <a:lnT>
                      <a:noFill/>
                    </a:lnT>
                    <a:lnB>
                      <a:noFill/>
                    </a:lnB>
                  </a:tcPr>
                </a:tc>
                <a:tc>
                  <a:txBody>
                    <a:bodyPr/>
                    <a:lstStyle/>
                    <a:p>
                      <a:pPr algn="ctr" rtl="0"/>
                      <a:r>
                        <a:rPr lang="en-US" sz="900"/>
                        <a:t>33</a:t>
                      </a:r>
                    </a:p>
                  </a:txBody>
                  <a:tcPr marL="0" marR="0" marT="0" marB="0">
                    <a:lnL>
                      <a:noFill/>
                    </a:lnL>
                    <a:lnR>
                      <a:noFill/>
                    </a:lnR>
                    <a:lnT>
                      <a:noFill/>
                    </a:lnT>
                    <a:lnB>
                      <a:noFill/>
                    </a:lnB>
                  </a:tcPr>
                </a:tc>
                <a:tc>
                  <a:txBody>
                    <a:bodyPr/>
                    <a:lstStyle/>
                    <a:p>
                      <a:pPr algn="ctr" rtl="0"/>
                      <a:r>
                        <a:rPr lang="en-US" sz="900"/>
                        <a:t>46</a:t>
                      </a:r>
                    </a:p>
                  </a:txBody>
                  <a:tcPr marL="0" marR="0" marT="0" marB="0">
                    <a:lnL>
                      <a:noFill/>
                    </a:lnL>
                    <a:lnR>
                      <a:noFill/>
                    </a:lnR>
                    <a:lnT>
                      <a:noFill/>
                    </a:lnT>
                    <a:lnB>
                      <a:noFill/>
                    </a:lnB>
                  </a:tcPr>
                </a:tc>
                <a:tc>
                  <a:txBody>
                    <a:bodyPr/>
                    <a:lstStyle/>
                    <a:p>
                      <a:pPr algn="ctr" rtl="0"/>
                      <a:r>
                        <a:rPr lang="en-US" sz="900"/>
                        <a:t>21</a:t>
                      </a:r>
                    </a:p>
                  </a:txBody>
                  <a:tcPr marL="0" marR="0" marT="0" marB="0">
                    <a:lnL>
                      <a:noFill/>
                    </a:lnL>
                    <a:lnR>
                      <a:noFill/>
                    </a:lnR>
                    <a:lnT>
                      <a:noFill/>
                    </a:lnT>
                    <a:lnB>
                      <a:noFill/>
                    </a:lnB>
                  </a:tcPr>
                </a:tc>
                <a:tc>
                  <a:txBody>
                    <a:bodyPr/>
                    <a:lstStyle/>
                    <a:p>
                      <a:pPr rtl="0"/>
                      <a:r>
                        <a:rPr lang="en-US" sz="500"/>
                        <a:t> </a:t>
                      </a:r>
                      <a:endParaRPr lang="en-US" sz="900"/>
                    </a:p>
                  </a:txBody>
                  <a:tcPr marL="0" marR="0" marT="0" marB="0">
                    <a:lnL>
                      <a:noFill/>
                    </a:lnL>
                    <a:lnR>
                      <a:noFill/>
                    </a:lnR>
                    <a:lnT>
                      <a:noFill/>
                    </a:lnT>
                    <a:lnB>
                      <a:noFill/>
                    </a:lnB>
                  </a:tcPr>
                </a:tc>
                <a:tc>
                  <a:txBody>
                    <a:bodyPr/>
                    <a:lstStyle/>
                    <a:p>
                      <a:pPr rtl="0"/>
                      <a:r>
                        <a:rPr lang="en-US" sz="500"/>
                        <a:t> </a:t>
                      </a:r>
                      <a:endParaRPr lang="en-US" sz="900"/>
                    </a:p>
                  </a:txBody>
                  <a:tcPr marL="0" marR="0" marT="0" marB="0">
                    <a:lnL>
                      <a:noFill/>
                    </a:lnL>
                    <a:lnR>
                      <a:noFill/>
                    </a:lnR>
                    <a:lnT>
                      <a:noFill/>
                    </a:lnT>
                    <a:lnB>
                      <a:noFill/>
                    </a:lnB>
                  </a:tcPr>
                </a:tc>
              </a:tr>
              <a:tr h="216731">
                <a:tc>
                  <a:txBody>
                    <a:bodyPr/>
                    <a:lstStyle/>
                    <a:p>
                      <a:pPr rtl="0"/>
                      <a:r>
                        <a:rPr lang="en-US" sz="900"/>
                        <a:t> </a:t>
                      </a:r>
                    </a:p>
                  </a:txBody>
                  <a:tcPr marL="0" marR="0" marT="0" marB="0">
                    <a:lnL>
                      <a:noFill/>
                    </a:lnL>
                    <a:lnR>
                      <a:noFill/>
                    </a:lnR>
                    <a:lnT>
                      <a:noFill/>
                    </a:lnT>
                    <a:lnB>
                      <a:noFill/>
                    </a:lnB>
                  </a:tcPr>
                </a:tc>
                <a:tc>
                  <a:txBody>
                    <a:bodyPr/>
                    <a:lstStyle/>
                    <a:p>
                      <a:pPr rtl="0"/>
                      <a:r>
                        <a:rPr lang="en-US" sz="900"/>
                        <a:t> </a:t>
                      </a:r>
                    </a:p>
                  </a:txBody>
                  <a:tcPr marL="0" marR="0" marT="0" marB="0">
                    <a:lnL>
                      <a:noFill/>
                    </a:lnL>
                    <a:lnR>
                      <a:noFill/>
                    </a:lnR>
                    <a:lnT>
                      <a:noFill/>
                    </a:lnT>
                    <a:lnB>
                      <a:noFill/>
                    </a:lnB>
                  </a:tcPr>
                </a:tc>
                <a:tc>
                  <a:txBody>
                    <a:bodyPr/>
                    <a:lstStyle/>
                    <a:p>
                      <a:pPr rtl="0"/>
                      <a:r>
                        <a:rPr lang="en-US" sz="900"/>
                        <a:t> </a:t>
                      </a:r>
                    </a:p>
                  </a:txBody>
                  <a:tcPr marL="0" marR="0" marT="0" marB="0">
                    <a:lnL>
                      <a:noFill/>
                    </a:lnL>
                    <a:lnR>
                      <a:noFill/>
                    </a:lnR>
                    <a:lnT>
                      <a:noFill/>
                    </a:lnT>
                    <a:lnB>
                      <a:noFill/>
                    </a:lnB>
                  </a:tcPr>
                </a:tc>
                <a:tc>
                  <a:txBody>
                    <a:bodyPr/>
                    <a:lstStyle/>
                    <a:p>
                      <a:pPr rtl="0"/>
                      <a:r>
                        <a:rPr lang="en-US" sz="900"/>
                        <a:t> </a:t>
                      </a:r>
                    </a:p>
                  </a:txBody>
                  <a:tcPr marL="0" marR="0" marT="0" marB="0">
                    <a:lnL>
                      <a:noFill/>
                    </a:lnL>
                    <a:lnR>
                      <a:noFill/>
                    </a:lnR>
                    <a:lnT>
                      <a:noFill/>
                    </a:lnT>
                    <a:lnB>
                      <a:noFill/>
                    </a:lnB>
                  </a:tcPr>
                </a:tc>
                <a:tc>
                  <a:txBody>
                    <a:bodyPr/>
                    <a:lstStyle/>
                    <a:p>
                      <a:pPr rtl="0"/>
                      <a:r>
                        <a:rPr lang="en-US" sz="900"/>
                        <a:t> </a:t>
                      </a:r>
                    </a:p>
                  </a:txBody>
                  <a:tcPr marL="0" marR="0" marT="0" marB="0">
                    <a:lnL>
                      <a:noFill/>
                    </a:lnL>
                    <a:lnR>
                      <a:noFill/>
                    </a:lnR>
                    <a:lnT>
                      <a:noFill/>
                    </a:lnT>
                    <a:lnB>
                      <a:noFill/>
                    </a:lnB>
                  </a:tcPr>
                </a:tc>
                <a:tc>
                  <a:txBody>
                    <a:bodyPr/>
                    <a:lstStyle/>
                    <a:p>
                      <a:pPr rtl="0"/>
                      <a:r>
                        <a:rPr lang="en-US" sz="900"/>
                        <a:t> </a:t>
                      </a:r>
                    </a:p>
                  </a:txBody>
                  <a:tcPr marL="0" marR="0" marT="0" marB="0">
                    <a:lnL>
                      <a:noFill/>
                    </a:lnL>
                    <a:lnR>
                      <a:noFill/>
                    </a:lnR>
                    <a:lnT>
                      <a:noFill/>
                    </a:lnT>
                    <a:lnB>
                      <a:noFill/>
                    </a:lnB>
                  </a:tcPr>
                </a:tc>
                <a:tc>
                  <a:txBody>
                    <a:bodyPr/>
                    <a:lstStyle/>
                    <a:p>
                      <a:pPr rtl="0"/>
                      <a:r>
                        <a:rPr lang="en-US" sz="900"/>
                        <a:t> </a:t>
                      </a:r>
                    </a:p>
                  </a:txBody>
                  <a:tcPr marL="0" marR="0" marT="0" marB="0">
                    <a:lnL>
                      <a:noFill/>
                    </a:lnL>
                    <a:lnR>
                      <a:noFill/>
                    </a:lnR>
                    <a:lnT>
                      <a:noFill/>
                    </a:lnT>
                    <a:lnB>
                      <a:noFill/>
                    </a:lnB>
                  </a:tcPr>
                </a:tc>
              </a:tr>
              <a:tr h="650194">
                <a:tc gridSpan="7">
                  <a:txBody>
                    <a:bodyPr/>
                    <a:lstStyle/>
                    <a:p>
                      <a:pPr algn="l" rtl="0"/>
                      <a:r>
                        <a:rPr lang="en-US" sz="900" b="1"/>
                        <a:t>"Do you favor, oppose, or neither favor nor oppose increasing drilling for oil and gas in coastal areas around the United States?"</a:t>
                      </a:r>
                      <a:endParaRPr lang="en-US" sz="900"/>
                    </a:p>
                  </a:txBody>
                  <a:tcPr marL="0" marR="0" marT="0"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6731">
                <a:tc gridSpan="7">
                  <a:txBody>
                    <a:bodyPr/>
                    <a:lstStyle/>
                    <a:p>
                      <a:pPr rtl="0"/>
                      <a:r>
                        <a:rPr lang="en-US" sz="900"/>
                        <a:t> </a:t>
                      </a:r>
                    </a:p>
                  </a:txBody>
                  <a:tcPr marL="0" marR="0" marT="0"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19202">
                <a:tc>
                  <a:txBody>
                    <a:bodyPr/>
                    <a:lstStyle/>
                    <a:p>
                      <a:pPr rtl="0"/>
                      <a:r>
                        <a:rPr lang="en-US" sz="500"/>
                        <a:t> </a:t>
                      </a:r>
                      <a:endParaRPr lang="en-US" sz="900"/>
                    </a:p>
                  </a:txBody>
                  <a:tcPr marL="0" marR="0" marT="0" marB="0">
                    <a:lnL>
                      <a:noFill/>
                    </a:lnL>
                    <a:lnR>
                      <a:noFill/>
                    </a:lnR>
                    <a:lnT>
                      <a:noFill/>
                    </a:lnT>
                    <a:lnB>
                      <a:noFill/>
                    </a:lnB>
                  </a:tcPr>
                </a:tc>
                <a:tc>
                  <a:txBody>
                    <a:bodyPr/>
                    <a:lstStyle/>
                    <a:p>
                      <a:pPr rtl="0"/>
                      <a:r>
                        <a:rPr lang="en-US" sz="500"/>
                        <a:t> </a:t>
                      </a:r>
                      <a:endParaRPr lang="en-US" sz="900"/>
                    </a:p>
                  </a:txBody>
                  <a:tcPr marL="0" marR="0" marT="0" marB="0">
                    <a:lnL>
                      <a:noFill/>
                    </a:lnL>
                    <a:lnR>
                      <a:noFill/>
                    </a:lnR>
                    <a:lnT>
                      <a:noFill/>
                    </a:lnT>
                    <a:lnB>
                      <a:noFill/>
                    </a:lnB>
                  </a:tcPr>
                </a:tc>
                <a:tc>
                  <a:txBody>
                    <a:bodyPr/>
                    <a:lstStyle/>
                    <a:p>
                      <a:pPr algn="ctr" rtl="0"/>
                      <a:r>
                        <a:rPr lang="en-US" sz="500" b="1"/>
                        <a:t>Favor</a:t>
                      </a:r>
                      <a:endParaRPr lang="en-US" sz="900"/>
                    </a:p>
                  </a:txBody>
                  <a:tcPr marL="0" marR="0" marT="0" marB="0" anchor="b">
                    <a:lnL>
                      <a:noFill/>
                    </a:lnL>
                    <a:lnR>
                      <a:noFill/>
                    </a:lnR>
                    <a:lnT>
                      <a:noFill/>
                    </a:lnT>
                    <a:lnB>
                      <a:noFill/>
                    </a:lnB>
                  </a:tcPr>
                </a:tc>
                <a:tc>
                  <a:txBody>
                    <a:bodyPr/>
                    <a:lstStyle/>
                    <a:p>
                      <a:pPr algn="ctr" rtl="0"/>
                      <a:r>
                        <a:rPr lang="en-US" sz="500" b="1"/>
                        <a:t>Oppose</a:t>
                      </a:r>
                      <a:endParaRPr lang="en-US" sz="900"/>
                    </a:p>
                  </a:txBody>
                  <a:tcPr marL="0" marR="0" marT="0" marB="0" anchor="b">
                    <a:lnL>
                      <a:noFill/>
                    </a:lnL>
                    <a:lnR>
                      <a:noFill/>
                    </a:lnR>
                    <a:lnT>
                      <a:noFill/>
                    </a:lnT>
                    <a:lnB>
                      <a:noFill/>
                    </a:lnB>
                  </a:tcPr>
                </a:tc>
                <a:tc>
                  <a:txBody>
                    <a:bodyPr/>
                    <a:lstStyle/>
                    <a:p>
                      <a:pPr algn="ctr" rtl="0"/>
                      <a:r>
                        <a:rPr lang="en-US" sz="500" b="1"/>
                        <a:t>Neither</a:t>
                      </a:r>
                      <a:endParaRPr lang="en-US" sz="900"/>
                    </a:p>
                  </a:txBody>
                  <a:tcPr marL="0" marR="0" marT="0" marB="0" anchor="b">
                    <a:lnL>
                      <a:noFill/>
                    </a:lnL>
                    <a:lnR>
                      <a:noFill/>
                    </a:lnR>
                    <a:lnT>
                      <a:noFill/>
                    </a:lnT>
                    <a:lnB>
                      <a:noFill/>
                    </a:lnB>
                  </a:tcPr>
                </a:tc>
                <a:tc>
                  <a:txBody>
                    <a:bodyPr/>
                    <a:lstStyle/>
                    <a:p>
                      <a:pPr algn="ctr" rtl="0"/>
                      <a:r>
                        <a:rPr lang="en-US" sz="500" b="1"/>
                        <a:t>Unsure</a:t>
                      </a:r>
                      <a:endParaRPr lang="en-US" sz="900"/>
                    </a:p>
                  </a:txBody>
                  <a:tcPr marL="0" marR="0" marT="0" marB="0" anchor="b">
                    <a:lnL>
                      <a:noFill/>
                    </a:lnL>
                    <a:lnR>
                      <a:noFill/>
                    </a:lnR>
                    <a:lnT>
                      <a:noFill/>
                    </a:lnT>
                    <a:lnB>
                      <a:noFill/>
                    </a:lnB>
                  </a:tcPr>
                </a:tc>
                <a:tc>
                  <a:txBody>
                    <a:bodyPr/>
                    <a:lstStyle/>
                    <a:p>
                      <a:pPr rtl="0"/>
                      <a:r>
                        <a:rPr lang="en-US" sz="500"/>
                        <a:t> </a:t>
                      </a:r>
                      <a:endParaRPr lang="en-US" sz="900"/>
                    </a:p>
                  </a:txBody>
                  <a:tcPr marL="0" marR="0" marT="0" marB="0">
                    <a:lnL>
                      <a:noFill/>
                    </a:lnL>
                    <a:lnR>
                      <a:noFill/>
                    </a:lnR>
                    <a:lnT>
                      <a:noFill/>
                    </a:lnT>
                    <a:lnB>
                      <a:noFill/>
                    </a:lnB>
                  </a:tcPr>
                </a:tc>
              </a:tr>
              <a:tr h="119202">
                <a:tc>
                  <a:txBody>
                    <a:bodyPr/>
                    <a:lstStyle/>
                    <a:p>
                      <a:pPr rtl="0"/>
                      <a:r>
                        <a:rPr lang="en-US" sz="500"/>
                        <a:t> </a:t>
                      </a:r>
                      <a:endParaRPr lang="en-US" sz="900"/>
                    </a:p>
                  </a:txBody>
                  <a:tcPr marL="0" marR="0" marT="0" marB="0">
                    <a:lnL>
                      <a:noFill/>
                    </a:lnL>
                    <a:lnR>
                      <a:noFill/>
                    </a:lnR>
                    <a:lnT>
                      <a:noFill/>
                    </a:lnT>
                    <a:lnB>
                      <a:noFill/>
                    </a:lnB>
                  </a:tcPr>
                </a:tc>
                <a:tc>
                  <a:txBody>
                    <a:bodyPr/>
                    <a:lstStyle/>
                    <a:p>
                      <a:pPr rtl="0"/>
                      <a:r>
                        <a:rPr lang="en-US" sz="500"/>
                        <a:t> </a:t>
                      </a:r>
                      <a:endParaRPr lang="en-US" sz="900"/>
                    </a:p>
                  </a:txBody>
                  <a:tcPr marL="0" marR="0" marT="0" marB="0">
                    <a:lnL>
                      <a:noFill/>
                    </a:lnL>
                    <a:lnR>
                      <a:noFill/>
                    </a:lnR>
                    <a:lnT>
                      <a:noFill/>
                    </a:lnT>
                    <a:lnB>
                      <a:noFill/>
                    </a:lnB>
                  </a:tcPr>
                </a:tc>
                <a:tc>
                  <a:txBody>
                    <a:bodyPr/>
                    <a:lstStyle/>
                    <a:p>
                      <a:pPr algn="ctr" rtl="0"/>
                      <a:r>
                        <a:rPr lang="en-US" sz="500"/>
                        <a:t>%</a:t>
                      </a:r>
                      <a:endParaRPr lang="en-US" sz="900"/>
                    </a:p>
                  </a:txBody>
                  <a:tcPr marL="0" marR="0" marT="0" marB="0">
                    <a:lnL>
                      <a:noFill/>
                    </a:lnL>
                    <a:lnR>
                      <a:noFill/>
                    </a:lnR>
                    <a:lnT>
                      <a:noFill/>
                    </a:lnT>
                    <a:lnB>
                      <a:noFill/>
                    </a:lnB>
                  </a:tcPr>
                </a:tc>
                <a:tc>
                  <a:txBody>
                    <a:bodyPr/>
                    <a:lstStyle/>
                    <a:p>
                      <a:pPr algn="ctr" rtl="0"/>
                      <a:r>
                        <a:rPr lang="en-US" sz="500"/>
                        <a:t>%</a:t>
                      </a:r>
                      <a:endParaRPr lang="en-US" sz="900"/>
                    </a:p>
                  </a:txBody>
                  <a:tcPr marL="0" marR="0" marT="0" marB="0">
                    <a:lnL>
                      <a:noFill/>
                    </a:lnL>
                    <a:lnR>
                      <a:noFill/>
                    </a:lnR>
                    <a:lnT>
                      <a:noFill/>
                    </a:lnT>
                    <a:lnB>
                      <a:noFill/>
                    </a:lnB>
                  </a:tcPr>
                </a:tc>
                <a:tc>
                  <a:txBody>
                    <a:bodyPr/>
                    <a:lstStyle/>
                    <a:p>
                      <a:pPr algn="ctr" rtl="0"/>
                      <a:r>
                        <a:rPr lang="en-US" sz="500"/>
                        <a:t>%</a:t>
                      </a:r>
                      <a:endParaRPr lang="en-US" sz="900"/>
                    </a:p>
                  </a:txBody>
                  <a:tcPr marL="0" marR="0" marT="0" marB="0">
                    <a:lnL>
                      <a:noFill/>
                    </a:lnL>
                    <a:lnR>
                      <a:noFill/>
                    </a:lnR>
                    <a:lnT>
                      <a:noFill/>
                    </a:lnT>
                    <a:lnB>
                      <a:noFill/>
                    </a:lnB>
                  </a:tcPr>
                </a:tc>
                <a:tc>
                  <a:txBody>
                    <a:bodyPr/>
                    <a:lstStyle/>
                    <a:p>
                      <a:pPr algn="ctr" rtl="0"/>
                      <a:r>
                        <a:rPr lang="en-US" sz="500"/>
                        <a:t>%</a:t>
                      </a:r>
                      <a:endParaRPr lang="en-US" sz="900"/>
                    </a:p>
                  </a:txBody>
                  <a:tcPr marL="0" marR="0" marT="0" marB="0">
                    <a:lnL>
                      <a:noFill/>
                    </a:lnL>
                    <a:lnR>
                      <a:noFill/>
                    </a:lnR>
                    <a:lnT>
                      <a:noFill/>
                    </a:lnT>
                    <a:lnB>
                      <a:noFill/>
                    </a:lnB>
                  </a:tcPr>
                </a:tc>
                <a:tc>
                  <a:txBody>
                    <a:bodyPr/>
                    <a:lstStyle/>
                    <a:p>
                      <a:pPr rtl="0"/>
                      <a:r>
                        <a:rPr lang="en-US" sz="500"/>
                        <a:t> </a:t>
                      </a:r>
                      <a:endParaRPr lang="en-US" sz="900"/>
                    </a:p>
                  </a:txBody>
                  <a:tcPr marL="0" marR="0" marT="0" marB="0">
                    <a:lnL>
                      <a:noFill/>
                    </a:lnL>
                    <a:lnR>
                      <a:noFill/>
                    </a:lnR>
                    <a:lnT>
                      <a:noFill/>
                    </a:lnT>
                    <a:lnB>
                      <a:noFill/>
                    </a:lnB>
                  </a:tcPr>
                </a:tc>
              </a:tr>
              <a:tr h="216731">
                <a:tc>
                  <a:txBody>
                    <a:bodyPr/>
                    <a:lstStyle/>
                    <a:p>
                      <a:pPr rtl="0"/>
                      <a:r>
                        <a:rPr lang="en-US" sz="900"/>
                        <a:t> </a:t>
                      </a:r>
                    </a:p>
                  </a:txBody>
                  <a:tcPr marL="0" marR="0" marT="0" marB="0">
                    <a:lnL>
                      <a:noFill/>
                    </a:lnL>
                    <a:lnR>
                      <a:noFill/>
                    </a:lnR>
                    <a:lnT>
                      <a:noFill/>
                    </a:lnT>
                    <a:lnB>
                      <a:noFill/>
                    </a:lnB>
                  </a:tcPr>
                </a:tc>
                <a:tc>
                  <a:txBody>
                    <a:bodyPr/>
                    <a:lstStyle/>
                    <a:p>
                      <a:pPr algn="l" rtl="0"/>
                      <a:r>
                        <a:rPr lang="en-US" sz="900"/>
                        <a:t>8/11-16/10</a:t>
                      </a:r>
                    </a:p>
                  </a:txBody>
                  <a:tcPr marL="0" marR="0" marT="0" marB="0">
                    <a:lnL>
                      <a:noFill/>
                    </a:lnL>
                    <a:lnR>
                      <a:noFill/>
                    </a:lnR>
                    <a:lnT>
                      <a:noFill/>
                    </a:lnT>
                    <a:lnB>
                      <a:noFill/>
                    </a:lnB>
                  </a:tcPr>
                </a:tc>
                <a:tc>
                  <a:txBody>
                    <a:bodyPr/>
                    <a:lstStyle/>
                    <a:p>
                      <a:pPr algn="ctr" rtl="0"/>
                      <a:r>
                        <a:rPr lang="en-US" sz="900"/>
                        <a:t>48</a:t>
                      </a:r>
                    </a:p>
                  </a:txBody>
                  <a:tcPr marL="0" marR="0" marT="0" marB="0">
                    <a:lnL>
                      <a:noFill/>
                    </a:lnL>
                    <a:lnR>
                      <a:noFill/>
                    </a:lnR>
                    <a:lnT>
                      <a:noFill/>
                    </a:lnT>
                    <a:lnB>
                      <a:noFill/>
                    </a:lnB>
                  </a:tcPr>
                </a:tc>
                <a:tc>
                  <a:txBody>
                    <a:bodyPr/>
                    <a:lstStyle/>
                    <a:p>
                      <a:pPr algn="ctr" rtl="0"/>
                      <a:r>
                        <a:rPr lang="en-US" sz="900"/>
                        <a:t>36</a:t>
                      </a:r>
                    </a:p>
                  </a:txBody>
                  <a:tcPr marL="0" marR="0" marT="0" marB="0">
                    <a:lnL>
                      <a:noFill/>
                    </a:lnL>
                    <a:lnR>
                      <a:noFill/>
                    </a:lnR>
                    <a:lnT>
                      <a:noFill/>
                    </a:lnT>
                    <a:lnB>
                      <a:noFill/>
                    </a:lnB>
                  </a:tcPr>
                </a:tc>
                <a:tc>
                  <a:txBody>
                    <a:bodyPr/>
                    <a:lstStyle/>
                    <a:p>
                      <a:pPr algn="ctr" rtl="0"/>
                      <a:r>
                        <a:rPr lang="en-US" sz="900"/>
                        <a:t>15</a:t>
                      </a:r>
                    </a:p>
                  </a:txBody>
                  <a:tcPr marL="0" marR="0" marT="0" marB="0">
                    <a:lnL>
                      <a:noFill/>
                    </a:lnL>
                    <a:lnR>
                      <a:noFill/>
                    </a:lnR>
                    <a:lnT>
                      <a:noFill/>
                    </a:lnT>
                    <a:lnB>
                      <a:noFill/>
                    </a:lnB>
                  </a:tcPr>
                </a:tc>
                <a:tc>
                  <a:txBody>
                    <a:bodyPr/>
                    <a:lstStyle/>
                    <a:p>
                      <a:pPr algn="ctr" rtl="0"/>
                      <a:r>
                        <a:rPr lang="en-US" sz="900"/>
                        <a:t>1</a:t>
                      </a:r>
                    </a:p>
                  </a:txBody>
                  <a:tcPr marL="0" marR="0" marT="0" marB="0">
                    <a:lnL>
                      <a:noFill/>
                    </a:lnL>
                    <a:lnR>
                      <a:noFill/>
                    </a:lnR>
                    <a:lnT>
                      <a:noFill/>
                    </a:lnT>
                    <a:lnB>
                      <a:noFill/>
                    </a:lnB>
                  </a:tcPr>
                </a:tc>
                <a:tc>
                  <a:txBody>
                    <a:bodyPr/>
                    <a:lstStyle/>
                    <a:p>
                      <a:pPr rtl="0"/>
                      <a:r>
                        <a:rPr lang="en-US" sz="500"/>
                        <a:t> </a:t>
                      </a:r>
                      <a:endParaRPr lang="en-US" sz="900"/>
                    </a:p>
                  </a:txBody>
                  <a:tcPr marL="0" marR="0" marT="0" marB="0">
                    <a:lnL>
                      <a:noFill/>
                    </a:lnL>
                    <a:lnR>
                      <a:noFill/>
                    </a:lnR>
                    <a:lnT>
                      <a:noFill/>
                    </a:lnT>
                    <a:lnB>
                      <a:noFill/>
                    </a:lnB>
                  </a:tcPr>
                </a:tc>
              </a:tr>
              <a:tr h="216731">
                <a:tc>
                  <a:txBody>
                    <a:bodyPr/>
                    <a:lstStyle/>
                    <a:p>
                      <a:pPr rtl="0"/>
                      <a:r>
                        <a:rPr lang="en-US" sz="900"/>
                        <a:t> </a:t>
                      </a:r>
                    </a:p>
                  </a:txBody>
                  <a:tcPr marL="0" marR="0" marT="0" marB="0">
                    <a:lnL>
                      <a:noFill/>
                    </a:lnL>
                    <a:lnR>
                      <a:noFill/>
                    </a:lnR>
                    <a:lnT>
                      <a:noFill/>
                    </a:lnT>
                    <a:lnB>
                      <a:noFill/>
                    </a:lnB>
                  </a:tcPr>
                </a:tc>
                <a:tc>
                  <a:txBody>
                    <a:bodyPr/>
                    <a:lstStyle/>
                    <a:p>
                      <a:pPr algn="l" rtl="0"/>
                      <a:r>
                        <a:rPr lang="en-US" sz="900"/>
                        <a:t>6/9-14/10</a:t>
                      </a:r>
                    </a:p>
                  </a:txBody>
                  <a:tcPr marL="0" marR="0" marT="0" marB="0">
                    <a:lnL>
                      <a:noFill/>
                    </a:lnL>
                    <a:lnR>
                      <a:noFill/>
                    </a:lnR>
                    <a:lnT>
                      <a:noFill/>
                    </a:lnT>
                    <a:lnB>
                      <a:noFill/>
                    </a:lnB>
                  </a:tcPr>
                </a:tc>
                <a:tc>
                  <a:txBody>
                    <a:bodyPr/>
                    <a:lstStyle/>
                    <a:p>
                      <a:pPr algn="ctr" rtl="0"/>
                      <a:r>
                        <a:rPr lang="en-US" sz="900"/>
                        <a:t>45</a:t>
                      </a:r>
                    </a:p>
                  </a:txBody>
                  <a:tcPr marL="0" marR="0" marT="0" marB="0">
                    <a:lnL>
                      <a:noFill/>
                    </a:lnL>
                    <a:lnR>
                      <a:noFill/>
                    </a:lnR>
                    <a:lnT>
                      <a:noFill/>
                    </a:lnT>
                    <a:lnB>
                      <a:noFill/>
                    </a:lnB>
                  </a:tcPr>
                </a:tc>
                <a:tc>
                  <a:txBody>
                    <a:bodyPr/>
                    <a:lstStyle/>
                    <a:p>
                      <a:pPr algn="ctr" rtl="0"/>
                      <a:r>
                        <a:rPr lang="en-US" sz="900"/>
                        <a:t>41</a:t>
                      </a:r>
                    </a:p>
                  </a:txBody>
                  <a:tcPr marL="0" marR="0" marT="0" marB="0">
                    <a:lnL>
                      <a:noFill/>
                    </a:lnL>
                    <a:lnR>
                      <a:noFill/>
                    </a:lnR>
                    <a:lnT>
                      <a:noFill/>
                    </a:lnT>
                    <a:lnB>
                      <a:noFill/>
                    </a:lnB>
                  </a:tcPr>
                </a:tc>
                <a:tc>
                  <a:txBody>
                    <a:bodyPr/>
                    <a:lstStyle/>
                    <a:p>
                      <a:pPr algn="ctr" rtl="0"/>
                      <a:r>
                        <a:rPr lang="en-US" sz="900"/>
                        <a:t>13</a:t>
                      </a:r>
                    </a:p>
                  </a:txBody>
                  <a:tcPr marL="0" marR="0" marT="0" marB="0">
                    <a:lnL>
                      <a:noFill/>
                    </a:lnL>
                    <a:lnR>
                      <a:noFill/>
                    </a:lnR>
                    <a:lnT>
                      <a:noFill/>
                    </a:lnT>
                    <a:lnB>
                      <a:noFill/>
                    </a:lnB>
                  </a:tcPr>
                </a:tc>
                <a:tc>
                  <a:txBody>
                    <a:bodyPr/>
                    <a:lstStyle/>
                    <a:p>
                      <a:pPr algn="ctr" rtl="0"/>
                      <a:r>
                        <a:rPr lang="en-US" sz="900"/>
                        <a:t>1</a:t>
                      </a:r>
                    </a:p>
                  </a:txBody>
                  <a:tcPr marL="0" marR="0" marT="0" marB="0">
                    <a:lnL>
                      <a:noFill/>
                    </a:lnL>
                    <a:lnR>
                      <a:noFill/>
                    </a:lnR>
                    <a:lnT>
                      <a:noFill/>
                    </a:lnT>
                    <a:lnB>
                      <a:noFill/>
                    </a:lnB>
                  </a:tcPr>
                </a:tc>
                <a:tc>
                  <a:txBody>
                    <a:bodyPr/>
                    <a:lstStyle/>
                    <a:p>
                      <a:pPr rtl="0"/>
                      <a:r>
                        <a:rPr lang="en-US" sz="500"/>
                        <a:t> </a:t>
                      </a:r>
                      <a:endParaRPr lang="en-US" sz="900"/>
                    </a:p>
                  </a:txBody>
                  <a:tcPr marL="0" marR="0" marT="0" marB="0">
                    <a:lnL>
                      <a:noFill/>
                    </a:lnL>
                    <a:lnR>
                      <a:noFill/>
                    </a:lnR>
                    <a:lnT>
                      <a:noFill/>
                    </a:lnT>
                    <a:lnB>
                      <a:noFill/>
                    </a:lnB>
                  </a:tcPr>
                </a:tc>
              </a:tr>
              <a:tr h="216731">
                <a:tc>
                  <a:txBody>
                    <a:bodyPr/>
                    <a:lstStyle/>
                    <a:p>
                      <a:pPr rtl="0"/>
                      <a:r>
                        <a:rPr lang="en-US" sz="900"/>
                        <a:t> </a:t>
                      </a:r>
                    </a:p>
                  </a:txBody>
                  <a:tcPr marL="0" marR="0" marT="0" marB="0">
                    <a:lnL>
                      <a:noFill/>
                    </a:lnL>
                    <a:lnR>
                      <a:noFill/>
                    </a:lnR>
                    <a:lnT>
                      <a:noFill/>
                    </a:lnT>
                    <a:lnB>
                      <a:noFill/>
                    </a:lnB>
                  </a:tcPr>
                </a:tc>
                <a:tc>
                  <a:txBody>
                    <a:bodyPr/>
                    <a:lstStyle/>
                    <a:p>
                      <a:pPr algn="l" rtl="0"/>
                      <a:r>
                        <a:rPr lang="en-US" sz="900"/>
                        <a:t>5/7-11/10</a:t>
                      </a:r>
                    </a:p>
                  </a:txBody>
                  <a:tcPr marL="0" marR="0" marT="0" marB="0">
                    <a:lnL>
                      <a:noFill/>
                    </a:lnL>
                    <a:lnR>
                      <a:noFill/>
                    </a:lnR>
                    <a:lnT>
                      <a:noFill/>
                    </a:lnT>
                    <a:lnB>
                      <a:noFill/>
                    </a:lnB>
                  </a:tcPr>
                </a:tc>
                <a:tc>
                  <a:txBody>
                    <a:bodyPr/>
                    <a:lstStyle/>
                    <a:p>
                      <a:pPr algn="ctr" rtl="0"/>
                      <a:r>
                        <a:rPr lang="en-US" sz="900"/>
                        <a:t>50</a:t>
                      </a:r>
                    </a:p>
                  </a:txBody>
                  <a:tcPr marL="0" marR="0" marT="0" marB="0">
                    <a:lnL>
                      <a:noFill/>
                    </a:lnL>
                    <a:lnR>
                      <a:noFill/>
                    </a:lnR>
                    <a:lnT>
                      <a:noFill/>
                    </a:lnT>
                    <a:lnB>
                      <a:noFill/>
                    </a:lnB>
                  </a:tcPr>
                </a:tc>
                <a:tc>
                  <a:txBody>
                    <a:bodyPr/>
                    <a:lstStyle/>
                    <a:p>
                      <a:pPr algn="ctr" rtl="0"/>
                      <a:r>
                        <a:rPr lang="en-US" sz="900"/>
                        <a:t>38</a:t>
                      </a:r>
                    </a:p>
                  </a:txBody>
                  <a:tcPr marL="0" marR="0" marT="0" marB="0">
                    <a:lnL>
                      <a:noFill/>
                    </a:lnL>
                    <a:lnR>
                      <a:noFill/>
                    </a:lnR>
                    <a:lnT>
                      <a:noFill/>
                    </a:lnT>
                    <a:lnB>
                      <a:noFill/>
                    </a:lnB>
                  </a:tcPr>
                </a:tc>
                <a:tc>
                  <a:txBody>
                    <a:bodyPr/>
                    <a:lstStyle/>
                    <a:p>
                      <a:pPr algn="ctr" rtl="0"/>
                      <a:r>
                        <a:rPr lang="en-US" sz="900"/>
                        <a:t>10</a:t>
                      </a:r>
                    </a:p>
                  </a:txBody>
                  <a:tcPr marL="0" marR="0" marT="0" marB="0">
                    <a:lnL>
                      <a:noFill/>
                    </a:lnL>
                    <a:lnR>
                      <a:noFill/>
                    </a:lnR>
                    <a:lnT>
                      <a:noFill/>
                    </a:lnT>
                    <a:lnB>
                      <a:noFill/>
                    </a:lnB>
                  </a:tcPr>
                </a:tc>
                <a:tc>
                  <a:txBody>
                    <a:bodyPr/>
                    <a:lstStyle/>
                    <a:p>
                      <a:pPr algn="ctr" rtl="0"/>
                      <a:r>
                        <a:rPr lang="en-US" sz="900"/>
                        <a:t>1</a:t>
                      </a:r>
                    </a:p>
                  </a:txBody>
                  <a:tcPr marL="0" marR="0" marT="0" marB="0">
                    <a:lnL>
                      <a:noFill/>
                    </a:lnL>
                    <a:lnR>
                      <a:noFill/>
                    </a:lnR>
                    <a:lnT>
                      <a:noFill/>
                    </a:lnT>
                    <a:lnB>
                      <a:noFill/>
                    </a:lnB>
                  </a:tcPr>
                </a:tc>
                <a:tc>
                  <a:txBody>
                    <a:bodyPr/>
                    <a:lstStyle/>
                    <a:p>
                      <a:pPr rtl="0"/>
                      <a:r>
                        <a:rPr lang="en-US" sz="500" dirty="0"/>
                        <a:t> </a:t>
                      </a:r>
                      <a:endParaRPr lang="en-US" sz="900" dirty="0"/>
                    </a:p>
                  </a:txBody>
                  <a:tcPr marL="0" marR="0" marT="0" marB="0">
                    <a:lnL>
                      <a:noFill/>
                    </a:lnL>
                    <a:lnR>
                      <a:noFill/>
                    </a:lnR>
                    <a:lnT>
                      <a:noFill/>
                    </a:lnT>
                    <a:lnB>
                      <a:noFill/>
                    </a:lnB>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rcRect/>
          <a:stretch>
            <a:fillRect/>
          </a:stretch>
        </p:blipFill>
        <p:spPr bwMode="auto">
          <a:xfrm>
            <a:off x="1000125" y="0"/>
            <a:ext cx="7143750" cy="7086599"/>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smtClean="0"/>
              <a:t>Upstream vs. Downstream</a:t>
            </a:r>
            <a:endParaRPr lang="en-US" dirty="0"/>
          </a:p>
        </p:txBody>
      </p:sp>
      <p:graphicFrame>
        <p:nvGraphicFramePr>
          <p:cNvPr id="4" name="Content Placeholder 3"/>
          <p:cNvGraphicFramePr>
            <a:graphicFrameLocks/>
          </p:cNvGraphicFramePr>
          <p:nvPr/>
        </p:nvGraphicFramePr>
        <p:xfrm>
          <a:off x="304800" y="1371600"/>
          <a:ext cx="8229600" cy="519684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1206409">
                <a:tc>
                  <a:txBody>
                    <a:bodyPr/>
                    <a:lstStyle/>
                    <a:p>
                      <a:r>
                        <a:rPr lang="en-US" dirty="0" smtClean="0"/>
                        <a:t>Bill</a:t>
                      </a:r>
                      <a:endParaRPr lang="en-US" dirty="0"/>
                    </a:p>
                  </a:txBody>
                  <a:tcPr/>
                </a:tc>
                <a:tc>
                  <a:txBody>
                    <a:bodyPr/>
                    <a:lstStyle/>
                    <a:p>
                      <a:r>
                        <a:rPr lang="en-US" dirty="0" smtClean="0"/>
                        <a:t>Van Holland</a:t>
                      </a:r>
                    </a:p>
                    <a:p>
                      <a:r>
                        <a:rPr lang="en-US" dirty="0" smtClean="0"/>
                        <a:t>2009</a:t>
                      </a:r>
                      <a:endParaRPr lang="en-US" dirty="0"/>
                    </a:p>
                  </a:txBody>
                  <a:tcPr/>
                </a:tc>
                <a:tc>
                  <a:txBody>
                    <a:bodyPr/>
                    <a:lstStyle/>
                    <a:p>
                      <a:r>
                        <a:rPr lang="en-US" dirty="0" smtClean="0"/>
                        <a:t>Waxman-Markey</a:t>
                      </a:r>
                    </a:p>
                    <a:p>
                      <a:r>
                        <a:rPr lang="en-US" dirty="0" smtClean="0"/>
                        <a:t>2009</a:t>
                      </a:r>
                      <a:endParaRPr lang="en-US" dirty="0"/>
                    </a:p>
                  </a:txBody>
                  <a:tcPr/>
                </a:tc>
                <a:tc>
                  <a:txBody>
                    <a:bodyPr/>
                    <a:lstStyle/>
                    <a:p>
                      <a:r>
                        <a:rPr lang="en-US" sz="1800" b="1" kern="1200" dirty="0" smtClean="0">
                          <a:solidFill>
                            <a:schemeClr val="lt1"/>
                          </a:solidFill>
                          <a:latin typeface="+mn-lt"/>
                          <a:ea typeface="+mn-ea"/>
                          <a:cs typeface="+mn-cs"/>
                        </a:rPr>
                        <a:t>Cantwell-Collins 2010</a:t>
                      </a:r>
                      <a:endParaRPr lang="en-US" dirty="0"/>
                    </a:p>
                  </a:txBody>
                  <a:tcPr/>
                </a:tc>
                <a:tc>
                  <a:txBody>
                    <a:bodyPr/>
                    <a:lstStyle/>
                    <a:p>
                      <a:r>
                        <a:rPr lang="en-US" sz="1800" b="1" kern="1200" dirty="0" smtClean="0">
                          <a:solidFill>
                            <a:schemeClr val="lt1"/>
                          </a:solidFill>
                          <a:latin typeface="+mn-lt"/>
                          <a:ea typeface="+mn-ea"/>
                          <a:cs typeface="+mn-cs"/>
                        </a:rPr>
                        <a:t>Obama Admin.</a:t>
                      </a:r>
                    </a:p>
                    <a:p>
                      <a:r>
                        <a:rPr lang="en-US" sz="1800" b="1" kern="1200" dirty="0" smtClean="0">
                          <a:solidFill>
                            <a:schemeClr val="lt1"/>
                          </a:solidFill>
                          <a:latin typeface="+mn-lt"/>
                          <a:ea typeface="+mn-ea"/>
                          <a:cs typeface="+mn-cs"/>
                        </a:rPr>
                        <a:t>2009</a:t>
                      </a:r>
                    </a:p>
                    <a:p>
                      <a:endParaRPr lang="en-US" dirty="0"/>
                    </a:p>
                  </a:txBody>
                  <a:tcPr/>
                </a:tc>
              </a:tr>
              <a:tr h="3990431">
                <a:tc>
                  <a:txBody>
                    <a:bodyPr/>
                    <a:lstStyle/>
                    <a:p>
                      <a:r>
                        <a:rPr lang="en-US" dirty="0" smtClean="0"/>
                        <a:t>Upstream</a:t>
                      </a:r>
                      <a:r>
                        <a:rPr lang="en-US" baseline="0" dirty="0" smtClean="0"/>
                        <a:t> or Downstream</a:t>
                      </a:r>
                      <a:endParaRPr lang="en-US" dirty="0"/>
                    </a:p>
                  </a:txBody>
                  <a:tcPr/>
                </a:tc>
                <a:tc>
                  <a:txBody>
                    <a:bodyPr/>
                    <a:lstStyle/>
                    <a:p>
                      <a:r>
                        <a:rPr lang="en-US" dirty="0" smtClean="0"/>
                        <a:t>Upstream and downstream- Mining companies and fossil</a:t>
                      </a:r>
                      <a:r>
                        <a:rPr lang="en-US" baseline="0" dirty="0" smtClean="0"/>
                        <a:t> fuel production companies</a:t>
                      </a:r>
                      <a:endParaRPr lang="en-US" dirty="0"/>
                    </a:p>
                  </a:txBody>
                  <a:tcPr/>
                </a:tc>
                <a:tc>
                  <a:txBody>
                    <a:bodyPr/>
                    <a:lstStyle/>
                    <a:p>
                      <a:r>
                        <a:rPr lang="en-US" dirty="0" smtClean="0"/>
                        <a:t>Partial upstream</a:t>
                      </a:r>
                      <a:r>
                        <a:rPr lang="en-US" baseline="0" dirty="0" smtClean="0"/>
                        <a:t> and full </a:t>
                      </a:r>
                      <a:r>
                        <a:rPr lang="en-US" dirty="0" smtClean="0"/>
                        <a:t>Downstream- Refiners and manufacturers covered in addition to utilities</a:t>
                      </a:r>
                      <a:endParaRPr lang="en-US" dirty="0"/>
                    </a:p>
                  </a:txBody>
                  <a:tcPr/>
                </a:tc>
                <a:tc>
                  <a:txBody>
                    <a:bodyPr/>
                    <a:lstStyle/>
                    <a:p>
                      <a:r>
                        <a:rPr lang="en-US" dirty="0" smtClean="0"/>
                        <a:t>Upstream</a:t>
                      </a:r>
                      <a:endParaRPr lang="en-US" dirty="0"/>
                    </a:p>
                  </a:txBody>
                  <a:tcPr/>
                </a:tc>
                <a:tc>
                  <a:txBody>
                    <a:bodyPr/>
                    <a:lstStyle/>
                    <a:p>
                      <a:r>
                        <a:rPr lang="en-US" dirty="0" smtClean="0"/>
                        <a:t>Unknown</a:t>
                      </a:r>
                      <a:endParaRPr lang="en-US" dirty="0"/>
                    </a:p>
                  </a:txBody>
                  <a:tcPr/>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srcRect/>
          <a:stretch>
            <a:fillRect/>
          </a:stretch>
        </p:blipFill>
        <p:spPr bwMode="auto">
          <a:xfrm>
            <a:off x="381000" y="457200"/>
            <a:ext cx="8394699" cy="6044183"/>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Cut back on leisure driving Very 39% Somewhat 39%</a:t>
            </a:r>
          </a:p>
          <a:p>
            <a:r>
              <a:rPr lang="en-US" dirty="0" smtClean="0"/>
              <a:t>Have a 55 mph speed limit Very 37% Somewhat 27%</a:t>
            </a:r>
          </a:p>
          <a:p>
            <a:r>
              <a:rPr lang="en-US" dirty="0" smtClean="0"/>
              <a:t>&gt;½ the time:</a:t>
            </a:r>
          </a:p>
          <a:p>
            <a:pPr lvl="1"/>
            <a:r>
              <a:rPr lang="en-US" dirty="0" smtClean="0"/>
              <a:t>Carpool Very 32% Somewhat 23%</a:t>
            </a:r>
          </a:p>
          <a:p>
            <a:pPr lvl="1"/>
            <a:r>
              <a:rPr lang="en-US" dirty="0" smtClean="0"/>
              <a:t>Use public transit Very 25% Somewhat 19%</a:t>
            </a:r>
          </a:p>
          <a:p>
            <a:pPr lvl="1"/>
            <a:r>
              <a:rPr lang="en-US" dirty="0" smtClean="0"/>
              <a:t>Bike or walk Very 20% Somewhat 20%</a:t>
            </a:r>
            <a:endParaRPr lang="en-US" dirty="0"/>
          </a:p>
        </p:txBody>
      </p:sp>
      <p:sp>
        <p:nvSpPr>
          <p:cNvPr id="4" name="Title 3"/>
          <p:cNvSpPr>
            <a:spLocks noGrp="1"/>
          </p:cNvSpPr>
          <p:nvPr>
            <p:ph type="title"/>
          </p:nvPr>
        </p:nvSpPr>
        <p:spPr/>
        <p:txBody>
          <a:bodyPr/>
          <a:lstStyle/>
          <a:p>
            <a:r>
              <a:rPr lang="en-US" dirty="0" smtClean="0"/>
              <a:t>Solutions-Personal</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srcRect/>
          <a:stretch>
            <a:fillRect/>
          </a:stretch>
        </p:blipFill>
        <p:spPr bwMode="auto">
          <a:xfrm>
            <a:off x="1000125" y="95250"/>
            <a:ext cx="7143750" cy="6667500"/>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srcRect/>
          <a:stretch>
            <a:fillRect/>
          </a:stretch>
        </p:blipFill>
        <p:spPr bwMode="auto">
          <a:xfrm>
            <a:off x="1000125" y="114300"/>
            <a:ext cx="7143750" cy="6629400"/>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Disengaged (19%): not connected to energy issue</a:t>
            </a:r>
          </a:p>
          <a:p>
            <a:r>
              <a:rPr lang="en-US" dirty="0" smtClean="0"/>
              <a:t>Climate Change Doubters (17%): reject idea </a:t>
            </a:r>
          </a:p>
          <a:p>
            <a:r>
              <a:rPr lang="en-US" dirty="0" smtClean="0"/>
              <a:t>The Anxious (40%): know enough to be worried (91% worry “a lot” about cost of electricity)</a:t>
            </a:r>
          </a:p>
          <a:p>
            <a:r>
              <a:rPr lang="en-US" dirty="0" smtClean="0"/>
              <a:t>The Greens (24%): worry about all elements of the energy problem</a:t>
            </a:r>
            <a:endParaRPr lang="en-US" dirty="0"/>
          </a:p>
        </p:txBody>
      </p:sp>
      <p:sp>
        <p:nvSpPr>
          <p:cNvPr id="2" name="Title 1"/>
          <p:cNvSpPr>
            <a:spLocks noGrp="1"/>
          </p:cNvSpPr>
          <p:nvPr>
            <p:ph type="title"/>
          </p:nvPr>
        </p:nvSpPr>
        <p:spPr/>
        <p:txBody>
          <a:bodyPr>
            <a:normAutofit/>
          </a:bodyPr>
          <a:lstStyle/>
          <a:p>
            <a:r>
              <a:rPr lang="en-US" dirty="0" smtClean="0"/>
              <a:t>Major Public Attitude Groups</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Both the Anxious and the Greens support alternative energy, but for entirely different reasons</a:t>
            </a:r>
          </a:p>
          <a:p>
            <a:r>
              <a:rPr lang="en-US" dirty="0" smtClean="0"/>
              <a:t>The Anxious believe with heavy investment  alternative energy could be a major part of our energy consumption in 10 years or less (85%)</a:t>
            </a:r>
          </a:p>
          <a:p>
            <a:r>
              <a:rPr lang="en-US" dirty="0" smtClean="0"/>
              <a:t>The Greens believe we need to find alternative energy sources even if gas stays low (&gt;90%, 77% strongly</a:t>
            </a:r>
            <a:endParaRPr lang="en-US" dirty="0"/>
          </a:p>
        </p:txBody>
      </p:sp>
      <p:sp>
        <p:nvSpPr>
          <p:cNvPr id="2" name="Title 1"/>
          <p:cNvSpPr>
            <a:spLocks noGrp="1"/>
          </p:cNvSpPr>
          <p:nvPr>
            <p:ph type="title"/>
          </p:nvPr>
        </p:nvSpPr>
        <p:spPr/>
        <p:txBody>
          <a:bodyPr/>
          <a:lstStyle/>
          <a:p>
            <a:r>
              <a:rPr lang="en-US" dirty="0" smtClean="0"/>
              <a:t>Common Ground?</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51202" name="Picture 2"/>
          <p:cNvPicPr>
            <a:picLocks noGrp="1" noChangeAspect="1" noChangeArrowheads="1"/>
          </p:cNvPicPr>
          <p:nvPr>
            <p:ph idx="1"/>
          </p:nvPr>
        </p:nvPicPr>
        <p:blipFill>
          <a:blip r:embed="rId2"/>
          <a:srcRect/>
          <a:stretch>
            <a:fillRect/>
          </a:stretch>
        </p:blipFill>
        <p:spPr bwMode="auto">
          <a:xfrm>
            <a:off x="686053" y="381000"/>
            <a:ext cx="7715187" cy="57912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04800" y="1371600"/>
          <a:ext cx="8229600" cy="519684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1206409">
                <a:tc>
                  <a:txBody>
                    <a:bodyPr/>
                    <a:lstStyle/>
                    <a:p>
                      <a:r>
                        <a:rPr lang="en-US" dirty="0" smtClean="0"/>
                        <a:t>Bill</a:t>
                      </a:r>
                      <a:endParaRPr lang="en-US" dirty="0"/>
                    </a:p>
                  </a:txBody>
                  <a:tcPr/>
                </a:tc>
                <a:tc>
                  <a:txBody>
                    <a:bodyPr/>
                    <a:lstStyle/>
                    <a:p>
                      <a:r>
                        <a:rPr lang="en-US" dirty="0" smtClean="0"/>
                        <a:t> Van </a:t>
                      </a:r>
                      <a:r>
                        <a:rPr lang="en-US" dirty="0" err="1" smtClean="0"/>
                        <a:t>Hollen</a:t>
                      </a:r>
                      <a:r>
                        <a:rPr lang="en-US" dirty="0" smtClean="0"/>
                        <a:t> 2009</a:t>
                      </a:r>
                      <a:endParaRPr lang="en-US" dirty="0"/>
                    </a:p>
                  </a:txBody>
                  <a:tcPr/>
                </a:tc>
                <a:tc>
                  <a:txBody>
                    <a:bodyPr/>
                    <a:lstStyle/>
                    <a:p>
                      <a:r>
                        <a:rPr lang="en-US" dirty="0" smtClean="0"/>
                        <a:t>Waxman-Markey</a:t>
                      </a:r>
                    </a:p>
                    <a:p>
                      <a:r>
                        <a:rPr lang="en-US" dirty="0" smtClean="0"/>
                        <a:t>2009</a:t>
                      </a:r>
                      <a:endParaRPr lang="en-US" dirty="0"/>
                    </a:p>
                  </a:txBody>
                  <a:tcPr/>
                </a:tc>
                <a:tc>
                  <a:txBody>
                    <a:bodyPr/>
                    <a:lstStyle/>
                    <a:p>
                      <a:r>
                        <a:rPr lang="en-US" sz="1800" b="1" kern="1200" dirty="0" smtClean="0">
                          <a:solidFill>
                            <a:schemeClr val="lt1"/>
                          </a:solidFill>
                          <a:latin typeface="+mn-lt"/>
                          <a:ea typeface="+mn-ea"/>
                          <a:cs typeface="+mn-cs"/>
                        </a:rPr>
                        <a:t>Cantwell-Collins 2009</a:t>
                      </a:r>
                      <a:endParaRPr lang="en-US" dirty="0"/>
                    </a:p>
                  </a:txBody>
                  <a:tcPr/>
                </a:tc>
                <a:tc>
                  <a:txBody>
                    <a:bodyPr/>
                    <a:lstStyle/>
                    <a:p>
                      <a:r>
                        <a:rPr lang="en-US" sz="1800" b="1" kern="1200" dirty="0" smtClean="0">
                          <a:solidFill>
                            <a:schemeClr val="lt1"/>
                          </a:solidFill>
                          <a:latin typeface="+mn-lt"/>
                          <a:ea typeface="+mn-ea"/>
                          <a:cs typeface="+mn-cs"/>
                        </a:rPr>
                        <a:t>Obama Admin.</a:t>
                      </a:r>
                    </a:p>
                    <a:p>
                      <a:r>
                        <a:rPr lang="en-US" sz="1800" b="1" kern="1200" dirty="0" smtClean="0">
                          <a:solidFill>
                            <a:schemeClr val="lt1"/>
                          </a:solidFill>
                          <a:latin typeface="+mn-lt"/>
                          <a:ea typeface="+mn-ea"/>
                          <a:cs typeface="+mn-cs"/>
                        </a:rPr>
                        <a:t>2009</a:t>
                      </a:r>
                    </a:p>
                    <a:p>
                      <a:endParaRPr lang="en-US" dirty="0"/>
                    </a:p>
                  </a:txBody>
                  <a:tcPr/>
                </a:tc>
              </a:tr>
              <a:tr h="3990431">
                <a:tc>
                  <a:txBody>
                    <a:bodyPr/>
                    <a:lstStyle/>
                    <a:p>
                      <a:r>
                        <a:rPr lang="en-US" dirty="0" smtClean="0"/>
                        <a:t>Allocation</a:t>
                      </a:r>
                      <a:endParaRPr lang="en-US" dirty="0"/>
                    </a:p>
                  </a:txBody>
                  <a:tcPr/>
                </a:tc>
                <a:tc>
                  <a:txBody>
                    <a:bodyPr/>
                    <a:lstStyle/>
                    <a:p>
                      <a:r>
                        <a:rPr lang="en-US" dirty="0" smtClean="0"/>
                        <a:t>100% auction</a:t>
                      </a:r>
                      <a:endParaRPr lang="en-US" dirty="0"/>
                    </a:p>
                  </a:txBody>
                  <a:tcPr/>
                </a:tc>
                <a:tc>
                  <a:txBody>
                    <a:bodyPr/>
                    <a:lstStyle/>
                    <a:p>
                      <a:r>
                        <a:rPr lang="en-US" dirty="0" smtClean="0"/>
                        <a:t>Mixed</a:t>
                      </a:r>
                      <a:endParaRPr lang="en-US" dirty="0"/>
                    </a:p>
                  </a:txBody>
                  <a:tcPr/>
                </a:tc>
                <a:tc>
                  <a:txBody>
                    <a:bodyPr/>
                    <a:lstStyle/>
                    <a:p>
                      <a:r>
                        <a:rPr lang="en-US" dirty="0" smtClean="0"/>
                        <a:t>100% Auction</a:t>
                      </a:r>
                      <a:endParaRPr lang="en-US" dirty="0"/>
                    </a:p>
                  </a:txBody>
                  <a:tcPr/>
                </a:tc>
                <a:tc>
                  <a:txBody>
                    <a:bodyPr/>
                    <a:lstStyle/>
                    <a:p>
                      <a:r>
                        <a:rPr lang="en-US" sz="1800" kern="1200" dirty="0" smtClean="0">
                          <a:solidFill>
                            <a:schemeClr val="dk1"/>
                          </a:solidFill>
                          <a:latin typeface="+mn-lt"/>
                          <a:ea typeface="+mn-ea"/>
                          <a:cs typeface="+mn-cs"/>
                        </a:rPr>
                        <a:t>100% auctioned-revenue to federal </a:t>
                      </a:r>
                      <a:r>
                        <a:rPr lang="en-US" sz="1800" kern="1200" dirty="0" err="1" smtClean="0">
                          <a:solidFill>
                            <a:schemeClr val="dk1"/>
                          </a:solidFill>
                          <a:latin typeface="+mn-lt"/>
                          <a:ea typeface="+mn-ea"/>
                          <a:cs typeface="+mn-cs"/>
                        </a:rPr>
                        <a:t>govt</a:t>
                      </a:r>
                      <a:r>
                        <a:rPr lang="en-US" sz="1800" kern="1200" dirty="0" smtClean="0">
                          <a:solidFill>
                            <a:schemeClr val="dk1"/>
                          </a:solidFill>
                          <a:latin typeface="+mn-lt"/>
                          <a:ea typeface="+mn-ea"/>
                          <a:cs typeface="+mn-cs"/>
                        </a:rPr>
                        <a:t>- $646 billion revenue rebated to consumers</a:t>
                      </a:r>
                      <a:endParaRPr lang="en-US" dirty="0"/>
                    </a:p>
                  </a:txBody>
                  <a:tcPr/>
                </a:tc>
              </a:tr>
            </a:tbl>
          </a:graphicData>
        </a:graphic>
      </p:graphicFrame>
      <p:sp>
        <p:nvSpPr>
          <p:cNvPr id="2" name="Title 1"/>
          <p:cNvSpPr>
            <a:spLocks noGrp="1"/>
          </p:cNvSpPr>
          <p:nvPr>
            <p:ph type="title"/>
          </p:nvPr>
        </p:nvSpPr>
        <p:spPr/>
        <p:txBody>
          <a:bodyPr/>
          <a:lstStyle/>
          <a:p>
            <a:r>
              <a:rPr lang="en-US" dirty="0" smtClean="0"/>
              <a:t>Allocation Options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52226" name="Picture 2"/>
          <p:cNvPicPr>
            <a:picLocks noChangeAspect="1" noChangeArrowheads="1"/>
          </p:cNvPicPr>
          <p:nvPr/>
        </p:nvPicPr>
        <p:blipFill>
          <a:blip r:embed="rId2"/>
          <a:srcRect/>
          <a:stretch>
            <a:fillRect/>
          </a:stretch>
        </p:blipFill>
        <p:spPr bwMode="auto">
          <a:xfrm>
            <a:off x="795338" y="571500"/>
            <a:ext cx="7553325" cy="57150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smtClean="0"/>
              <a:t>ACESA Allocation scheme</a:t>
            </a:r>
            <a:endParaRPr lang="en-US" dirty="0"/>
          </a:p>
        </p:txBody>
      </p:sp>
      <p:pic>
        <p:nvPicPr>
          <p:cNvPr id="53250" name="Picture 2"/>
          <p:cNvPicPr>
            <a:picLocks noChangeAspect="1" noChangeArrowheads="1"/>
          </p:cNvPicPr>
          <p:nvPr/>
        </p:nvPicPr>
        <p:blipFill>
          <a:blip r:embed="rId2"/>
          <a:srcRect/>
          <a:stretch>
            <a:fillRect/>
          </a:stretch>
        </p:blipFill>
        <p:spPr bwMode="auto">
          <a:xfrm>
            <a:off x="685800" y="1447800"/>
            <a:ext cx="7712116" cy="5191609"/>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Banking allows emitters to carry over unused allowances into the next cap period</a:t>
            </a:r>
          </a:p>
          <a:p>
            <a:r>
              <a:rPr lang="en-US" dirty="0" smtClean="0"/>
              <a:t>Emitters can either reduce emissions below the cap and hold the allowances that they generate if there is free allocation OR</a:t>
            </a:r>
          </a:p>
          <a:p>
            <a:r>
              <a:rPr lang="en-US" dirty="0" smtClean="0"/>
              <a:t>Emitters can buy extra allowances gambling that the price is lower now than it will be next period- this reduces the allowances available on the market for others</a:t>
            </a:r>
            <a:endParaRPr lang="en-US" dirty="0"/>
          </a:p>
        </p:txBody>
      </p:sp>
      <p:sp>
        <p:nvSpPr>
          <p:cNvPr id="2" name="Title 1"/>
          <p:cNvSpPr>
            <a:spLocks noGrp="1"/>
          </p:cNvSpPr>
          <p:nvPr>
            <p:ph type="title"/>
          </p:nvPr>
        </p:nvSpPr>
        <p:spPr/>
        <p:txBody>
          <a:bodyPr/>
          <a:lstStyle/>
          <a:p>
            <a:r>
              <a:rPr lang="en-US" dirty="0" smtClean="0"/>
              <a:t>Banking</a:t>
            </a:r>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883</TotalTime>
  <Words>1379</Words>
  <Application>Microsoft Office PowerPoint</Application>
  <PresentationFormat>On-screen Show (4:3)</PresentationFormat>
  <Paragraphs>313</Paragraphs>
  <Slides>35</Slides>
  <Notes>26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Paper</vt:lpstr>
      <vt:lpstr>Chart</vt:lpstr>
      <vt:lpstr>Policy Options</vt:lpstr>
      <vt:lpstr>Politics</vt:lpstr>
      <vt:lpstr>Upstream vs. Downstream</vt:lpstr>
      <vt:lpstr>Slide 4</vt:lpstr>
      <vt:lpstr>Allocation Options</vt:lpstr>
      <vt:lpstr>Slide 6</vt:lpstr>
      <vt:lpstr>Slide 7</vt:lpstr>
      <vt:lpstr>ACESA Allocation scheme</vt:lpstr>
      <vt:lpstr>Banking</vt:lpstr>
      <vt:lpstr>Banking Proposals</vt:lpstr>
      <vt:lpstr>Borrowing</vt:lpstr>
      <vt:lpstr>Borrowing</vt:lpstr>
      <vt:lpstr>Safety Valve</vt:lpstr>
      <vt:lpstr>Safety Valve Provisions</vt:lpstr>
      <vt:lpstr>Offsets</vt:lpstr>
      <vt:lpstr>Offset Provisions</vt:lpstr>
      <vt:lpstr>Last Session Bills</vt:lpstr>
      <vt:lpstr>Current Session</vt:lpstr>
      <vt:lpstr>ACESA continued</vt:lpstr>
      <vt:lpstr>Boxer Climate Principles</vt:lpstr>
      <vt:lpstr>Public Attitudes</vt:lpstr>
      <vt:lpstr>Voters View Renewable Energy as the Best Solution</vt:lpstr>
      <vt:lpstr>Recent Perception</vt:lpstr>
      <vt:lpstr>Slide 24</vt:lpstr>
      <vt:lpstr>Slide 25</vt:lpstr>
      <vt:lpstr>Slide 26</vt:lpstr>
      <vt:lpstr>Slide 27</vt:lpstr>
      <vt:lpstr>Slide 28</vt:lpstr>
      <vt:lpstr>Slide 29</vt:lpstr>
      <vt:lpstr>Slide 30</vt:lpstr>
      <vt:lpstr>Solutions-Personal</vt:lpstr>
      <vt:lpstr>Slide 32</vt:lpstr>
      <vt:lpstr>Slide 33</vt:lpstr>
      <vt:lpstr>Major Public Attitude Groups</vt:lpstr>
      <vt:lpstr>Common Ground?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Policy Options</dc:title>
  <dc:creator>len.broberg</dc:creator>
  <cp:lastModifiedBy>len.broberg</cp:lastModifiedBy>
  <cp:revision>23</cp:revision>
  <dcterms:created xsi:type="dcterms:W3CDTF">2009-04-06T18:45:24Z</dcterms:created>
  <dcterms:modified xsi:type="dcterms:W3CDTF">2010-11-01T21:19:04Z</dcterms:modified>
</cp:coreProperties>
</file>