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0" r:id="rId4"/>
    <p:sldId id="272" r:id="rId5"/>
    <p:sldId id="258" r:id="rId6"/>
    <p:sldId id="259" r:id="rId7"/>
    <p:sldId id="260" r:id="rId8"/>
    <p:sldId id="273" r:id="rId9"/>
    <p:sldId id="261" r:id="rId10"/>
    <p:sldId id="274" r:id="rId11"/>
    <p:sldId id="275"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39" d="100"/>
          <a:sy n="139" d="100"/>
        </p:scale>
        <p:origin x="-83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pPr/>
              <a:t>11/3/2010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1E8E8-507A-184D-8390-915596CFCADD}"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61E8E8-507A-184D-8390-915596CFCADD}" type="datetimeFigureOut">
              <a:rPr lang="en-US" smtClean="0"/>
              <a:pPr/>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7B7B9-B05C-754A-B779-C43D8CC4D7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1E8E8-507A-184D-8390-915596CFCADD}"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61E8E8-507A-184D-8390-915596CFCADD}" type="datetimeFigureOut">
              <a:rPr lang="en-US" smtClean="0"/>
              <a:pPr/>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61E8E8-507A-184D-8390-915596CFCADD}" type="datetimeFigureOut">
              <a:rPr lang="en-US" smtClean="0"/>
              <a:pPr/>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1E8E8-507A-184D-8390-915596CFCADD}" type="datetimeFigureOut">
              <a:rPr lang="en-US" smtClean="0"/>
              <a:pPr/>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7B7B9-B05C-754A-B779-C43D8CC4D7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1E8E8-507A-184D-8390-915596CFCADD}" type="datetimeFigureOut">
              <a:rPr lang="en-US" smtClean="0"/>
              <a:pPr/>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7B7B9-B05C-754A-B779-C43D8CC4D7D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061E8E8-507A-184D-8390-915596CFCADD}" type="datetimeFigureOut">
              <a:rPr lang="en-US" smtClean="0"/>
              <a:pPr/>
              <a:t>11/3/2010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A27B7B9-B05C-754A-B779-C43D8CC4D7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0061E8E8-507A-184D-8390-915596CFCADD}" type="datetimeFigureOut">
              <a:rPr lang="en-US" smtClean="0"/>
              <a:pPr/>
              <a:t>11/3/2010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9A27B7B9-B05C-754A-B779-C43D8CC4D7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vimeo.com/4449429"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John Broome, “The Ethics of Climate Change” </a:t>
            </a:r>
            <a:endParaRPr lang="en-US" dirty="0"/>
          </a:p>
        </p:txBody>
      </p:sp>
      <p:sp>
        <p:nvSpPr>
          <p:cNvPr id="5" name="Content Placeholder 4"/>
          <p:cNvSpPr>
            <a:spLocks noGrp="1"/>
          </p:cNvSpPr>
          <p:nvPr>
            <p:ph idx="1"/>
          </p:nvPr>
        </p:nvSpPr>
        <p:spPr/>
        <p:txBody>
          <a:bodyPr/>
          <a:lstStyle/>
          <a:p>
            <a:pPr>
              <a:buNone/>
            </a:pPr>
            <a:r>
              <a:rPr lang="en-US" dirty="0" smtClean="0"/>
              <a:t>“What should we do about climate change? The question is an ethical one.” </a:t>
            </a:r>
          </a:p>
          <a:p>
            <a:pPr>
              <a:buNone/>
            </a:pPr>
            <a:r>
              <a:rPr lang="en-US" dirty="0" smtClean="0"/>
              <a:t> </a:t>
            </a:r>
          </a:p>
          <a:p>
            <a:pPr>
              <a:buNone/>
            </a:pPr>
            <a:r>
              <a:rPr lang="en-US" dirty="0" smtClean="0"/>
              <a:t>“When interests conflict the questions are ethical ones.” </a:t>
            </a:r>
          </a:p>
          <a:p>
            <a:pPr>
              <a:buNone/>
            </a:pPr>
            <a:r>
              <a:rPr lang="en-US" dirty="0" smtClean="0"/>
              <a:t> </a:t>
            </a:r>
          </a:p>
          <a:p>
            <a:r>
              <a:rPr lang="en-US" dirty="0" smtClean="0"/>
              <a:t>Rich versus poor</a:t>
            </a:r>
          </a:p>
          <a:p>
            <a:r>
              <a:rPr lang="en-US" dirty="0" smtClean="0"/>
              <a:t>Living versus future</a:t>
            </a:r>
          </a:p>
          <a:p>
            <a:r>
              <a:rPr lang="en-US" dirty="0" smtClean="0"/>
              <a:t>Humans versus Non-humans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ethical theories: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“Diminishing marginal value”</a:t>
            </a:r>
          </a:p>
          <a:p>
            <a:pPr>
              <a:buNone/>
            </a:pPr>
            <a:endParaRPr lang="en-US" dirty="0" smtClean="0"/>
          </a:p>
          <a:p>
            <a:r>
              <a:rPr lang="en-US" dirty="0" smtClean="0"/>
              <a:t>Utilitarianism: benefits have the same social value whoever receives it. This justifies a lower discount rate.</a:t>
            </a:r>
          </a:p>
          <a:p>
            <a:pPr>
              <a:buNone/>
            </a:pPr>
            <a:r>
              <a:rPr lang="en-US" dirty="0" smtClean="0"/>
              <a:t> </a:t>
            </a:r>
          </a:p>
          <a:p>
            <a:r>
              <a:rPr lang="en-US" dirty="0" err="1" smtClean="0"/>
              <a:t>Prioritarianism</a:t>
            </a:r>
            <a:r>
              <a:rPr lang="en-US" dirty="0" smtClean="0"/>
              <a:t>: Give priority to the least well off.  $100 of benefit to a poor person should have greater social value (given priority in social decision making) than $100 of benefits to a rich person. This justifies a higher discount rate. </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Discount rate and 2 ethical questions</a:t>
            </a:r>
            <a:endParaRPr lang="en-US" dirty="0"/>
          </a:p>
        </p:txBody>
      </p:sp>
      <p:sp>
        <p:nvSpPr>
          <p:cNvPr id="3" name="Content Placeholder 2"/>
          <p:cNvSpPr>
            <a:spLocks noGrp="1"/>
          </p:cNvSpPr>
          <p:nvPr>
            <p:ph idx="1"/>
          </p:nvPr>
        </p:nvSpPr>
        <p:spPr/>
        <p:txBody>
          <a:bodyPr/>
          <a:lstStyle/>
          <a:p>
            <a:r>
              <a:rPr lang="en-US" dirty="0" smtClean="0"/>
              <a:t>1. Which should we accept: </a:t>
            </a:r>
            <a:r>
              <a:rPr lang="en-US" dirty="0" err="1" smtClean="0"/>
              <a:t>prioritariansim</a:t>
            </a:r>
            <a:r>
              <a:rPr lang="en-US" dirty="0" smtClean="0"/>
              <a:t> or utilitarianism? </a:t>
            </a:r>
          </a:p>
          <a:p>
            <a:endParaRPr lang="en-US" dirty="0" smtClean="0"/>
          </a:p>
          <a:p>
            <a:r>
              <a:rPr lang="en-US" dirty="0" smtClean="0"/>
              <a:t>2. Should we adopt a pure discounting or be temporally impartial?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 and Discount Rates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Stern’s choice of discounts rates is based on ethics.</a:t>
            </a:r>
          </a:p>
          <a:p>
            <a:pPr>
              <a:buNone/>
            </a:pPr>
            <a:r>
              <a:rPr lang="en-US" dirty="0" smtClean="0"/>
              <a:t>	</a:t>
            </a:r>
          </a:p>
          <a:p>
            <a:pPr>
              <a:buNone/>
            </a:pPr>
            <a:r>
              <a:rPr lang="en-US" dirty="0" smtClean="0"/>
              <a:t>	Some market decisions are appropriately a matter of taste (apples and oranges). “But the value that should be attached to the well-being of future generations is not determined by tastes. It is a matter of ethical judgment.”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15400" cy="1775191"/>
          </a:xfrm>
        </p:spPr>
        <p:txBody>
          <a:bodyPr>
            <a:noAutofit/>
          </a:bodyPr>
          <a:lstStyle/>
          <a:p>
            <a:r>
              <a:rPr lang="en-US" sz="4000" dirty="0" smtClean="0"/>
              <a:t>Consumers and Citizens</a:t>
            </a:r>
            <a:br>
              <a:rPr lang="en-US" sz="4000" dirty="0" smtClean="0"/>
            </a:br>
            <a:r>
              <a:rPr lang="en-US" sz="4000" dirty="0" smtClean="0"/>
              <a:t>Market forces an Democracy </a:t>
            </a:r>
            <a:br>
              <a:rPr lang="en-US" sz="4000" dirty="0" smtClean="0"/>
            </a:br>
            <a:endParaRPr lang="en-US" sz="40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“The economists who criticize Stern claim the democratic high grown and accuse him of arrogantly trying to impose his own ethical beliefs on others. They misunderstand democracy. Democracy requires debate and deliberation as well as voting.” </a:t>
            </a:r>
          </a:p>
          <a:p>
            <a:pPr>
              <a:buNone/>
            </a:pPr>
            <a:r>
              <a:rPr lang="en-US" dirty="0" smtClean="0"/>
              <a:t> </a:t>
            </a:r>
          </a:p>
          <a:p>
            <a:pPr>
              <a:buNone/>
            </a:pPr>
            <a:r>
              <a:rPr lang="en-US" dirty="0" smtClean="0"/>
              <a:t>	“Ethical considerations cannot be avoided in determining the discount rate.” </a:t>
            </a:r>
          </a:p>
          <a:p>
            <a:pPr>
              <a:buNone/>
            </a:pPr>
            <a:r>
              <a:rPr lang="en-US" dirty="0" smtClean="0"/>
              <a:t> </a:t>
            </a:r>
          </a:p>
          <a:p>
            <a:pPr>
              <a:buNone/>
            </a:pPr>
            <a:r>
              <a:rPr lang="en-US" dirty="0" smtClean="0"/>
              <a:t>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Elementary moral principle: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First, do no harm </a:t>
            </a:r>
          </a:p>
          <a:p>
            <a:pPr>
              <a:buNone/>
            </a:pPr>
            <a:r>
              <a:rPr lang="en-US" dirty="0" smtClean="0"/>
              <a:t>No harm principle </a:t>
            </a:r>
          </a:p>
          <a:p>
            <a:pPr>
              <a:buNone/>
            </a:pPr>
            <a:r>
              <a:rPr lang="en-US" dirty="0" smtClean="0"/>
              <a:t>Do unto others</a:t>
            </a:r>
          </a:p>
          <a:p>
            <a:pPr>
              <a:buNone/>
            </a:pPr>
            <a:endParaRPr lang="en-US" dirty="0" smtClean="0"/>
          </a:p>
          <a:p>
            <a:pPr>
              <a:buNone/>
            </a:pPr>
            <a:r>
              <a:rPr lang="en-US" dirty="0" smtClean="0"/>
              <a:t>“you should not do something for your own benefit if it harms another person.”</a:t>
            </a:r>
          </a:p>
          <a:p>
            <a:pPr>
              <a:buNone/>
            </a:pPr>
            <a:r>
              <a:rPr lang="en-US" dirty="0" smtClean="0"/>
              <a:t> </a:t>
            </a:r>
          </a:p>
          <a:p>
            <a:pPr>
              <a:buNone/>
            </a:pPr>
            <a:r>
              <a:rPr lang="en-US" dirty="0" smtClean="0"/>
              <a:t>Those who benefit from some course of action should not impose the costs of that course of action on others who do not benefit.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Harms</a:t>
            </a:r>
            <a:endParaRPr lang="en-US" dirty="0"/>
          </a:p>
        </p:txBody>
      </p:sp>
      <p:sp>
        <p:nvSpPr>
          <p:cNvPr id="3" name="Content Placeholder 2"/>
          <p:cNvSpPr>
            <a:spLocks noGrp="1"/>
          </p:cNvSpPr>
          <p:nvPr>
            <p:ph idx="1"/>
          </p:nvPr>
        </p:nvSpPr>
        <p:spPr/>
        <p:txBody>
          <a:bodyPr/>
          <a:lstStyle/>
          <a:p>
            <a:r>
              <a:rPr lang="en-US" dirty="0" smtClean="0"/>
              <a:t>Heat waves</a:t>
            </a:r>
          </a:p>
          <a:p>
            <a:r>
              <a:rPr lang="en-US" dirty="0" smtClean="0"/>
              <a:t>Tropical Diseases</a:t>
            </a:r>
          </a:p>
          <a:p>
            <a:r>
              <a:rPr lang="en-US" dirty="0" smtClean="0"/>
              <a:t>Changing rainfall patterns</a:t>
            </a:r>
          </a:p>
          <a:p>
            <a:r>
              <a:rPr lang="en-US" dirty="0" smtClean="0"/>
              <a:t>Large-scale human migrations</a:t>
            </a:r>
          </a:p>
          <a:p>
            <a:r>
              <a:rPr lang="en-US" dirty="0" smtClean="0"/>
              <a:t>Ocean acidification</a:t>
            </a:r>
          </a:p>
          <a:p>
            <a:r>
              <a:rPr lang="en-US" dirty="0" smtClean="0"/>
              <a:t>Loss of biodiversity </a:t>
            </a:r>
          </a:p>
          <a:p>
            <a:r>
              <a:rPr lang="en-US" dirty="0" smtClean="0"/>
              <a:t> and more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Costs and Benefits of Mitigations </a:t>
            </a:r>
            <a:endParaRPr lang="en-US" dirty="0"/>
          </a:p>
        </p:txBody>
      </p:sp>
      <p:sp>
        <p:nvSpPr>
          <p:cNvPr id="3" name="Content Placeholder 2"/>
          <p:cNvSpPr>
            <a:spLocks noGrp="1"/>
          </p:cNvSpPr>
          <p:nvPr>
            <p:ph idx="1"/>
          </p:nvPr>
        </p:nvSpPr>
        <p:spPr/>
        <p:txBody>
          <a:bodyPr/>
          <a:lstStyle/>
          <a:p>
            <a:r>
              <a:rPr lang="en-US" dirty="0" smtClean="0"/>
              <a:t>What are some of the costs?</a:t>
            </a:r>
          </a:p>
          <a:p>
            <a:endParaRPr lang="en-US" dirty="0" smtClean="0"/>
          </a:p>
          <a:p>
            <a:r>
              <a:rPr lang="en-US" dirty="0" smtClean="0"/>
              <a:t>What are some of the benefits?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Ethics of Costs and Benefits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Weighing the cost to some people versus the benefits to others is an ethical matter.</a:t>
            </a:r>
          </a:p>
          <a:p>
            <a:pPr>
              <a:buNone/>
            </a:pPr>
            <a:r>
              <a:rPr lang="en-US" dirty="0" smtClean="0"/>
              <a:t> </a:t>
            </a:r>
          </a:p>
          <a:p>
            <a:pPr>
              <a:buNone/>
            </a:pPr>
            <a:r>
              <a:rPr lang="en-US" dirty="0" smtClean="0"/>
              <a:t>What are the costs of mitigating climate change and who will pay those costs? </a:t>
            </a:r>
          </a:p>
          <a:p>
            <a:pPr>
              <a:buNone/>
            </a:pPr>
            <a:r>
              <a:rPr lang="en-US" dirty="0" smtClean="0"/>
              <a:t> </a:t>
            </a:r>
          </a:p>
          <a:p>
            <a:pPr>
              <a:buNone/>
            </a:pPr>
            <a:r>
              <a:rPr lang="en-US" dirty="0" smtClean="0"/>
              <a:t>What are the benefits of mitigating climate change and who will receive those benefits?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Stern Review</a:t>
            </a:r>
            <a:endParaRPr lang="en-US" dirty="0"/>
          </a:p>
        </p:txBody>
      </p:sp>
      <p:sp>
        <p:nvSpPr>
          <p:cNvPr id="3" name="Content Placeholder 2"/>
          <p:cNvSpPr>
            <a:spLocks noGrp="1"/>
          </p:cNvSpPr>
          <p:nvPr>
            <p:ph idx="1"/>
          </p:nvPr>
        </p:nvSpPr>
        <p:spPr/>
        <p:txBody>
          <a:bodyPr/>
          <a:lstStyle/>
          <a:p>
            <a:pPr>
              <a:buNone/>
            </a:pPr>
            <a:r>
              <a:rPr lang="en-US" dirty="0" smtClean="0"/>
              <a:t>The benefits of mitigating climate change will far outweigh the costs. </a:t>
            </a:r>
          </a:p>
          <a:p>
            <a:endParaRPr lang="en-US" dirty="0"/>
          </a:p>
        </p:txBody>
      </p:sp>
      <p:pic>
        <p:nvPicPr>
          <p:cNvPr id="4" name="Picture 3" descr="Stern1.jpg"/>
          <p:cNvPicPr>
            <a:picLocks noChangeAspect="1"/>
          </p:cNvPicPr>
          <p:nvPr/>
        </p:nvPicPr>
        <p:blipFill>
          <a:blip r:embed="rId2"/>
          <a:stretch>
            <a:fillRect/>
          </a:stretch>
        </p:blipFill>
        <p:spPr>
          <a:xfrm>
            <a:off x="5562600" y="2971800"/>
            <a:ext cx="2743200" cy="3276600"/>
          </a:xfrm>
          <a:prstGeom prst="rect">
            <a:avLst/>
          </a:prstGeom>
        </p:spPr>
      </p:pic>
      <p:pic>
        <p:nvPicPr>
          <p:cNvPr id="5" name="Picture 4" descr="stern2.jpg">
            <a:hlinkClick r:id="rId3"/>
          </p:cNvPr>
          <p:cNvPicPr>
            <a:picLocks noChangeAspect="1"/>
          </p:cNvPicPr>
          <p:nvPr/>
        </p:nvPicPr>
        <p:blipFill>
          <a:blip r:embed="rId4"/>
          <a:stretch>
            <a:fillRect/>
          </a:stretch>
        </p:blipFill>
        <p:spPr>
          <a:xfrm>
            <a:off x="1143000" y="2971800"/>
            <a:ext cx="2743200" cy="3276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dirty="0" smtClean="0"/>
              <a:t>Strong Reactions: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First, some economists think economic conclusions should not be based on ethical premises. </a:t>
            </a:r>
          </a:p>
          <a:p>
            <a:pPr>
              <a:buNone/>
            </a:pPr>
            <a:r>
              <a:rPr lang="en-US" dirty="0" smtClean="0"/>
              <a:t> </a:t>
            </a:r>
          </a:p>
          <a:p>
            <a:pPr>
              <a:buNone/>
            </a:pPr>
            <a:r>
              <a:rPr lang="en-US" dirty="0" smtClean="0"/>
              <a:t>	Second, the review favors strong and immediate action to control emissions, whereas other economic studies, such as the one by William </a:t>
            </a:r>
            <a:r>
              <a:rPr lang="en-US" dirty="0" err="1" smtClean="0"/>
              <a:t>Nordhaus</a:t>
            </a:r>
            <a:r>
              <a:rPr lang="en-US" dirty="0" smtClean="0"/>
              <a:t>, have concluded that the need to act is not so urgent.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Rate </a:t>
            </a:r>
            <a:endParaRPr lang="en-US" dirty="0"/>
          </a:p>
        </p:txBody>
      </p:sp>
      <p:sp>
        <p:nvSpPr>
          <p:cNvPr id="3" name="Content Placeholder 2"/>
          <p:cNvSpPr>
            <a:spLocks noGrp="1"/>
          </p:cNvSpPr>
          <p:nvPr>
            <p:ph idx="1"/>
          </p:nvPr>
        </p:nvSpPr>
        <p:spPr>
          <a:xfrm>
            <a:off x="457200" y="1600200"/>
            <a:ext cx="8229600" cy="4625609"/>
          </a:xfrm>
        </p:spPr>
        <p:txBody>
          <a:bodyPr>
            <a:normAutofit lnSpcReduction="10000"/>
          </a:bodyPr>
          <a:lstStyle/>
          <a:p>
            <a:pPr>
              <a:buNone/>
            </a:pPr>
            <a:r>
              <a:rPr lang="en-US" dirty="0" smtClean="0"/>
              <a:t>“The discount rate measures how fast the value of goods diminish with time.”  </a:t>
            </a:r>
          </a:p>
          <a:p>
            <a:pPr>
              <a:buNone/>
            </a:pPr>
            <a:endParaRPr lang="en-US" dirty="0" smtClean="0"/>
          </a:p>
          <a:p>
            <a:pPr>
              <a:buNone/>
            </a:pPr>
            <a:r>
              <a:rPr lang="en-US" dirty="0" smtClean="0"/>
              <a:t>“Economists generally value future goods less than present ones.” </a:t>
            </a:r>
          </a:p>
          <a:p>
            <a:pPr>
              <a:buNone/>
            </a:pPr>
            <a:endParaRPr lang="en-US" dirty="0" smtClean="0"/>
          </a:p>
          <a:p>
            <a:pPr>
              <a:buNone/>
            </a:pPr>
            <a:r>
              <a:rPr lang="en-US" dirty="0" smtClean="0"/>
              <a:t>Low discount rate favors urgent action on climate change</a:t>
            </a:r>
          </a:p>
          <a:p>
            <a:pPr>
              <a:buNone/>
            </a:pPr>
            <a:r>
              <a:rPr lang="en-US" dirty="0" smtClean="0"/>
              <a:t>High discount rate favors slow or no action on climate change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and Ethics </a:t>
            </a:r>
            <a:endParaRPr lang="en-US" dirty="0"/>
          </a:p>
        </p:txBody>
      </p:sp>
      <p:sp>
        <p:nvSpPr>
          <p:cNvPr id="3" name="Content Placeholder 2"/>
          <p:cNvSpPr>
            <a:spLocks noGrp="1"/>
          </p:cNvSpPr>
          <p:nvPr>
            <p:ph idx="1"/>
          </p:nvPr>
        </p:nvSpPr>
        <p:spPr>
          <a:xfrm>
            <a:off x="0" y="1408176"/>
            <a:ext cx="8915400" cy="5449823"/>
          </a:xfrm>
        </p:spPr>
        <p:txBody>
          <a:bodyPr>
            <a:normAutofit fontScale="92500" lnSpcReduction="10000"/>
          </a:bodyPr>
          <a:lstStyle/>
          <a:p>
            <a:pPr>
              <a:buNone/>
            </a:pPr>
            <a:r>
              <a:rPr lang="en-US" dirty="0" smtClean="0"/>
              <a:t>Discount Rate: </a:t>
            </a:r>
          </a:p>
          <a:p>
            <a:r>
              <a:rPr lang="en-US" dirty="0" err="1" smtClean="0"/>
              <a:t>Nordhaus</a:t>
            </a:r>
            <a:r>
              <a:rPr lang="en-US" dirty="0" smtClean="0"/>
              <a:t> chooses a discount rate of roughly 6 percent</a:t>
            </a:r>
          </a:p>
          <a:p>
            <a:r>
              <a:rPr lang="en-US" dirty="0" smtClean="0"/>
              <a:t>2.5 billion worth of goods today = 1 trillion in 100 years </a:t>
            </a:r>
          </a:p>
          <a:p>
            <a:r>
              <a:rPr lang="en-US" dirty="0" smtClean="0"/>
              <a:t>No need for urgent action  </a:t>
            </a:r>
          </a:p>
          <a:p>
            <a:endParaRPr lang="en-US" dirty="0" smtClean="0"/>
          </a:p>
          <a:p>
            <a:r>
              <a:rPr lang="en-US" dirty="0" smtClean="0"/>
              <a:t>Stern chooses a discount rate of 1.4 percent </a:t>
            </a:r>
          </a:p>
          <a:p>
            <a:r>
              <a:rPr lang="en-US" dirty="0" smtClean="0"/>
              <a:t>$247 billion worth of goods today = 1 trillion in 100 years</a:t>
            </a:r>
          </a:p>
          <a:p>
            <a:r>
              <a:rPr lang="en-US" dirty="0" smtClean="0"/>
              <a:t>Need for urgent action </a:t>
            </a:r>
          </a:p>
          <a:p>
            <a:pPr>
              <a:buNone/>
            </a:pPr>
            <a:r>
              <a:rPr lang="en-US"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131</TotalTime>
  <Words>345</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John Broome, “The Ethics of Climate Change” </vt:lpstr>
      <vt:lpstr>Elementary moral principle: </vt:lpstr>
      <vt:lpstr>Harms</vt:lpstr>
      <vt:lpstr>Costs and Benefits of Mitigations </vt:lpstr>
      <vt:lpstr>  Ethics of Costs and Benefits  </vt:lpstr>
      <vt:lpstr>The Stern Review</vt:lpstr>
      <vt:lpstr>  Strong Reactions:  </vt:lpstr>
      <vt:lpstr>Discount Rate </vt:lpstr>
      <vt:lpstr>Economics and Ethics </vt:lpstr>
      <vt:lpstr>Two ethical theories: </vt:lpstr>
      <vt:lpstr>Discount rate and 2 ethical questions</vt:lpstr>
      <vt:lpstr>Market and Discount Rates  </vt:lpstr>
      <vt:lpstr>Consumers and Citizens Market forces an Democracy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Broome, “The Ethics of Climate Change”</dc:title>
  <dc:creator>Dane Scott</dc:creator>
  <cp:lastModifiedBy>William K Smith</cp:lastModifiedBy>
  <cp:revision>11</cp:revision>
  <dcterms:created xsi:type="dcterms:W3CDTF">2010-11-03T18:31:06Z</dcterms:created>
  <dcterms:modified xsi:type="dcterms:W3CDTF">2010-11-03T19:13:54Z</dcterms:modified>
</cp:coreProperties>
</file>