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92" r:id="rId3"/>
    <p:sldId id="301" r:id="rId4"/>
    <p:sldId id="300" r:id="rId5"/>
    <p:sldId id="302" r:id="rId6"/>
    <p:sldId id="256" r:id="rId7"/>
    <p:sldId id="290" r:id="rId8"/>
    <p:sldId id="258" r:id="rId9"/>
    <p:sldId id="288" r:id="rId10"/>
    <p:sldId id="291" r:id="rId11"/>
    <p:sldId id="260" r:id="rId12"/>
    <p:sldId id="294" r:id="rId13"/>
    <p:sldId id="295" r:id="rId14"/>
    <p:sldId id="293" r:id="rId15"/>
    <p:sldId id="282" r:id="rId16"/>
    <p:sldId id="297" r:id="rId17"/>
    <p:sldId id="296" r:id="rId18"/>
    <p:sldId id="298" r:id="rId19"/>
    <p:sldId id="284" r:id="rId20"/>
    <p:sldId id="299" r:id="rId21"/>
    <p:sldId id="276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1FE297-ADF4-4324-9DFB-F859436DD335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EBC89-547E-4A57-9D68-5CA74B9A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48E93A-DEED-474C-AB09-4FFC0E44088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BFC8C-B528-4C82-8FF0-B953A8A52B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96847-135D-4601-A22A-87E7254C4F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2CB30-03D8-4CCC-9F7A-8626B2674E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FE286-5E47-4072-A1E5-46CA4040F5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B6E78-2CBB-4A39-8C7D-6D56053971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B8435-D122-4839-8D93-D8CA0E24C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6EEE8-C95E-436E-86BC-F91E47ACC3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36BB6-015E-48AF-96F6-15C2FFB61F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4DD18-0E16-4BF1-ABE6-BFF53CE0A4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227CB-2B37-458C-94AF-373C5FA566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4E22B-0689-4BBA-9C5F-F73D0A4358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CE762-59C8-4543-8C24-DAE28A0187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00503-7A9C-4A12-90B2-F42526A6EBF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7D6D9-3A01-4E64-97D6-7F99708948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93C9DA-D6F3-4A70-9B16-9C8C0558C2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3CAF6-CF95-458A-BE21-9581471059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B95B-6E3F-45CE-BB64-EA89E5FF53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E9534-D176-4467-BD47-6674631A7E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374D6-79A0-44A3-A678-2BB71C046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B91D0-4926-4FCB-8CAE-679889267D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2D8CB5-F458-46A6-97AD-345E03F91B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9820-1641-4DFB-B6D2-05C866B0D85E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E7C5-EED4-4651-B58E-DD24F1FD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627D-7D0C-48FF-8ABA-EEA1BED3B61D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92A5-8323-4611-B2FE-F52B59542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AC03-A53C-4FDD-9089-90872736B023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AD11-28E0-4F13-8D0E-5BE7D705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899E-C5CA-46B8-B499-1E8DE6DF2092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36B5-53EC-449B-966E-E9C25117A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D145-FA2D-44F3-9851-69F251EAF0B0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303D-23FA-4320-9111-E7BFC15E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2A53-79CD-49C7-A0F6-080044EF36D8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29EE-413E-4785-A8E5-92832E724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5F85-9332-4A0C-8113-19BEA359D3E8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38A7-E203-488A-B64D-45A04254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05A8-37DB-442A-8DF9-1473640ABAC2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AAD1-819B-423D-BC14-827100D1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FDE8-54F9-4890-83CC-A6405EF28EE5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259D-C759-4094-9C48-6BAD6071B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D579-8CAD-47E3-8B2B-C94E1CB537D8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E7AF-9456-4276-8266-8CC95E57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5322-DDEA-4FD3-BAFD-D8EB202B2220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6B3B-0D55-49FD-BD18-BC35162D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E7A58-B6A9-4FEC-A583-A273FACC4822}" type="datetimeFigureOut">
              <a:rPr lang="en-US"/>
              <a:pPr>
                <a:defRPr/>
              </a:pPr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97381-9574-48EF-998F-367C94CD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Stabilizing Climate: </a:t>
            </a:r>
          </a:p>
          <a:p>
            <a:pPr algn="ctr"/>
            <a:r>
              <a:rPr lang="en-US" sz="2800" b="1"/>
              <a:t>An Energy Efficiency Revolution</a:t>
            </a:r>
          </a:p>
          <a:p>
            <a:pPr algn="ctr"/>
            <a:endParaRPr lang="en-US"/>
          </a:p>
          <a:p>
            <a:pPr algn="ctr"/>
            <a:r>
              <a:rPr lang="en-US"/>
              <a:t>November 15, 2010</a:t>
            </a:r>
          </a:p>
          <a:p>
            <a:pPr algn="ctr"/>
            <a:r>
              <a:rPr lang="en-US"/>
              <a:t>Nicky Phear</a:t>
            </a:r>
          </a:p>
        </p:txBody>
      </p:sp>
      <p:pic>
        <p:nvPicPr>
          <p:cNvPr id="2051" name="Picture 3" descr="imagesCAX0LHO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1295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sCAF1KKS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76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sCAGZMWQ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3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sCAJTH3Y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33800"/>
            <a:ext cx="1071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smart-gri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4290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C:\Users\nicky.phear\Desktop\LED light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8862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C:\Users\nicky.phear\Desktop\hybrid_plug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5105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1447800"/>
            <a:ext cx="449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/>
              <a:t>Opportunities: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Cheapest way to reduce emissions.</a:t>
            </a:r>
          </a:p>
          <a:p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Low technical, economic, and political hurdles.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Benefits start immediately.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Methods lead to job creation.</a:t>
            </a:r>
          </a:p>
          <a:p>
            <a:endParaRPr lang="en-US" sz="1400" b="1" u="sng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057400" y="228600"/>
            <a:ext cx="4922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Energy Efficiency</a:t>
            </a:r>
            <a:endParaRPr lang="en-US" sz="4400"/>
          </a:p>
        </p:txBody>
      </p:sp>
      <p:pic>
        <p:nvPicPr>
          <p:cNvPr id="11268" name="Picture 3" descr="imagesCAX0LHO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1295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imagesCAF1KKS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00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smart-gri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8768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19600" y="1295400"/>
            <a:ext cx="472440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Barriers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(why haven’t we done all this yet?)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Measures require substantial upfront investment for savings that accrue over the lifetime of the investment.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Efficiency potential is highly fragmented across millions of locations and billions of devices.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Measuring energy not consumed is by its nature difficult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Inertia 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Consider solutions to these barriers…</a:t>
            </a:r>
          </a:p>
          <a:p>
            <a:pPr>
              <a:defRPr/>
            </a:pPr>
            <a:endParaRPr lang="en-US" sz="1400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11272" name="Picture 10" descr="C:\Users\nicky.phear\Desktop\LED light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C:\Users\nicky.phear\Desktop\hybrid_plug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029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Lester Brown</a:t>
            </a:r>
          </a:p>
          <a:p>
            <a:pPr algn="ctr"/>
            <a:r>
              <a:rPr lang="en-US" sz="3200"/>
              <a:t>Plan B 4.0: Mobilizing to Save Civilization</a:t>
            </a:r>
          </a:p>
          <a:p>
            <a:pPr algn="ctr"/>
            <a:r>
              <a:rPr lang="en-US" sz="2000"/>
              <a:t>2009 Earth Policy Institute</a:t>
            </a:r>
          </a:p>
          <a:p>
            <a:pPr algn="ctr"/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113" y="2667000"/>
            <a:ext cx="4867275" cy="65722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Climate Action Plan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6600" y="33528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Cut Global Net CO</a:t>
            </a:r>
            <a:r>
              <a:rPr lang="en-US" sz="1400" baseline="-25000"/>
              <a:t>2</a:t>
            </a:r>
            <a:r>
              <a:rPr lang="en-US" sz="1400"/>
              <a:t> Emissions 80% by 2020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40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Three components: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1400"/>
              <a:t>Raising energy efficiency and restructuring transportation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1400"/>
              <a:t>Replacing fossil fuels with renewables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1400"/>
              <a:t>Ending net deforestation and planting trees to sequester carbon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1400" baseline="-2500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…to prevent global atmospheric CO</a:t>
            </a:r>
            <a:r>
              <a:rPr lang="en-US" sz="1400" baseline="-25000"/>
              <a:t>2 </a:t>
            </a:r>
            <a:r>
              <a:rPr lang="en-US" sz="1400"/>
              <a:t>concentrations from exceeding 400 parts per million, minimizing future temperature rise.</a:t>
            </a:r>
          </a:p>
        </p:txBody>
      </p:sp>
      <p:pic>
        <p:nvPicPr>
          <p:cNvPr id="12293" name="Picture 7" descr="C:\Users\nicky.phear\Desktop\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23225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-457200"/>
            <a:ext cx="5410200" cy="1905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800" b="1" dirty="0">
                <a:ea typeface="+mj-ea"/>
              </a:rPr>
              <a:t>Lighting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85800" y="4267200"/>
            <a:ext cx="78486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A worldwide switch to highly-efficient lighting would cut electricity use 12%, equivalent to closing 705 of the world’s 2,670 coal-fired power plants. 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Traffic light retrofit to LEDs saves New York City $6,000,000/year.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1816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  <p:pic>
        <p:nvPicPr>
          <p:cNvPr id="13317" name="Picture 8" descr="C:\Users\nicky.phear\Desktop\400px-LED_bul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4162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nicky.phear\Desktop\traffic light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276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-838200" y="457200"/>
            <a:ext cx="6019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/>
              <a:t>Appliances</a:t>
            </a:r>
            <a:r>
              <a:rPr lang="en-US" sz="4400" b="1"/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81000" y="4038600"/>
            <a:ext cx="8534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Japan has a world-leading program that raised efficiency standards boosting computer efficiency by 99%.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Flat screen plasma TVs use easily twice as much electricity as traditional TVs; UK considering banning. TVs account for about 10% of residential energy use in CA.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816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  <p:pic>
        <p:nvPicPr>
          <p:cNvPr id="14341" name="Picture 6" descr="appliances_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"/>
            <a:ext cx="4572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81000" y="1676400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Energy used in appliances in standby mode worldwide account for up to 10% total electricity consumption.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S. Korea is mandating a 1-watt limit on standby for many appliances.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381000"/>
            <a:ext cx="6324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/>
              <a:t>Buildings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066800"/>
            <a:ext cx="4495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Retrofits with better insulation and more efficient appliances can cut energy use 20-50%.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retrofit of the Empire State Building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expected to reduce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energy use by 38% and energy costs by $4.4 million annually.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1816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  <p:pic>
        <p:nvPicPr>
          <p:cNvPr id="15365" name="Picture 2" descr="C:\Users\nicky.phear\Desktop\imagesCA486ZJ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814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nicky.phear\Desktop\greenroofstuttg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3048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914400" y="3048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/>
              <a:t>Living Buildings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990600"/>
            <a:ext cx="647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2000"/>
          </a:p>
          <a:p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endParaRPr lang="en-US"/>
          </a:p>
          <a:p>
            <a:endParaRPr lang="en-US"/>
          </a:p>
        </p:txBody>
      </p:sp>
      <p:pic>
        <p:nvPicPr>
          <p:cNvPr id="16388" name="Picture 10" descr="C:\Users\nicky.phear\Desktop\part8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943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2296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Transportation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1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85800" y="51054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Plug-in hybrid electric vehicles running primarily on electricity generated by the wind and the sun could draw most of their energy during “off peak” hours.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2578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  <p:pic>
        <p:nvPicPr>
          <p:cNvPr id="17413" name="Picture 2" descr="C:\Users\nicky.phear\Desktop\hybrid_plu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2296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Transportation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1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09600" y="4343400"/>
            <a:ext cx="7315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/>
          </a:p>
          <a:p>
            <a:r>
              <a:rPr lang="en-US" sz="2000"/>
              <a:t>Japan’s high speed rail :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carries a million passengers a day 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travels 3 times faster than cars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late arrivals average 6 seconds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create 1/3 fewer emissions than car travel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572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  <p:pic>
        <p:nvPicPr>
          <p:cNvPr id="18437" name="Picture 2" descr="C:\Users\nicky.phear\Desktop\hsrai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7005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nicky.phear\Desktop\rail_map_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3148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752600" y="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Smart Grid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" y="457200"/>
            <a:ext cx="8839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Link regions rich in wind, solar, and geothermal energy with consumption centers, allow for two way metering, and “smarter” energy use.</a:t>
            </a:r>
            <a:br>
              <a:rPr lang="en-US" sz="2000"/>
            </a:br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Reduce peak power demand: 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dishwasher can be programmed to run at 2 am when power is cheaper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turning off all refrigerators in UK for brief periods of time would save 2,000 MW in the UK, enough to close 4 coal-fired power plants.</a:t>
            </a:r>
          </a:p>
        </p:txBody>
      </p:sp>
      <p:pic>
        <p:nvPicPr>
          <p:cNvPr id="19460" name="Picture 3" descr="smart-gr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61722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443538" y="6611938"/>
            <a:ext cx="3700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381000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A New Materials Economy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981200"/>
            <a:ext cx="5638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7" descr="C:\Users\nicky.phear\Desktop\biomi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20236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381750"/>
            <a:ext cx="2286000" cy="476250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3075" name="Rectangle 3"/>
          <p:cNvSpPr txBox="1">
            <a:spLocks noRot="1" noChangeArrowheads="1"/>
          </p:cNvSpPr>
          <p:nvPr/>
        </p:nvSpPr>
        <p:spPr bwMode="auto">
          <a:xfrm>
            <a:off x="1303338" y="1400175"/>
            <a:ext cx="68389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 </a:t>
            </a:r>
            <a:endParaRPr lang="en-US" b="1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Partnering organizations include: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Ecology Project International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  The UM Office of Sustainability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UM ASUM Sustainability Center 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Climate Ride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Missoula City Greenhouse Gas Advisory Committee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The Sustainable Business Council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City of Missoula Conservation Lands Management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US Forest Service Northern Region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Aldo Leopold Research Institute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Woody Biomass Utilization Program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Clear Sky Climate Solutions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The Clark Fork Coalition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09600" y="457200"/>
            <a:ext cx="744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Climate Change Internship Opportunities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Spring Semester, 2011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655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Recycling</a:t>
            </a:r>
            <a:endParaRPr lang="en-US" sz="2000" b="1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524000"/>
            <a:ext cx="44196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Currently only 29% of garbage in USA is recycled.  </a:t>
            </a:r>
            <a:r>
              <a:rPr lang="en-US" sz="2000" dirty="0"/>
              <a:t>Florida has boldly set a goal of recycling 75% of waste by 2020.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Finland has banned the use of one-way soft drink containers.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San Francisco mayor has banned the use of city funds to purchase bottled water. 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1508" name="Picture 3" descr="D:\My Documents\My Pictures\pics for board\Missoula Waste Management 1_08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22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181600" y="6400800"/>
            <a:ext cx="3700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Lester Brown, Plan B 4.0: Mobilizing to Save Civilization, 2009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8" y="1376363"/>
            <a:ext cx="8228012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8"/>
          <p:cNvSpPr>
            <a:spLocks noChangeShapeType="1"/>
          </p:cNvSpPr>
          <p:nvPr/>
        </p:nvSpPr>
        <p:spPr bwMode="auto">
          <a:xfrm>
            <a:off x="508000" y="1181100"/>
            <a:ext cx="863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57200" y="330200"/>
            <a:ext cx="8229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Plan B Energy Efficiency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lue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63674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533400"/>
            <a:ext cx="838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/>
              <a:t>The American Council for an Energy Efficient Economy </a:t>
            </a:r>
            <a:r>
              <a:rPr lang="en-US"/>
              <a:t>has released new rankings for state efficiency efforts. California is No. 1. Wyoming last. </a:t>
            </a:r>
          </a:p>
          <a:p>
            <a:r>
              <a:rPr lang="en-US"/>
              <a:t>(October 21,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75438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Climate 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Stabilization and 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the Wedge Solution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1) What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target should we set and why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?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</a:rPr>
            </a:b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2) How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many wedges will this require, and which ones do you think we should be use? 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3) Discuss the pros and cons of the wedges you select.</a:t>
            </a:r>
          </a:p>
          <a:p>
            <a:pPr>
              <a:defRPr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4) Choose someone to present your proposal to the class.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9" name="Picture 9" descr="cmi-logo-j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5648325"/>
            <a:ext cx="2257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PE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5675313"/>
            <a:ext cx="9429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5334000"/>
          <a:ext cx="2009775" cy="823722"/>
        </p:xfrm>
        <a:graphic>
          <a:graphicData uri="http://schemas.openxmlformats.org/drawingml/2006/table">
            <a:tbl>
              <a:tblPr/>
              <a:tblGrid>
                <a:gridCol w="981075"/>
                <a:gridCol w="1028700"/>
              </a:tblGrid>
              <a:tr h="27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Snieder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Julia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Reid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John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Licitra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Stephan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Barker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Tess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7800" y="1371600"/>
          <a:ext cx="1382395" cy="771144"/>
        </p:xfrm>
        <a:graphic>
          <a:graphicData uri="http://schemas.openxmlformats.org/drawingml/2006/table">
            <a:tbl>
              <a:tblPr/>
              <a:tblGrid>
                <a:gridCol w="787400"/>
                <a:gridCol w="594995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Frost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Hannah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Mobley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John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Hartford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Newman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Times New Roman"/>
                          <a:cs typeface="Times New Roman"/>
                        </a:rPr>
                        <a:t>Morgen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Emile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733800"/>
          <a:ext cx="1673225" cy="841248"/>
        </p:xfrm>
        <a:graphic>
          <a:graphicData uri="http://schemas.openxmlformats.org/drawingml/2006/table">
            <a:tbl>
              <a:tblPr/>
              <a:tblGrid>
                <a:gridCol w="930275"/>
                <a:gridCol w="74295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Donachie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Kevin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Menahan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Mara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Grossman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Jessie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Ryan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Justin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38200"/>
          <a:ext cx="1616075" cy="813435"/>
        </p:xfrm>
        <a:graphic>
          <a:graphicData uri="http://schemas.openxmlformats.org/drawingml/2006/table">
            <a:tbl>
              <a:tblPr/>
              <a:tblGrid>
                <a:gridCol w="758825"/>
                <a:gridCol w="85725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Sylling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Hannah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Parks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Ryan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Garrow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Kimberly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Dudek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Brianna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209800"/>
          <a:ext cx="1828800" cy="1051560"/>
        </p:xfrm>
        <a:graphic>
          <a:graphicData uri="http://schemas.openxmlformats.org/drawingml/2006/table">
            <a:tbl>
              <a:tblPr/>
              <a:tblGrid>
                <a:gridCol w="93980"/>
                <a:gridCol w="782066"/>
                <a:gridCol w="952754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Bossler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Lea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Klessens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Darcy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Schaad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David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Silva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Benjamin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Leyva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Ryan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0" y="762000"/>
          <a:ext cx="1382395" cy="1051560"/>
        </p:xfrm>
        <a:graphic>
          <a:graphicData uri="http://schemas.openxmlformats.org/drawingml/2006/table">
            <a:tbl>
              <a:tblPr/>
              <a:tblGrid>
                <a:gridCol w="787400"/>
                <a:gridCol w="594995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Lombard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Brian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Micus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Joshua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Lewis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Casey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Sinnema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Sarah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Burns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Justin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86600" y="685800"/>
          <a:ext cx="1447800" cy="841248"/>
        </p:xfrm>
        <a:graphic>
          <a:graphicData uri="http://schemas.openxmlformats.org/drawingml/2006/table">
            <a:tbl>
              <a:tblPr/>
              <a:tblGrid>
                <a:gridCol w="660925"/>
                <a:gridCol w="786875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Johnson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Haley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Durglo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Jacob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Shafer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Stephen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Salo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Colton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0" y="5562600"/>
          <a:ext cx="1395095" cy="841248"/>
        </p:xfrm>
        <a:graphic>
          <a:graphicData uri="http://schemas.openxmlformats.org/drawingml/2006/table">
            <a:tbl>
              <a:tblPr/>
              <a:tblGrid>
                <a:gridCol w="787400"/>
                <a:gridCol w="607695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Brandt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Ivar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Weinrich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Kadin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Farrell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William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Idler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Kelsea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6400" y="4038600"/>
          <a:ext cx="1405890" cy="841248"/>
        </p:xfrm>
        <a:graphic>
          <a:graphicData uri="http://schemas.openxmlformats.org/drawingml/2006/table">
            <a:tbl>
              <a:tblPr/>
              <a:tblGrid>
                <a:gridCol w="787400"/>
                <a:gridCol w="61849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Johnson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Marine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Schulte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Jason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Ryan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Hannah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Wenzel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James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71800" y="5105400"/>
          <a:ext cx="1981200" cy="1051560"/>
        </p:xfrm>
        <a:graphic>
          <a:graphicData uri="http://schemas.openxmlformats.org/drawingml/2006/table">
            <a:tbl>
              <a:tblPr/>
              <a:tblGrid>
                <a:gridCol w="786765"/>
                <a:gridCol w="1194435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Winer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Corrick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Stephen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McNally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Timothy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Jokisch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Aleta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Buss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Brendan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0" y="2362200"/>
          <a:ext cx="1828800" cy="1041273"/>
        </p:xfrm>
        <a:graphic>
          <a:graphicData uri="http://schemas.openxmlformats.org/drawingml/2006/table">
            <a:tbl>
              <a:tblPr/>
              <a:tblGrid>
                <a:gridCol w="899160"/>
                <a:gridCol w="92964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Miller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Jennifer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Caponi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Emily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Franz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Justin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Stoner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Ian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Butterworth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Andrew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27875" y="4191000"/>
          <a:ext cx="2016125" cy="795909"/>
        </p:xfrm>
        <a:graphic>
          <a:graphicData uri="http://schemas.openxmlformats.org/drawingml/2006/table">
            <a:tbl>
              <a:tblPr/>
              <a:tblGrid>
                <a:gridCol w="1216025"/>
                <a:gridCol w="80010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Berry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Erik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Motroni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Dylan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Crystal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Ruth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Stockman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Evan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5321" name="Rectangle 1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600"/>
          </a:p>
          <a:p>
            <a:pPr eaLnBrk="0" hangingPunct="0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6096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4876800"/>
            <a:ext cx="7969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5105400"/>
            <a:ext cx="7969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6600" y="39624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35052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1800" y="21336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6400" y="3810000"/>
            <a:ext cx="7969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4572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11430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1981200"/>
            <a:ext cx="14478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7000" y="533400"/>
            <a:ext cx="7207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5600" y="5334000"/>
            <a:ext cx="72548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</a:rPr>
              <a:t>Group #9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Stabilizing Climate: </a:t>
            </a:r>
          </a:p>
          <a:p>
            <a:pPr algn="ctr"/>
            <a:r>
              <a:rPr lang="en-US" sz="2800" b="1"/>
              <a:t>An Energy Efficiency Revolution</a:t>
            </a:r>
          </a:p>
          <a:p>
            <a:pPr algn="ctr"/>
            <a:endParaRPr lang="en-US"/>
          </a:p>
          <a:p>
            <a:pPr algn="ctr"/>
            <a:r>
              <a:rPr lang="en-US"/>
              <a:t>November 15, 2010</a:t>
            </a:r>
          </a:p>
          <a:p>
            <a:pPr algn="ctr"/>
            <a:r>
              <a:rPr lang="en-US"/>
              <a:t>Nicky Phear</a:t>
            </a:r>
          </a:p>
        </p:txBody>
      </p:sp>
      <p:pic>
        <p:nvPicPr>
          <p:cNvPr id="6147" name="Picture 3" descr="imagesCAX0LHO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1295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magesCAF1KKS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76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agesCAGZMWQ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3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agesCAJTH3Y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33800"/>
            <a:ext cx="1071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smart-gri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4290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C:\Users\nicky.phear\Desktop\LED light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8862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C:\Users\nicky.phear\Desktop\hybrid_plug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5105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A Per capita energy consum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7835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838200" y="381000"/>
            <a:ext cx="66294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 </a:t>
            </a:r>
            <a:endParaRPr lang="en-US" sz="1400"/>
          </a:p>
          <a:p>
            <a:r>
              <a:rPr lang="en-US" sz="2000" b="1"/>
              <a:t>California’s 40 year flat line energy per capita:  </a:t>
            </a:r>
            <a:endParaRPr lang="en-US" sz="2000"/>
          </a:p>
          <a:p>
            <a:endParaRPr lang="en-US" sz="1400" b="1"/>
          </a:p>
          <a:p>
            <a:r>
              <a:rPr lang="en-US" sz="1400" b="1"/>
              <a:t>Four reasons:</a:t>
            </a:r>
          </a:p>
          <a:p>
            <a:endParaRPr lang="en-US" sz="1400"/>
          </a:p>
          <a:p>
            <a:r>
              <a:rPr lang="en-US" sz="1400"/>
              <a:t>1. Late 1970’s CA adopted first energy efficiency standards for appliances, equipment, and then new buildings (residential and commercial).  These are updated on a regularly scheduled basis.</a:t>
            </a:r>
            <a:br>
              <a:rPr lang="en-US" sz="1400"/>
            </a:br>
            <a:endParaRPr lang="en-US" sz="1400"/>
          </a:p>
          <a:p>
            <a:r>
              <a:rPr lang="en-US" sz="1400"/>
              <a:t>2. Late 1970’s CA also adopted system benefits charge.  3% surcharge on all utility bills – heating and electric – residential and commercial. </a:t>
            </a:r>
          </a:p>
          <a:p>
            <a:endParaRPr lang="en-US" sz="1400"/>
          </a:p>
          <a:p>
            <a:r>
              <a:rPr lang="en-US" sz="1400"/>
              <a:t>Pays for:</a:t>
            </a:r>
          </a:p>
          <a:p>
            <a:pPr lvl="1"/>
            <a:r>
              <a:rPr lang="en-US" sz="1400"/>
              <a:t>CA Energy Commission </a:t>
            </a:r>
          </a:p>
          <a:p>
            <a:pPr lvl="1"/>
            <a:r>
              <a:rPr lang="en-US" sz="1400"/>
              <a:t>Research and Dev – including Berkeley lab</a:t>
            </a:r>
          </a:p>
          <a:p>
            <a:pPr lvl="1"/>
            <a:r>
              <a:rPr lang="en-US" sz="1400"/>
              <a:t>Subsidizes for retrofits/weatherization </a:t>
            </a:r>
          </a:p>
          <a:p>
            <a:pPr lvl="1"/>
            <a:r>
              <a:rPr lang="en-US" sz="1400"/>
              <a:t>Subsidizes renewable energy</a:t>
            </a:r>
            <a:br>
              <a:rPr lang="en-US" sz="1400"/>
            </a:br>
            <a:endParaRPr lang="en-US" sz="1400"/>
          </a:p>
          <a:p>
            <a:r>
              <a:rPr lang="en-US" sz="1400"/>
              <a:t>3. “Flex Your Power” program of rebates – with plenty of advertizing so consumer awareness in these rebates is vast.  Utilities required by law to send out info with energy bill.  Easy and user-friendly rebate programs.</a:t>
            </a:r>
            <a:br>
              <a:rPr lang="en-US" sz="1400"/>
            </a:br>
            <a:endParaRPr lang="en-US" sz="1400"/>
          </a:p>
          <a:p>
            <a:r>
              <a:rPr lang="en-US" sz="1400"/>
              <a:t>4. DECOUPLING – first state to do this.  Profits linked to how effective energy efficient programs are.  Very aggressive.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6172200"/>
            <a:ext cx="677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Abatement beyond ‘business as usual,’ </a:t>
            </a:r>
            <a:r>
              <a:rPr lang="en-US" sz="1600">
                <a:latin typeface="Arial Narrow" pitchFamily="34" charset="0"/>
              </a:rPr>
              <a:t>GtCO</a:t>
            </a:r>
            <a:r>
              <a:rPr lang="en-US" sz="1600" baseline="-25000">
                <a:latin typeface="Arial Narrow" pitchFamily="34" charset="0"/>
              </a:rPr>
              <a:t>2</a:t>
            </a:r>
            <a:r>
              <a:rPr lang="en-US" sz="1600">
                <a:latin typeface="Arial Narrow" pitchFamily="34" charset="0"/>
              </a:rPr>
              <a:t>e</a:t>
            </a:r>
            <a:r>
              <a:rPr lang="en-US" sz="1600" baseline="30000">
                <a:latin typeface="Arial Narrow" pitchFamily="34" charset="0"/>
              </a:rPr>
              <a:t>1</a:t>
            </a:r>
            <a:r>
              <a:rPr lang="en-US" sz="1600">
                <a:latin typeface="Arial Narrow" pitchFamily="34" charset="0"/>
              </a:rPr>
              <a:t> per year in 2030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-1781174" y="3497262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Arial Narrow" pitchFamily="34" charset="0"/>
              </a:rPr>
              <a:t>Cost of Abatement, </a:t>
            </a:r>
            <a:r>
              <a:rPr lang="en-US" dirty="0"/>
              <a:t>€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 dirty="0">
                <a:latin typeface="Arial Narrow" pitchFamily="34" charset="0"/>
              </a:rPr>
              <a:t> per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dirty="0">
                <a:latin typeface="Arial Narrow" pitchFamily="34" charset="0"/>
              </a:rPr>
              <a:t>GtCO</a:t>
            </a:r>
            <a:r>
              <a:rPr lang="en-US" sz="1600" baseline="-25000" dirty="0">
                <a:latin typeface="Arial Narrow" pitchFamily="34" charset="0"/>
              </a:rPr>
              <a:t>2</a:t>
            </a:r>
            <a:r>
              <a:rPr lang="en-US" sz="1600" dirty="0">
                <a:latin typeface="Arial Narrow" pitchFamily="34" charset="0"/>
              </a:rPr>
              <a:t>e</a:t>
            </a:r>
            <a:r>
              <a:rPr lang="en-US" sz="1600" baseline="30000" dirty="0">
                <a:latin typeface="Arial Narrow" pitchFamily="34" charset="0"/>
              </a:rPr>
              <a:t>2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87425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Opportunities &amp; GHG Reduction Costs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Source: McKinsey Global Institute, 2007</a:t>
            </a:r>
          </a:p>
        </p:txBody>
      </p:sp>
      <p:pic>
        <p:nvPicPr>
          <p:cNvPr id="9222" name="Picture 6" descr="Global-Cost-Curve_callou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308100"/>
            <a:ext cx="7272337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033588" y="90488"/>
            <a:ext cx="5076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/>
              <a:t>McKinsey Study: </a:t>
            </a:r>
            <a:r>
              <a:rPr lang="en-US" sz="1200" b="1" i="1"/>
              <a:t>Unlocking Energy Efficiency in the U.S. Economy</a:t>
            </a:r>
            <a:endParaRPr lang="en-US"/>
          </a:p>
        </p:txBody>
      </p:sp>
      <p:pic>
        <p:nvPicPr>
          <p:cNvPr id="10243" name="Picture 5" descr="Picture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3863"/>
            <a:ext cx="792480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818</Words>
  <Application>Microsoft Office PowerPoint</Application>
  <PresentationFormat>On-screen Show (4:3)</PresentationFormat>
  <Paragraphs>302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Times New Roman</vt:lpstr>
      <vt:lpstr>Arial Narrow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Opportunities &amp; GHG Reduction Costs</vt:lpstr>
      <vt:lpstr>Slide 9</vt:lpstr>
      <vt:lpstr>Slide 10</vt:lpstr>
      <vt:lpstr>Climate Action Plan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The 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nicky.phear</dc:creator>
  <cp:lastModifiedBy>PTS</cp:lastModifiedBy>
  <cp:revision>90</cp:revision>
  <dcterms:created xsi:type="dcterms:W3CDTF">2009-11-11T07:53:45Z</dcterms:created>
  <dcterms:modified xsi:type="dcterms:W3CDTF">2010-11-15T22:34:40Z</dcterms:modified>
</cp:coreProperties>
</file>