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83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ADBCB-B623-4456-9B06-146E544374FA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A0877-BAC9-4CE1-BB8D-064E563C76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3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A0877-BAC9-4CE1-BB8D-064E563C76C1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A0877-BAC9-4CE1-BB8D-064E563C76C1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A0877-BAC9-4CE1-BB8D-064E563C76C1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A0877-BAC9-4CE1-BB8D-064E563C76C1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A0877-BAC9-4CE1-BB8D-064E563C76C1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A0877-BAC9-4CE1-BB8D-064E563C76C1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A0877-BAC9-4CE1-BB8D-064E563C76C1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A0877-BAC9-4CE1-BB8D-064E563C76C1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A0877-BAC9-4CE1-BB8D-064E563C76C1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98474F-D89D-4D76-BD02-6A72460BB0CD}" type="datetimeFigureOut">
              <a:rPr lang="en-US" smtClean="0"/>
              <a:t>12/1/2010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539FB8-8817-4EDC-967E-1000780C59F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Introduction to the Law of Climate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December 1, 2010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 smtClean="0"/>
              <a:t>United Nations Framework Convention on Climate Change</a:t>
            </a:r>
          </a:p>
          <a:p>
            <a:pPr lvl="0"/>
            <a:r>
              <a:rPr lang="en-US" sz="2800" dirty="0" smtClean="0"/>
              <a:t>Berlin Mandate</a:t>
            </a:r>
          </a:p>
          <a:p>
            <a:pPr lvl="1"/>
            <a:r>
              <a:rPr lang="en-US" sz="2400" dirty="0" smtClean="0"/>
              <a:t>Recognition that developing nations would not be held to emissions caps</a:t>
            </a:r>
          </a:p>
          <a:p>
            <a:pPr lvl="0"/>
            <a:r>
              <a:rPr lang="en-US" sz="2800" dirty="0" smtClean="0"/>
              <a:t>Kyoto (the focus from these three was on capping actual emissions)</a:t>
            </a:r>
          </a:p>
          <a:p>
            <a:pPr lvl="1"/>
            <a:r>
              <a:rPr lang="en-US" sz="2400" dirty="0" smtClean="0"/>
              <a:t>Phase I – 2005-2007</a:t>
            </a:r>
          </a:p>
          <a:p>
            <a:pPr lvl="1"/>
            <a:r>
              <a:rPr lang="en-US" sz="2400" dirty="0" smtClean="0"/>
              <a:t>Phase II – 2008-2012</a:t>
            </a:r>
          </a:p>
          <a:p>
            <a:pPr lvl="1"/>
            <a:r>
              <a:rPr lang="en-US" sz="2400" dirty="0" smtClean="0"/>
              <a:t>Cap at 5% -- although EU has done more (EU ETS)</a:t>
            </a:r>
          </a:p>
          <a:p>
            <a:pPr lvl="0"/>
            <a:r>
              <a:rPr lang="en-US" sz="2800" dirty="0" smtClean="0"/>
              <a:t>Bali Action Plan and Copenhagen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International Law of Climate Change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comprehensive domestic law</a:t>
            </a:r>
          </a:p>
          <a:p>
            <a:r>
              <a:rPr lang="en-US" sz="2800" dirty="0" smtClean="0"/>
              <a:t>Pursuant to obligations under the UN Framework Convention on Climate Change – EPA has been inventorying GHG emissions in the US (2008 report)</a:t>
            </a:r>
          </a:p>
          <a:p>
            <a:pPr lvl="0"/>
            <a:r>
              <a:rPr lang="en-US" sz="2800" dirty="0" smtClean="0"/>
              <a:t>2001 letter from President Bush to Senators Helms, Craig and Roberts</a:t>
            </a:r>
          </a:p>
          <a:p>
            <a:r>
              <a:rPr lang="en-US" sz="2800" dirty="0" smtClean="0"/>
              <a:t>Numerous Legislative Proposals</a:t>
            </a:r>
          </a:p>
          <a:p>
            <a:pPr lvl="1"/>
            <a:r>
              <a:rPr lang="en-US" sz="2400" dirty="0" smtClean="0"/>
              <a:t>Cap-and-trade;</a:t>
            </a:r>
          </a:p>
          <a:p>
            <a:pPr lvl="1"/>
            <a:r>
              <a:rPr lang="en-US" sz="2400" dirty="0" smtClean="0"/>
              <a:t>Cap-and-dividend; or</a:t>
            </a:r>
          </a:p>
          <a:p>
            <a:pPr lvl="1"/>
            <a:r>
              <a:rPr lang="en-US" sz="2400" dirty="0" smtClean="0"/>
              <a:t>Carbon Tax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Law of Climate Change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U.S. Supreme Court Decision -- </a:t>
            </a:r>
            <a:r>
              <a:rPr lang="en-US" sz="2800" i="1" dirty="0" smtClean="0"/>
              <a:t>Massachusetts v. EPA</a:t>
            </a:r>
            <a:r>
              <a:rPr lang="en-US" sz="2800" dirty="0" smtClean="0"/>
              <a:t> (2007)</a:t>
            </a:r>
          </a:p>
          <a:p>
            <a:r>
              <a:rPr lang="en-US" sz="2800" dirty="0" smtClean="0"/>
              <a:t>EPA’s Endangerment Finding (December 2009)</a:t>
            </a:r>
          </a:p>
          <a:p>
            <a:r>
              <a:rPr lang="en-US" sz="2800" dirty="0" smtClean="0"/>
              <a:t>Proposed Regulations</a:t>
            </a:r>
          </a:p>
          <a:p>
            <a:pPr lvl="2"/>
            <a:r>
              <a:rPr lang="en-US" sz="2400" dirty="0" smtClean="0"/>
              <a:t>Light duty vehicles</a:t>
            </a:r>
          </a:p>
          <a:p>
            <a:pPr lvl="2"/>
            <a:r>
              <a:rPr lang="en-US" sz="2400" dirty="0" smtClean="0"/>
              <a:t>Heavy duty vehicles</a:t>
            </a:r>
          </a:p>
          <a:p>
            <a:pPr lvl="2"/>
            <a:r>
              <a:rPr lang="en-US" sz="2400" dirty="0" smtClean="0"/>
              <a:t>Major stationary sources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Law of Climate Change:  Regulation Under the Clean Air Act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Litigation based on pre-existing common law theory of public nuisance</a:t>
            </a:r>
          </a:p>
          <a:p>
            <a:r>
              <a:rPr lang="en-US" sz="2800" dirty="0" smtClean="0"/>
              <a:t>Recent Litigation:</a:t>
            </a:r>
          </a:p>
          <a:p>
            <a:pPr lvl="1"/>
            <a:r>
              <a:rPr lang="en-US" sz="2400" i="1" dirty="0" smtClean="0"/>
              <a:t>Connecticut v. AEP </a:t>
            </a:r>
            <a:r>
              <a:rPr lang="en-US" sz="2400" dirty="0" smtClean="0"/>
              <a:t>(Second Circuit Court of Appeals 2009)</a:t>
            </a:r>
          </a:p>
          <a:p>
            <a:pPr lvl="1"/>
            <a:r>
              <a:rPr lang="en-US" sz="2400" i="1" dirty="0" smtClean="0"/>
              <a:t>Comer v. Murphy Oil Co. </a:t>
            </a:r>
            <a:r>
              <a:rPr lang="en-US" sz="2400" dirty="0" smtClean="0"/>
              <a:t>(Fifth Circuit Court of Appeals 2010)</a:t>
            </a:r>
          </a:p>
          <a:p>
            <a:pPr lvl="1"/>
            <a:r>
              <a:rPr lang="en-US" sz="2400" i="1" dirty="0" smtClean="0"/>
              <a:t>Village of Kivalina v.</a:t>
            </a:r>
            <a:r>
              <a:rPr lang="en-US" sz="1400" i="1" dirty="0" smtClean="0"/>
              <a:t> </a:t>
            </a:r>
            <a:r>
              <a:rPr lang="en-US" sz="2400" i="1" dirty="0" smtClean="0"/>
              <a:t>Exxon Mobil </a:t>
            </a:r>
            <a:r>
              <a:rPr lang="en-US" sz="2400" dirty="0" smtClean="0"/>
              <a:t>(pending in Ninth Circuit Court of Appeals)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Law of Climate Change:  Litigation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States are prohibits from engaging in foreign affairs under the Constitution</a:t>
            </a:r>
          </a:p>
          <a:p>
            <a:r>
              <a:rPr lang="en-US" sz="2800" dirty="0" smtClean="0"/>
              <a:t>Regional Greenhouse Gas Initiative (RGGI) – group of mostly northeastern states</a:t>
            </a:r>
          </a:p>
          <a:p>
            <a:pPr lvl="1"/>
            <a:r>
              <a:rPr lang="en-US" sz="2600" dirty="0" smtClean="0"/>
              <a:t>Only CO2 from power plants</a:t>
            </a:r>
          </a:p>
          <a:p>
            <a:pPr lvl="1"/>
            <a:r>
              <a:rPr lang="en-US" sz="2600" dirty="0" smtClean="0"/>
              <a:t>Limit on the amount of offsets can use to meet target</a:t>
            </a:r>
          </a:p>
          <a:p>
            <a:pPr lvl="1"/>
            <a:r>
              <a:rPr lang="en-US" sz="2600" dirty="0" smtClean="0"/>
              <a:t>Originally a limit on offsets from non-RGGI states, but now okay if the state has:</a:t>
            </a:r>
          </a:p>
          <a:p>
            <a:pPr lvl="2"/>
            <a:r>
              <a:rPr lang="en-US" sz="2200" dirty="0" smtClean="0"/>
              <a:t>Established cap-and-trade program</a:t>
            </a:r>
          </a:p>
          <a:p>
            <a:pPr lvl="2"/>
            <a:r>
              <a:rPr lang="en-US" sz="2200" dirty="0" smtClean="0"/>
              <a:t>Entered into MOU with member states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Law of Climate Change:  Regional Initiatives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Renewable Portfolio Standards</a:t>
            </a:r>
          </a:p>
          <a:p>
            <a:pPr lvl="2"/>
            <a:r>
              <a:rPr lang="en-US" sz="2400" dirty="0" smtClean="0"/>
              <a:t>Obtain certain percentage from renewable</a:t>
            </a:r>
          </a:p>
          <a:p>
            <a:pPr lvl="2"/>
            <a:r>
              <a:rPr lang="en-US" sz="2400" dirty="0" smtClean="0"/>
              <a:t>Obama administration supports</a:t>
            </a:r>
          </a:p>
          <a:p>
            <a:pPr lvl="2"/>
            <a:r>
              <a:rPr lang="en-US" sz="2400" dirty="0" smtClean="0"/>
              <a:t>Each state may have a different definition of what is renewable</a:t>
            </a:r>
          </a:p>
          <a:p>
            <a:pPr lvl="1"/>
            <a:r>
              <a:rPr lang="en-US" sz="2400" dirty="0" smtClean="0"/>
              <a:t>California AB 32 – California Global Warming Solutions Act</a:t>
            </a:r>
          </a:p>
          <a:p>
            <a:pPr lvl="2"/>
            <a:r>
              <a:rPr lang="en-US" sz="2400" dirty="0" smtClean="0"/>
              <a:t>Achieve 1990 levels by 2020</a:t>
            </a:r>
          </a:p>
          <a:p>
            <a:pPr lvl="2"/>
            <a:r>
              <a:rPr lang="en-US" sz="2400" dirty="0" smtClean="0"/>
              <a:t>State-wide cap and trade to link to the Western Climate Initiative</a:t>
            </a:r>
          </a:p>
          <a:p>
            <a:pPr lvl="2"/>
            <a:r>
              <a:rPr lang="en-US" sz="2400" dirty="0" smtClean="0"/>
              <a:t>Civil and criminal penalties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Law of Climate Change:  State Initiatives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Portland, Oregon</a:t>
            </a:r>
          </a:p>
          <a:p>
            <a:pPr lvl="1"/>
            <a:r>
              <a:rPr lang="en-US" sz="1800" dirty="0" smtClean="0"/>
              <a:t>Decrease emissions 10% below 1990 emissions by this year</a:t>
            </a:r>
          </a:p>
          <a:p>
            <a:r>
              <a:rPr lang="en-US" sz="2800" dirty="0" smtClean="0"/>
              <a:t>Climate Action Plans</a:t>
            </a:r>
          </a:p>
          <a:p>
            <a:r>
              <a:rPr lang="en-US" sz="2800" dirty="0" smtClean="0"/>
              <a:t>U.S. Mayors’ Climate Protection Agreement – Climate Action Handbook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Law of Climate Change:  Cities and Municipalities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Elizabeth Kronk</a:t>
            </a:r>
          </a:p>
          <a:p>
            <a:pPr algn="ctr"/>
            <a:r>
              <a:rPr lang="en-US" dirty="0" smtClean="0"/>
              <a:t>Assistant Professor, University of Montana School of Law</a:t>
            </a:r>
          </a:p>
          <a:p>
            <a:pPr algn="ctr"/>
            <a:r>
              <a:rPr lang="en-US" dirty="0" smtClean="0"/>
              <a:t>Elizabeth.kronk@umontana.edu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434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An Introduction to the Law of Climate Change</vt:lpstr>
      <vt:lpstr>International Law of Climate Change</vt:lpstr>
      <vt:lpstr>National Law of Climate Change</vt:lpstr>
      <vt:lpstr>National Law of Climate Change:  Regulation Under the Clean Air Act</vt:lpstr>
      <vt:lpstr>National Law of Climate Change:  Litigation</vt:lpstr>
      <vt:lpstr>Local Law of Climate Change:  Regional Initiatives</vt:lpstr>
      <vt:lpstr>Local Law of Climate Change:  State Initiatives</vt:lpstr>
      <vt:lpstr>Local Law of Climate Change:  Cities and Municipalities</vt:lpstr>
      <vt:lpstr>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Law of Climate Change</dc:title>
  <dc:creator>Administratr</dc:creator>
  <cp:lastModifiedBy>William K Smith</cp:lastModifiedBy>
  <cp:revision>9</cp:revision>
  <dcterms:created xsi:type="dcterms:W3CDTF">2010-12-01T20:27:39Z</dcterms:created>
  <dcterms:modified xsi:type="dcterms:W3CDTF">2010-12-01T22:14:14Z</dcterms:modified>
</cp:coreProperties>
</file>