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42D1-C141-46E8-89BF-B306C09110D6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E4B29-B13D-411B-81EF-85A93E6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0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B8878EC-9720-4E2F-9BE7-DEE2127DFEBB}" type="slidenum">
              <a:rPr lang="en-US">
                <a:solidFill>
                  <a:srgbClr val="000000"/>
                </a:solidFill>
                <a:latin typeface="Arial Black" pitchFamily="34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4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3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6DAD3-F6D3-4EE6-9302-8E7F36F9F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88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9923E-FCFA-45EF-A742-CE990D6FA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167B-41C7-49B7-A47B-0947130A7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4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7813"/>
            <a:ext cx="38100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7813"/>
            <a:ext cx="38100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33EF-8958-488A-9E69-FF8999C61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E662-5F71-49BD-9B2F-877B00CB0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02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5E26F-5C7B-477E-BD3E-D9A327AC5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3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B2D1F-7C2E-4825-92A8-DB7BC8B0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1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ADBF-7C64-445C-ABCE-A2DAF0400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7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18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409A4-CCB3-4F3F-9A9E-26E1E9102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21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46E38-A175-4C29-9751-FA4BB2C3F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2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79463"/>
            <a:ext cx="1943100" cy="5414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79463"/>
            <a:ext cx="5676900" cy="5414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4E680-D5AD-4E28-9060-C7E10CC57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5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2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6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1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0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2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1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C12D-E564-4A78-BC14-61EC2AB311E0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62808-0717-4A8E-87D4-1325FCFD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79463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47813"/>
            <a:ext cx="77724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C852C3-066D-45DD-82C1-400529BD96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96838" y="0"/>
            <a:ext cx="8950325" cy="782638"/>
            <a:chOff x="0" y="22"/>
            <a:chExt cx="5638" cy="493"/>
          </a:xfrm>
        </p:grpSpPr>
        <p:grpSp>
          <p:nvGrpSpPr>
            <p:cNvPr id="7176" name="Group 8"/>
            <p:cNvGrpSpPr>
              <a:grpSpLocks/>
            </p:cNvGrpSpPr>
            <p:nvPr/>
          </p:nvGrpSpPr>
          <p:grpSpPr bwMode="auto">
            <a:xfrm>
              <a:off x="506" y="49"/>
              <a:ext cx="5132" cy="432"/>
              <a:chOff x="664" y="104"/>
              <a:chExt cx="4848" cy="432"/>
            </a:xfrm>
          </p:grpSpPr>
          <p:sp>
            <p:nvSpPr>
              <p:cNvPr id="104457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>
                  <a:solidFill>
                    <a:srgbClr val="00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7179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7228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4460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1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2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3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4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6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5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6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7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8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69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0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1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2" name="Freeform 24"/>
                  <p:cNvSpPr>
                    <a:spLocks/>
                  </p:cNvSpPr>
                  <p:nvPr/>
                </p:nvSpPr>
                <p:spPr bwMode="ltGray">
                  <a:xfrm>
                    <a:off x="196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3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4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5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9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6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7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8" name="Freeform 30"/>
                  <p:cNvSpPr>
                    <a:spLocks/>
                  </p:cNvSpPr>
                  <p:nvPr/>
                </p:nvSpPr>
                <p:spPr bwMode="ltGray">
                  <a:xfrm>
                    <a:off x="1984" y="536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79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0" name="Freeform 32"/>
                  <p:cNvSpPr>
                    <a:spLocks/>
                  </p:cNvSpPr>
                  <p:nvPr/>
                </p:nvSpPr>
                <p:spPr bwMode="ltGray">
                  <a:xfrm>
                    <a:off x="1898" y="466"/>
                    <a:ext cx="43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1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2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3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4" name="Freeform 36"/>
                  <p:cNvSpPr>
                    <a:spLocks/>
                  </p:cNvSpPr>
                  <p:nvPr/>
                </p:nvSpPr>
                <p:spPr bwMode="ltGray">
                  <a:xfrm>
                    <a:off x="2530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5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6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7" name="Freeform 39"/>
                  <p:cNvSpPr>
                    <a:spLocks/>
                  </p:cNvSpPr>
                  <p:nvPr/>
                </p:nvSpPr>
                <p:spPr bwMode="ltGray">
                  <a:xfrm>
                    <a:off x="2871" y="406"/>
                    <a:ext cx="77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8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89" name="Freeform 41"/>
                  <p:cNvSpPr>
                    <a:spLocks/>
                  </p:cNvSpPr>
                  <p:nvPr/>
                </p:nvSpPr>
                <p:spPr bwMode="ltGray">
                  <a:xfrm>
                    <a:off x="2923" y="441"/>
                    <a:ext cx="26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0" name="Freeform 42"/>
                  <p:cNvSpPr>
                    <a:spLocks/>
                  </p:cNvSpPr>
                  <p:nvPr/>
                </p:nvSpPr>
                <p:spPr bwMode="ltGray">
                  <a:xfrm>
                    <a:off x="2905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1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2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3" name="Freeform 45"/>
                  <p:cNvSpPr>
                    <a:spLocks/>
                  </p:cNvSpPr>
                  <p:nvPr/>
                </p:nvSpPr>
                <p:spPr bwMode="ltGray">
                  <a:xfrm>
                    <a:off x="2513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4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5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6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7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8" name="Freeform 50"/>
                  <p:cNvSpPr>
                    <a:spLocks/>
                  </p:cNvSpPr>
                  <p:nvPr/>
                </p:nvSpPr>
                <p:spPr bwMode="ltGray">
                  <a:xfrm>
                    <a:off x="1967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499" name="Freeform 51"/>
                  <p:cNvSpPr>
                    <a:spLocks/>
                  </p:cNvSpPr>
                  <p:nvPr/>
                </p:nvSpPr>
                <p:spPr bwMode="ltGray">
                  <a:xfrm>
                    <a:off x="2018" y="340"/>
                    <a:ext cx="9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0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50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1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2" name="Freeform 54"/>
                  <p:cNvSpPr>
                    <a:spLocks/>
                  </p:cNvSpPr>
                  <p:nvPr/>
                </p:nvSpPr>
                <p:spPr bwMode="ltGray">
                  <a:xfrm>
                    <a:off x="189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3" name="Freeform 55"/>
                  <p:cNvSpPr>
                    <a:spLocks/>
                  </p:cNvSpPr>
                  <p:nvPr/>
                </p:nvSpPr>
                <p:spPr bwMode="ltGray">
                  <a:xfrm>
                    <a:off x="1950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4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5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2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6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7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8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09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0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89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1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2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3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4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5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</p:grpSp>
            <p:grpSp>
              <p:nvGrpSpPr>
                <p:cNvPr id="7229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4517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9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8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19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0" name="Freeform 72"/>
                  <p:cNvSpPr>
                    <a:spLocks/>
                  </p:cNvSpPr>
                  <p:nvPr/>
                </p:nvSpPr>
                <p:spPr bwMode="ltGray">
                  <a:xfrm>
                    <a:off x="4578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1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2" name="Freeform 74"/>
                  <p:cNvSpPr>
                    <a:spLocks/>
                  </p:cNvSpPr>
                  <p:nvPr/>
                </p:nvSpPr>
                <p:spPr bwMode="ltGray">
                  <a:xfrm>
                    <a:off x="4510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4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5" name="Freeform 77"/>
                  <p:cNvSpPr>
                    <a:spLocks/>
                  </p:cNvSpPr>
                  <p:nvPr/>
                </p:nvSpPr>
                <p:spPr bwMode="ltGray">
                  <a:xfrm>
                    <a:off x="4630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6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7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8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29" name="Freeform 81"/>
                  <p:cNvSpPr>
                    <a:spLocks/>
                  </p:cNvSpPr>
                  <p:nvPr/>
                </p:nvSpPr>
                <p:spPr bwMode="ltGray">
                  <a:xfrm>
                    <a:off x="4766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0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1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2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3" name="Freeform 85"/>
                  <p:cNvSpPr>
                    <a:spLocks/>
                  </p:cNvSpPr>
                  <p:nvPr/>
                </p:nvSpPr>
                <p:spPr bwMode="ltGray">
                  <a:xfrm>
                    <a:off x="4595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4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5" name="Freeform 87"/>
                  <p:cNvSpPr>
                    <a:spLocks/>
                  </p:cNvSpPr>
                  <p:nvPr/>
                </p:nvSpPr>
                <p:spPr bwMode="ltGray">
                  <a:xfrm>
                    <a:off x="4595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6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7" name="Freeform 89"/>
                  <p:cNvSpPr>
                    <a:spLocks/>
                  </p:cNvSpPr>
                  <p:nvPr/>
                </p:nvSpPr>
                <p:spPr bwMode="ltGray">
                  <a:xfrm>
                    <a:off x="4783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8" name="Freeform 90"/>
                  <p:cNvSpPr>
                    <a:spLocks/>
                  </p:cNvSpPr>
                  <p:nvPr/>
                </p:nvSpPr>
                <p:spPr bwMode="ltGray">
                  <a:xfrm>
                    <a:off x="4288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39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0" name="Freeform 92"/>
                  <p:cNvSpPr>
                    <a:spLocks/>
                  </p:cNvSpPr>
                  <p:nvPr/>
                </p:nvSpPr>
                <p:spPr bwMode="ltGray">
                  <a:xfrm>
                    <a:off x="4715" y="287"/>
                    <a:ext cx="60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1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77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2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3" name="Freeform 95"/>
                  <p:cNvSpPr>
                    <a:spLocks/>
                  </p:cNvSpPr>
                  <p:nvPr/>
                </p:nvSpPr>
                <p:spPr bwMode="ltGray">
                  <a:xfrm>
                    <a:off x="4254" y="389"/>
                    <a:ext cx="350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4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5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6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7" name="Freeform 99"/>
                  <p:cNvSpPr>
                    <a:spLocks/>
                  </p:cNvSpPr>
                  <p:nvPr/>
                </p:nvSpPr>
                <p:spPr bwMode="ltGray">
                  <a:xfrm>
                    <a:off x="3708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8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2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49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0" name="Freeform 102"/>
                  <p:cNvSpPr>
                    <a:spLocks/>
                  </p:cNvSpPr>
                  <p:nvPr/>
                </p:nvSpPr>
                <p:spPr bwMode="ltGray">
                  <a:xfrm>
                    <a:off x="4152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1" name="Freeform 103"/>
                  <p:cNvSpPr>
                    <a:spLocks/>
                  </p:cNvSpPr>
                  <p:nvPr/>
                </p:nvSpPr>
                <p:spPr bwMode="ltGray">
                  <a:xfrm>
                    <a:off x="3759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2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3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4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5" name="Freeform 107"/>
                  <p:cNvSpPr>
                    <a:spLocks/>
                  </p:cNvSpPr>
                  <p:nvPr/>
                </p:nvSpPr>
                <p:spPr bwMode="ltGray">
                  <a:xfrm>
                    <a:off x="3964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6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7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104558" name="Freeform 110"/>
                  <p:cNvSpPr>
                    <a:spLocks/>
                  </p:cNvSpPr>
                  <p:nvPr/>
                </p:nvSpPr>
                <p:spPr bwMode="ltGray">
                  <a:xfrm>
                    <a:off x="3930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800">
                      <a:solidFill>
                        <a:srgbClr val="000000"/>
                      </a:solidFill>
                      <a:latin typeface="Arial Black" pitchFamily="34" charset="0"/>
                    </a:endParaRPr>
                  </a:p>
                </p:txBody>
              </p:sp>
            </p:grpSp>
          </p:grpSp>
          <p:grpSp>
            <p:nvGrpSpPr>
              <p:cNvPr id="7180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4560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1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2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3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4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5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6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7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8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69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0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1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2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3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4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5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6" name="Line 128"/>
                <p:cNvSpPr>
                  <a:spLocks noChangeShapeType="1"/>
                </p:cNvSpPr>
                <p:nvPr/>
              </p:nvSpPr>
              <p:spPr bwMode="white">
                <a:xfrm>
                  <a:off x="4445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7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8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79" name="Line 131"/>
                <p:cNvSpPr>
                  <a:spLocks noChangeShapeType="1"/>
                </p:cNvSpPr>
                <p:nvPr/>
              </p:nvSpPr>
              <p:spPr bwMode="white">
                <a:xfrm>
                  <a:off x="512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0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</p:grpSp>
          <p:grpSp>
            <p:nvGrpSpPr>
              <p:cNvPr id="7181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4582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3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4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5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6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7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5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8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8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0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1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2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88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3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4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5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6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7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8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599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77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600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601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602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603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604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605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4606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000000"/>
                    </a:solidFill>
                    <a:latin typeface="Arial Black" pitchFamily="34" charset="0"/>
                  </a:endParaRPr>
                </a:p>
              </p:txBody>
            </p:sp>
          </p:grpSp>
        </p:grpSp>
        <p:pic>
          <p:nvPicPr>
            <p:cNvPr id="7177" name="Picture 159" descr="earth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"/>
              <a:ext cx="536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601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67200" y="1371600"/>
            <a:ext cx="1219200" cy="169863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19200"/>
            <a:ext cx="3581400" cy="4213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1911: </a:t>
            </a:r>
            <a:r>
              <a:rPr lang="en-US" sz="2400" dirty="0" err="1" smtClean="0">
                <a:latin typeface="Arial Black" pitchFamily="34" charset="0"/>
              </a:rPr>
              <a:t>Milutin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Milankovitch</a:t>
            </a:r>
            <a:r>
              <a:rPr lang="en-US" sz="2400" dirty="0" smtClean="0">
                <a:latin typeface="Arial Black" pitchFamily="34" charset="0"/>
              </a:rPr>
              <a:t> proposes: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All 3 cycles (23, 41, &amp; 100 KYA) together control ice age 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Arial Black" pitchFamily="34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Summer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 insolation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 is driver</a:t>
            </a:r>
          </a:p>
          <a:p>
            <a:pPr eaLnBrk="1" hangingPunct="1"/>
            <a:endParaRPr lang="en-US" sz="2000" dirty="0" smtClean="0">
              <a:latin typeface="Arial Black" pitchFamily="34" charset="0"/>
            </a:endParaRPr>
          </a:p>
        </p:txBody>
      </p:sp>
      <p:pic>
        <p:nvPicPr>
          <p:cNvPr id="73732" name="Picture 6" descr="figure 08-0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0"/>
            <a:ext cx="5638800" cy="3124200"/>
          </a:xfrm>
          <a:noFill/>
        </p:spPr>
      </p:pic>
      <p:sp>
        <p:nvSpPr>
          <p:cNvPr id="73733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3946525"/>
            <a:ext cx="3810000" cy="22479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3734" name="Picture 3" descr="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6096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TextBox 6"/>
          <p:cNvSpPr txBox="1">
            <a:spLocks noChangeArrowheads="1"/>
          </p:cNvSpPr>
          <p:nvPr/>
        </p:nvSpPr>
        <p:spPr bwMode="auto">
          <a:xfrm>
            <a:off x="76200" y="6400800"/>
            <a:ext cx="232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>
                <a:solidFill>
                  <a:srgbClr val="000000"/>
                </a:solidFill>
                <a:cs typeface="Arial" pitchFamily="34" charset="0"/>
              </a:rPr>
              <a:t>Credit: Anna Klene</a:t>
            </a:r>
          </a:p>
        </p:txBody>
      </p:sp>
    </p:spTree>
    <p:extLst>
      <p:ext uri="{BB962C8B-B14F-4D97-AF65-F5344CB8AC3E}">
        <p14:creationId xmlns:p14="http://schemas.microsoft.com/office/powerpoint/2010/main" val="40937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9"/>
            <a:ext cx="5029200" cy="377328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850" y="3200401"/>
            <a:ext cx="5217150" cy="3657600"/>
          </a:xfr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029200" y="-2519"/>
            <a:ext cx="4114800" cy="3202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latin typeface="Arial Black" pitchFamily="34" charset="0"/>
              </a:rPr>
              <a:t>Currently orbital eccentricity is at a minimum meaning the orbit is near circular.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3770766"/>
            <a:ext cx="3962400" cy="308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Arial Black" pitchFamily="34" charset="0"/>
              </a:rPr>
              <a:t>However changes in eccentricity occur on a 100,000 year cycle.</a:t>
            </a:r>
          </a:p>
        </p:txBody>
      </p:sp>
    </p:spTree>
    <p:extLst>
      <p:ext uri="{BB962C8B-B14F-4D97-AF65-F5344CB8AC3E}">
        <p14:creationId xmlns:p14="http://schemas.microsoft.com/office/powerpoint/2010/main" val="235861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Sunspot Cycles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762000"/>
            <a:ext cx="6553200" cy="536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6185425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Lean, J.L.  Cycles and trends in solar irradiance and climate. </a:t>
            </a:r>
            <a:r>
              <a:rPr lang="en-US" sz="1600" i="1" dirty="0" err="1" smtClean="0"/>
              <a:t>Clim</a:t>
            </a:r>
            <a:r>
              <a:rPr lang="en-US" sz="1600" i="1" dirty="0" smtClean="0"/>
              <a:t> Change </a:t>
            </a:r>
            <a:r>
              <a:rPr lang="en-US" sz="1600" dirty="0" smtClean="0"/>
              <a:t>2010, </a:t>
            </a:r>
            <a:r>
              <a:rPr lang="en-US" sz="1600" b="1" dirty="0" smtClean="0"/>
              <a:t>1</a:t>
            </a:r>
            <a:r>
              <a:rPr lang="en-US" sz="1600" dirty="0" smtClean="0"/>
              <a:t> 111-122.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195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4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CC"/>
      </a:hlink>
      <a:folHlink>
        <a:srgbClr val="B2B2B2"/>
      </a:folHlink>
    </a:clrScheme>
    <a:fontScheme name="eg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g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80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1_eg4e</vt:lpstr>
      <vt:lpstr>PowerPoint Presentation</vt:lpstr>
      <vt:lpstr>PowerPoint Presentation</vt:lpstr>
      <vt:lpstr>Sunspot Cycles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K Smith</dc:creator>
  <cp:lastModifiedBy>William K Smith</cp:lastModifiedBy>
  <cp:revision>7</cp:revision>
  <dcterms:created xsi:type="dcterms:W3CDTF">2010-09-01T19:56:47Z</dcterms:created>
  <dcterms:modified xsi:type="dcterms:W3CDTF">2010-09-01T20:42:22Z</dcterms:modified>
</cp:coreProperties>
</file>