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 id="2147483818" r:id="rId2"/>
    <p:sldMasterId id="2147483830" r:id="rId3"/>
    <p:sldMasterId id="2147484042" r:id="rId4"/>
    <p:sldMasterId id="2147484054" r:id="rId5"/>
    <p:sldMasterId id="2147484082" r:id="rId6"/>
    <p:sldMasterId id="2147484098" r:id="rId7"/>
    <p:sldMasterId id="2147484110" r:id="rId8"/>
  </p:sldMasterIdLst>
  <p:notesMasterIdLst>
    <p:notesMasterId r:id="rId54"/>
  </p:notesMasterIdLst>
  <p:sldIdLst>
    <p:sldId id="333" r:id="rId9"/>
    <p:sldId id="334" r:id="rId10"/>
    <p:sldId id="256" r:id="rId11"/>
    <p:sldId id="342" r:id="rId12"/>
    <p:sldId id="335" r:id="rId13"/>
    <p:sldId id="310" r:id="rId14"/>
    <p:sldId id="303" r:id="rId15"/>
    <p:sldId id="290" r:id="rId16"/>
    <p:sldId id="328" r:id="rId17"/>
    <p:sldId id="329" r:id="rId18"/>
    <p:sldId id="289" r:id="rId19"/>
    <p:sldId id="330" r:id="rId20"/>
    <p:sldId id="291" r:id="rId21"/>
    <p:sldId id="292" r:id="rId22"/>
    <p:sldId id="288" r:id="rId23"/>
    <p:sldId id="299" r:id="rId24"/>
    <p:sldId id="293" r:id="rId25"/>
    <p:sldId id="294" r:id="rId26"/>
    <p:sldId id="295" r:id="rId27"/>
    <p:sldId id="336" r:id="rId28"/>
    <p:sldId id="296" r:id="rId29"/>
    <p:sldId id="297" r:id="rId30"/>
    <p:sldId id="337" r:id="rId31"/>
    <p:sldId id="338" r:id="rId32"/>
    <p:sldId id="302" r:id="rId33"/>
    <p:sldId id="307" r:id="rId34"/>
    <p:sldId id="312" r:id="rId35"/>
    <p:sldId id="313" r:id="rId36"/>
    <p:sldId id="308" r:id="rId37"/>
    <p:sldId id="305" r:id="rId38"/>
    <p:sldId id="309" r:id="rId39"/>
    <p:sldId id="306" r:id="rId40"/>
    <p:sldId id="314" r:id="rId41"/>
    <p:sldId id="315" r:id="rId42"/>
    <p:sldId id="316" r:id="rId43"/>
    <p:sldId id="317" r:id="rId44"/>
    <p:sldId id="318" r:id="rId45"/>
    <p:sldId id="319" r:id="rId46"/>
    <p:sldId id="321" r:id="rId47"/>
    <p:sldId id="327" r:id="rId48"/>
    <p:sldId id="322" r:id="rId49"/>
    <p:sldId id="324" r:id="rId50"/>
    <p:sldId id="340" r:id="rId51"/>
    <p:sldId id="326" r:id="rId52"/>
    <p:sldId id="341"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89104" autoAdjust="0"/>
  </p:normalViewPr>
  <p:slideViewPr>
    <p:cSldViewPr>
      <p:cViewPr varScale="1">
        <p:scale>
          <a:sx n="85" d="100"/>
          <a:sy n="85" d="100"/>
        </p:scale>
        <p:origin x="-84"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2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5D42FE9-B661-49A8-A995-87C0124DF21D}" type="datetimeFigureOut">
              <a:rPr lang="en-US"/>
              <a:pPr>
                <a:defRPr/>
              </a:pPr>
              <a:t>9/9/2008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01EFF2C-4734-45F2-861C-39698583B87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Medieval_climate_optimu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dx.doi.org/10.1029/2004GL019781" TargetMode="External"/><Relationship Id="rId13" Type="http://schemas.openxmlformats.org/officeDocument/2006/relationships/hyperlink" Target="http://en.wikipedia.org/wiki/Hadley_Centre" TargetMode="External"/><Relationship Id="rId3" Type="http://schemas.openxmlformats.org/officeDocument/2006/relationships/hyperlink" Target="http://upload.wikimedia.org/wikipedia/commons/c/c1/2000_Year_Temperature_Comparison.png" TargetMode="External"/><Relationship Id="rId7" Type="http://schemas.openxmlformats.org/officeDocument/2006/relationships/hyperlink" Target="http://dx.doi.org/10.1029/2003RG000143" TargetMode="External"/><Relationship Id="rId12" Type="http://schemas.openxmlformats.org/officeDocument/2006/relationships/hyperlink" Target="http://en.wikipedia.org/wiki/Met_Office"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dx.doi.org/10.1029/2003GL017814" TargetMode="External"/><Relationship Id="rId11" Type="http://schemas.openxmlformats.org/officeDocument/2006/relationships/hyperlink" Target="http://en.wikipedia.org/wiki/Climatic_Research_Unit" TargetMode="External"/><Relationship Id="rId5" Type="http://schemas.openxmlformats.org/officeDocument/2006/relationships/hyperlink" Target="http://en.wikipedia.org/wiki/Digital_object_identifier" TargetMode="External"/><Relationship Id="rId15" Type="http://schemas.openxmlformats.org/officeDocument/2006/relationships/hyperlink" Target="http://en.wikipedia.org/wiki/User:Dragons_flight" TargetMode="External"/><Relationship Id="rId10" Type="http://schemas.openxmlformats.org/officeDocument/2006/relationships/hyperlink" Target="http://dx.doi.org/10.1126/science.1107046" TargetMode="External"/><Relationship Id="rId4" Type="http://schemas.openxmlformats.org/officeDocument/2006/relationships/hyperlink" Target="http://www.ngdc.noaa.gov/paleo/recons.html" TargetMode="External"/><Relationship Id="rId9" Type="http://schemas.openxmlformats.org/officeDocument/2006/relationships/hyperlink" Target="http://dx.doi.org/10.1038/nature03265" TargetMode="External"/><Relationship Id="rId14" Type="http://schemas.openxmlformats.org/officeDocument/2006/relationships/hyperlink" Target="http://www.cru.uea.ac.uk/cru/data/temperatur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dx.doi.org/10.1029/2004GL019781" TargetMode="External"/><Relationship Id="rId13" Type="http://schemas.openxmlformats.org/officeDocument/2006/relationships/hyperlink" Target="http://en.wikipedia.org/wiki/Hadley_Centre" TargetMode="External"/><Relationship Id="rId3" Type="http://schemas.openxmlformats.org/officeDocument/2006/relationships/hyperlink" Target="http://upload.wikimedia.org/wikipedia/commons/c/c1/2000_Year_Temperature_Comparison.png" TargetMode="External"/><Relationship Id="rId7" Type="http://schemas.openxmlformats.org/officeDocument/2006/relationships/hyperlink" Target="http://dx.doi.org/10.1029/2003RG000143" TargetMode="External"/><Relationship Id="rId12" Type="http://schemas.openxmlformats.org/officeDocument/2006/relationships/hyperlink" Target="http://en.wikipedia.org/wiki/Met_Office"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dx.doi.org/10.1029/2003GL017814" TargetMode="External"/><Relationship Id="rId11" Type="http://schemas.openxmlformats.org/officeDocument/2006/relationships/hyperlink" Target="http://en.wikipedia.org/wiki/Climatic_Research_Unit" TargetMode="External"/><Relationship Id="rId5" Type="http://schemas.openxmlformats.org/officeDocument/2006/relationships/hyperlink" Target="http://en.wikipedia.org/wiki/Digital_object_identifier" TargetMode="External"/><Relationship Id="rId15" Type="http://schemas.openxmlformats.org/officeDocument/2006/relationships/hyperlink" Target="http://en.wikipedia.org/wiki/User:Dragons_flight" TargetMode="External"/><Relationship Id="rId10" Type="http://schemas.openxmlformats.org/officeDocument/2006/relationships/hyperlink" Target="http://dx.doi.org/10.1126/science.1107046" TargetMode="External"/><Relationship Id="rId4" Type="http://schemas.openxmlformats.org/officeDocument/2006/relationships/hyperlink" Target="http://www.ngdc.noaa.gov/paleo/recons.html" TargetMode="External"/><Relationship Id="rId9" Type="http://schemas.openxmlformats.org/officeDocument/2006/relationships/hyperlink" Target="http://dx.doi.org/10.1038/nature03265" TargetMode="External"/><Relationship Id="rId14" Type="http://schemas.openxmlformats.org/officeDocument/2006/relationships/hyperlink" Target="http://www.cru.uea.ac.uk/cru/data/temperatur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ucsusa.org/global_warming/science/1"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ucsusa.org/global_warming/science/2"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iac.ethz.ch/people/gilgen"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www.ldeo.columbia.edu/~liepert/biblio.html" TargetMode="External"/><Relationship Id="rId4" Type="http://schemas.openxmlformats.org/officeDocument/2006/relationships/hyperlink" Target="http://www.agri.gov.il/People/ShabtaiCohen.html"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dx.doi.org/10.1029/2003GL017814" TargetMode="External"/><Relationship Id="rId13" Type="http://schemas.openxmlformats.org/officeDocument/2006/relationships/hyperlink" Target="http://en.wikipedia.org/wiki/Climatic_Research_Unit" TargetMode="External"/><Relationship Id="rId3" Type="http://schemas.openxmlformats.org/officeDocument/2006/relationships/hyperlink" Target="http://en.wikipedia.org/wiki/medieval_warm_period" TargetMode="External"/><Relationship Id="rId7" Type="http://schemas.openxmlformats.org/officeDocument/2006/relationships/hyperlink" Target="http://en.wikipedia.org/wiki/Digital_object_identifier" TargetMode="External"/><Relationship Id="rId12" Type="http://schemas.openxmlformats.org/officeDocument/2006/relationships/hyperlink" Target="http://dx.doi.org/10.1126/science.1107046" TargetMode="External"/><Relationship Id="rId17" Type="http://schemas.openxmlformats.org/officeDocument/2006/relationships/hyperlink" Target="http://en.wikipedia.org/wiki/User:Dragons_flight" TargetMode="External"/><Relationship Id="rId2" Type="http://schemas.openxmlformats.org/officeDocument/2006/relationships/slide" Target="../slides/slide8.xml"/><Relationship Id="rId16" Type="http://schemas.openxmlformats.org/officeDocument/2006/relationships/hyperlink" Target="http://www.cru.uea.ac.uk/cru/data/temperature/" TargetMode="External"/><Relationship Id="rId1" Type="http://schemas.openxmlformats.org/officeDocument/2006/relationships/notesMaster" Target="../notesMasters/notesMaster1.xml"/><Relationship Id="rId6" Type="http://schemas.openxmlformats.org/officeDocument/2006/relationships/hyperlink" Target="http://www.ngdc.noaa.gov/paleo/recons.html" TargetMode="External"/><Relationship Id="rId11" Type="http://schemas.openxmlformats.org/officeDocument/2006/relationships/hyperlink" Target="http://dx.doi.org/10.1038/nature03265" TargetMode="External"/><Relationship Id="rId5" Type="http://schemas.openxmlformats.org/officeDocument/2006/relationships/hyperlink" Target="http://upload.wikimedia.org/wikipedia/commons/c/c1/2000_Year_Temperature_Comparison.png" TargetMode="External"/><Relationship Id="rId15" Type="http://schemas.openxmlformats.org/officeDocument/2006/relationships/hyperlink" Target="http://en.wikipedia.org/wiki/Hadley_Centre" TargetMode="External"/><Relationship Id="rId10" Type="http://schemas.openxmlformats.org/officeDocument/2006/relationships/hyperlink" Target="http://dx.doi.org/10.1029/2004GL019781" TargetMode="External"/><Relationship Id="rId4" Type="http://schemas.openxmlformats.org/officeDocument/2006/relationships/hyperlink" Target="http://en.wikipedia.org/wiki/little_ice_age" TargetMode="External"/><Relationship Id="rId9" Type="http://schemas.openxmlformats.org/officeDocument/2006/relationships/hyperlink" Target="http://dx.doi.org/10.1029/2003RG000143" TargetMode="External"/><Relationship Id="rId14" Type="http://schemas.openxmlformats.org/officeDocument/2006/relationships/hyperlink" Target="http://en.wikipedia.org/wiki/Met_Offic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dx.doi.org/10.1029/2003GL017814" TargetMode="External"/><Relationship Id="rId13" Type="http://schemas.openxmlformats.org/officeDocument/2006/relationships/hyperlink" Target="http://en.wikipedia.org/wiki/Climatic_Research_Unit" TargetMode="External"/><Relationship Id="rId3" Type="http://schemas.openxmlformats.org/officeDocument/2006/relationships/hyperlink" Target="http://en.wikipedia.org/wiki/medieval_warm_period" TargetMode="External"/><Relationship Id="rId7" Type="http://schemas.openxmlformats.org/officeDocument/2006/relationships/hyperlink" Target="http://en.wikipedia.org/wiki/Digital_object_identifier" TargetMode="External"/><Relationship Id="rId12" Type="http://schemas.openxmlformats.org/officeDocument/2006/relationships/hyperlink" Target="http://dx.doi.org/10.1126/science.1107046" TargetMode="External"/><Relationship Id="rId17" Type="http://schemas.openxmlformats.org/officeDocument/2006/relationships/hyperlink" Target="http://en.wikipedia.org/wiki/User:Dragons_flight" TargetMode="External"/><Relationship Id="rId2" Type="http://schemas.openxmlformats.org/officeDocument/2006/relationships/slide" Target="../slides/slide12.xml"/><Relationship Id="rId16" Type="http://schemas.openxmlformats.org/officeDocument/2006/relationships/hyperlink" Target="http://www.cru.uea.ac.uk/cru/data/temperature/" TargetMode="External"/><Relationship Id="rId1" Type="http://schemas.openxmlformats.org/officeDocument/2006/relationships/notesMaster" Target="../notesMasters/notesMaster1.xml"/><Relationship Id="rId6" Type="http://schemas.openxmlformats.org/officeDocument/2006/relationships/hyperlink" Target="http://www.ngdc.noaa.gov/paleo/recons.html" TargetMode="External"/><Relationship Id="rId11" Type="http://schemas.openxmlformats.org/officeDocument/2006/relationships/hyperlink" Target="http://dx.doi.org/10.1038/nature03265" TargetMode="External"/><Relationship Id="rId5" Type="http://schemas.openxmlformats.org/officeDocument/2006/relationships/hyperlink" Target="http://upload.wikimedia.org/wikipedia/commons/c/c1/2000_Year_Temperature_Comparison.png" TargetMode="External"/><Relationship Id="rId15" Type="http://schemas.openxmlformats.org/officeDocument/2006/relationships/hyperlink" Target="http://en.wikipedia.org/wiki/Hadley_Centre" TargetMode="External"/><Relationship Id="rId10" Type="http://schemas.openxmlformats.org/officeDocument/2006/relationships/hyperlink" Target="http://dx.doi.org/10.1029/2004GL019781" TargetMode="External"/><Relationship Id="rId4" Type="http://schemas.openxmlformats.org/officeDocument/2006/relationships/hyperlink" Target="http://en.wikipedia.org/wiki/little_ice_age" TargetMode="External"/><Relationship Id="rId9" Type="http://schemas.openxmlformats.org/officeDocument/2006/relationships/hyperlink" Target="http://dx.doi.org/10.1029/2003RG000143" TargetMode="External"/><Relationship Id="rId14" Type="http://schemas.openxmlformats.org/officeDocument/2006/relationships/hyperlink" Target="http://en.wikipedia.org/wiki/Met_Offi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Proxy data is very important to our understanding of climate.</a:t>
            </a:r>
          </a:p>
          <a:p>
            <a:pPr>
              <a:buFont typeface="Arial" pitchFamily="34" charset="0"/>
              <a:buChar char="•"/>
            </a:pPr>
            <a:r>
              <a:rPr lang="en-US" dirty="0" smtClean="0"/>
              <a:t> We are improving our ability to read these signals and what they tell us about the Earth’s past.</a:t>
            </a:r>
          </a:p>
          <a:p>
            <a:pPr>
              <a:buFont typeface="Arial" pitchFamily="34" charset="0"/>
              <a:buChar char="•"/>
            </a:pPr>
            <a:r>
              <a:rPr lang="en-US" dirty="0" smtClean="0"/>
              <a:t> They are revealing a complicated but fascinating story about our Earth’s climatic evolution. </a:t>
            </a:r>
          </a:p>
          <a:p>
            <a:pPr>
              <a:buFont typeface="Arial" pitchFamily="34" charset="0"/>
              <a:buChar char="•"/>
            </a:pPr>
            <a:r>
              <a:rPr lang="en-US" dirty="0" smtClean="0"/>
              <a:t> We still have a great deal to learn.</a:t>
            </a:r>
            <a:endParaRPr lang="en-US" dirty="0"/>
          </a:p>
        </p:txBody>
      </p:sp>
      <p:sp>
        <p:nvSpPr>
          <p:cNvPr id="4" name="Slide Number Placeholder 3"/>
          <p:cNvSpPr>
            <a:spLocks noGrp="1"/>
          </p:cNvSpPr>
          <p:nvPr>
            <p:ph type="sldNum" sz="quarter" idx="10"/>
          </p:nvPr>
        </p:nvSpPr>
        <p:spPr/>
        <p:txBody>
          <a:bodyPr/>
          <a:lstStyle/>
          <a:p>
            <a:pPr>
              <a:defRPr/>
            </a:pPr>
            <a:fld id="{B01EFF2C-4734-45F2-861C-39698583B87B}"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xfrm>
            <a:off x="304800" y="4191000"/>
            <a:ext cx="6096000" cy="4572000"/>
          </a:xfrm>
          <a:noFill/>
        </p:spPr>
        <p:txBody>
          <a:bodyPr wrap="square" numCol="1" anchor="t" anchorCtr="0" compatLnSpc="1">
            <a:prstTxWarp prst="textNoShape">
              <a:avLst/>
            </a:prstTxWarp>
          </a:bodyPr>
          <a:lstStyle/>
          <a:p>
            <a:pPr eaLnBrk="1" hangingPunct="1"/>
            <a:endParaRPr lang="en-US" sz="700" smtClean="0"/>
          </a:p>
        </p:txBody>
      </p:sp>
      <p:sp>
        <p:nvSpPr>
          <p:cNvPr id="4" name="Slide Number Placeholder 3"/>
          <p:cNvSpPr>
            <a:spLocks noGrp="1"/>
          </p:cNvSpPr>
          <p:nvPr>
            <p:ph type="sldNum" sz="quarter" idx="5"/>
          </p:nvPr>
        </p:nvSpPr>
        <p:spPr/>
        <p:txBody>
          <a:bodyPr/>
          <a:lstStyle/>
          <a:p>
            <a:pPr>
              <a:defRPr/>
            </a:pPr>
            <a:fld id="{761B1C24-453A-4A26-BEFA-A769A38125B1}"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xfrm>
            <a:off x="304800" y="4191000"/>
            <a:ext cx="6096000" cy="4572000"/>
          </a:xfrm>
          <a:noFill/>
        </p:spPr>
        <p:txBody>
          <a:bodyPr wrap="square" numCol="1" anchor="t" anchorCtr="0" compatLnSpc="1">
            <a:prstTxWarp prst="textNoShape">
              <a:avLst/>
            </a:prstTxWarp>
          </a:bodyPr>
          <a:lstStyle/>
          <a:p>
            <a:pPr eaLnBrk="1" hangingPunct="1"/>
            <a:endParaRPr lang="en-US" sz="700" smtClean="0"/>
          </a:p>
        </p:txBody>
      </p:sp>
      <p:sp>
        <p:nvSpPr>
          <p:cNvPr id="4" name="Slide Number Placeholder 3"/>
          <p:cNvSpPr>
            <a:spLocks noGrp="1"/>
          </p:cNvSpPr>
          <p:nvPr>
            <p:ph type="sldNum" sz="quarter" idx="5"/>
          </p:nvPr>
        </p:nvSpPr>
        <p:spPr/>
        <p:txBody>
          <a:bodyPr/>
          <a:lstStyle/>
          <a:p>
            <a:pPr>
              <a:defRPr/>
            </a:pPr>
            <a:fld id="{F6ACFB94-7A5D-4A58-BF7C-89DCA889AB62}"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a:t>
            </a:r>
            <a:r>
              <a:rPr lang="en-US" b="1" dirty="0" smtClean="0"/>
              <a:t>Little Ice Age</a:t>
            </a:r>
            <a:r>
              <a:rPr lang="en-US" dirty="0" smtClean="0"/>
              <a:t> (LIA) was a period of cooling occurring after a warmer era known as the </a:t>
            </a:r>
            <a:r>
              <a:rPr lang="en-US" dirty="0" smtClean="0">
                <a:hlinkClick r:id="rId3" tooltip="Medieval climate optimum"/>
              </a:rPr>
              <a:t>Medieval climate optimum</a:t>
            </a:r>
            <a:r>
              <a:rPr lang="en-US" dirty="0" smtClean="0"/>
              <a:t>. Climatologists and historians find it difficult to agree on either the start or end dates of this period. Some confine the Little Ice Age to approximately the 16th century to the mid 19th century.</a:t>
            </a:r>
          </a:p>
          <a:p>
            <a:pPr eaLnBrk="1" hangingPunct="1"/>
            <a:endParaRPr lang="en-US" dirty="0" smtClean="0"/>
          </a:p>
          <a:p>
            <a:pPr eaLnBrk="1" hangingPunct="1"/>
            <a:r>
              <a:rPr lang="en-US" dirty="0" smtClean="0"/>
              <a:t>Evidence – lichen die-offs – burial beneath snow fields that blocked sunlight (they can take extreme cold). </a:t>
            </a:r>
            <a:endParaRPr lang="en-US" dirty="0" smtClean="0"/>
          </a:p>
          <a:p>
            <a:pPr eaLnBrk="1" hangingPunct="1"/>
            <a:endParaRPr lang="en-US" dirty="0" smtClean="0"/>
          </a:p>
          <a:p>
            <a:pPr eaLnBrk="1" hangingPunct="1"/>
            <a:r>
              <a:rPr lang="en-US" dirty="0" smtClean="0"/>
              <a:t>Lichen image from http://www.arcticimages.com/extra_images_for_the_arctic_book.htm</a:t>
            </a:r>
            <a:endParaRPr lang="en-US" dirty="0" smtClean="0"/>
          </a:p>
        </p:txBody>
      </p:sp>
      <p:sp>
        <p:nvSpPr>
          <p:cNvPr id="4" name="Slide Number Placeholder 3"/>
          <p:cNvSpPr>
            <a:spLocks noGrp="1"/>
          </p:cNvSpPr>
          <p:nvPr>
            <p:ph type="sldNum" sz="quarter" idx="5"/>
          </p:nvPr>
        </p:nvSpPr>
        <p:spPr/>
        <p:txBody>
          <a:bodyPr/>
          <a:lstStyle/>
          <a:p>
            <a:pPr>
              <a:defRPr/>
            </a:pPr>
            <a:fld id="{46A7DE03-CA7D-418F-AB0D-D5FB8D1CDA23}"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xfrm>
            <a:off x="304800" y="4191000"/>
            <a:ext cx="6096000" cy="4572000"/>
          </a:xfrm>
          <a:noFill/>
        </p:spPr>
        <p:txBody>
          <a:bodyPr wrap="square" numCol="1" anchor="t" anchorCtr="0" compatLnSpc="1">
            <a:prstTxWarp prst="textNoShape">
              <a:avLst/>
            </a:prstTxWarp>
            <a:normAutofit lnSpcReduction="10000"/>
          </a:bodyPr>
          <a:lstStyle/>
          <a:p>
            <a:pPr eaLnBrk="1" hangingPunct="1"/>
            <a:r>
              <a:rPr lang="en-US" sz="700" dirty="0" smtClean="0">
                <a:hlinkClick r:id="rId3"/>
              </a:rPr>
              <a:t>http://upload.wikimedia.org/wikipedia/commons/c/c1/2000_Year_Temperature_Comparison.png</a:t>
            </a:r>
            <a:endParaRPr lang="en-US" sz="700" dirty="0" smtClean="0"/>
          </a:p>
          <a:p>
            <a:pPr eaLnBrk="1" hangingPunct="1"/>
            <a:r>
              <a:rPr lang="en-US" sz="900" dirty="0" smtClean="0"/>
              <a:t>Temperature variations during the preceding 12000 years. Note that present day is placed at the left hand side</a:t>
            </a:r>
          </a:p>
          <a:p>
            <a:pPr eaLnBrk="1" hangingPunct="1"/>
            <a:r>
              <a:rPr lang="en-US" sz="900" dirty="0" smtClean="0"/>
              <a:t>This image is a comparison of 10 different published reconstructions of mean temperature changes during the last 2000 years. More recent reconstructions are plotted towards the front and in redder colors, older reconstructions appear towards the back and in bluer colors. An instrumental history of temperature is also shown in black. The single, unsmoothed annual value for 2004 is also shown for comparison. </a:t>
            </a:r>
            <a:endParaRPr lang="en-US" sz="700" dirty="0" smtClean="0"/>
          </a:p>
          <a:p>
            <a:pPr eaLnBrk="1" hangingPunct="1"/>
            <a:r>
              <a:rPr lang="en-US" sz="700" dirty="0" smtClean="0"/>
              <a:t>For the purposes of this comparison, the author is agnostic as to which, if any, of the reconstructions of global mean temperature is an accurate reflection of temperature fluctuations during the last 2000 years. This plot is a fair representation of the range of reconstructions appearing in the published scientific literature. For each reconstruction, the raw data has been </a:t>
            </a:r>
            <a:r>
              <a:rPr lang="en-US" sz="700" dirty="0" err="1" smtClean="0"/>
              <a:t>decadally</a:t>
            </a:r>
            <a:r>
              <a:rPr lang="en-US" sz="700" dirty="0" smtClean="0"/>
              <a:t> smoothed with a σ = 5 yr Gaussian weighted moving average. Also, each reconstruction was adjusted so that its mean matched the mean of the instrumental record during the period of overlap. The variance (i.e. the scale of fluctuations) was not adjusted (except in one case noted below).</a:t>
            </a:r>
          </a:p>
          <a:p>
            <a:pPr eaLnBrk="1" hangingPunct="1"/>
            <a:r>
              <a:rPr lang="en-US" sz="700" dirty="0" smtClean="0"/>
              <a:t>Except as noted below, all original data for this comparison comes from </a:t>
            </a:r>
            <a:r>
              <a:rPr lang="en-US" sz="700" dirty="0" smtClean="0">
                <a:hlinkClick r:id="rId4" tooltip="http://www.ngdc.noaa.gov/paleo/recons.html"/>
              </a:rPr>
              <a:t>[1]</a:t>
            </a:r>
            <a:r>
              <a:rPr lang="en-US" sz="700" dirty="0" smtClean="0"/>
              <a:t> and links therein. It should also be noted that many reconstructions of past climate report substantial error bars, which are not represented on this figure.</a:t>
            </a:r>
          </a:p>
          <a:p>
            <a:pPr eaLnBrk="1" hangingPunct="1"/>
            <a:r>
              <a:rPr lang="en-US" sz="700" b="1" dirty="0" smtClean="0"/>
              <a:t>Reconstructions</a:t>
            </a:r>
          </a:p>
          <a:p>
            <a:pPr eaLnBrk="1" hangingPunct="1"/>
            <a:r>
              <a:rPr lang="en-US" sz="700" dirty="0" smtClean="0"/>
              <a:t>The reconstructions used, in order from oldest to most recent publication are:</a:t>
            </a:r>
          </a:p>
          <a:p>
            <a:pPr eaLnBrk="1" hangingPunct="1"/>
            <a:r>
              <a:rPr lang="en-US" sz="600" b="1" dirty="0" smtClean="0"/>
              <a:t>(dark blue 1000-1991):</a:t>
            </a:r>
            <a:r>
              <a:rPr lang="en-US" sz="600" dirty="0" smtClean="0"/>
              <a:t> P.D. Jones, K.R. </a:t>
            </a:r>
            <a:r>
              <a:rPr lang="en-US" sz="600" dirty="0" err="1" smtClean="0"/>
              <a:t>Briffa</a:t>
            </a:r>
            <a:r>
              <a:rPr lang="en-US" sz="600" dirty="0" smtClean="0"/>
              <a:t>, T.P. Barnett, and S.F.B. </a:t>
            </a:r>
            <a:r>
              <a:rPr lang="en-US" sz="600" dirty="0" err="1" smtClean="0"/>
              <a:t>Tett</a:t>
            </a:r>
            <a:r>
              <a:rPr lang="en-US" sz="600" dirty="0" smtClean="0"/>
              <a:t> (1998). High-resolution </a:t>
            </a:r>
            <a:r>
              <a:rPr lang="en-US" sz="600" dirty="0" err="1" smtClean="0"/>
              <a:t>Palaeoclimatic</a:t>
            </a:r>
            <a:r>
              <a:rPr lang="en-US" sz="600" dirty="0" smtClean="0"/>
              <a:t> Records for the last Millennium: Interpretation, Integration and Comparison with General Circulation Model Control-run Temperatures, </a:t>
            </a:r>
            <a:r>
              <a:rPr lang="en-US" sz="600" i="1" dirty="0" smtClean="0"/>
              <a:t>The Holocene</a:t>
            </a:r>
            <a:r>
              <a:rPr lang="en-US" sz="600" dirty="0" smtClean="0"/>
              <a:t>, 8: 455-471.</a:t>
            </a:r>
          </a:p>
          <a:p>
            <a:pPr eaLnBrk="1" hangingPunct="1"/>
            <a:r>
              <a:rPr lang="en-US" sz="600" b="1" dirty="0" smtClean="0"/>
              <a:t>(blue 1000-1980):</a:t>
            </a:r>
            <a:r>
              <a:rPr lang="en-US" sz="600" dirty="0" smtClean="0"/>
              <a:t> M.E. Mann, R.S. Bradley, and M.K. Hughes (1999). Northern Hemisphere Temperatures During the Past Millennium: Inferences, Uncertainties, and Limitations, </a:t>
            </a:r>
            <a:r>
              <a:rPr lang="en-US" sz="600" i="1" dirty="0" smtClean="0"/>
              <a:t>Geophysical Research Letters</a:t>
            </a:r>
            <a:r>
              <a:rPr lang="en-US" sz="600" dirty="0" smtClean="0"/>
              <a:t>, 26(6): 759-762.</a:t>
            </a:r>
          </a:p>
          <a:p>
            <a:pPr eaLnBrk="1" hangingPunct="1"/>
            <a:r>
              <a:rPr lang="en-US" sz="600" b="1" dirty="0" smtClean="0"/>
              <a:t>(light blue 1000-1965):</a:t>
            </a:r>
            <a:r>
              <a:rPr lang="en-US" sz="600" dirty="0" smtClean="0"/>
              <a:t> Crowley and Lowery (2000). Northern Hemisphere Temperature Reconstruction, </a:t>
            </a:r>
            <a:r>
              <a:rPr lang="en-US" sz="600" i="1" dirty="0" err="1" smtClean="0"/>
              <a:t>Ambio</a:t>
            </a:r>
            <a:r>
              <a:rPr lang="en-US" sz="600" dirty="0" smtClean="0"/>
              <a:t>, 29: 51-54. Modified as published in Crowley (2000). Causes of Climate Change Over the Past 1000 Years, </a:t>
            </a:r>
            <a:r>
              <a:rPr lang="en-US" sz="600" i="1" dirty="0" smtClean="0"/>
              <a:t>Science</a:t>
            </a:r>
            <a:r>
              <a:rPr lang="en-US" sz="600" dirty="0" smtClean="0"/>
              <a:t>, 289: 270-277.</a:t>
            </a:r>
          </a:p>
          <a:p>
            <a:pPr eaLnBrk="1" hangingPunct="1"/>
            <a:r>
              <a:rPr lang="en-US" sz="600" b="1" dirty="0" smtClean="0"/>
              <a:t>(lightest blue 1402-1960):</a:t>
            </a:r>
            <a:r>
              <a:rPr lang="en-US" sz="600" dirty="0" smtClean="0"/>
              <a:t> K.R. </a:t>
            </a:r>
            <a:r>
              <a:rPr lang="en-US" sz="600" dirty="0" err="1" smtClean="0"/>
              <a:t>Briffa</a:t>
            </a:r>
            <a:r>
              <a:rPr lang="en-US" sz="600" dirty="0" smtClean="0"/>
              <a:t>, T.J. Osborn, F.H. </a:t>
            </a:r>
            <a:r>
              <a:rPr lang="en-US" sz="600" dirty="0" err="1" smtClean="0"/>
              <a:t>Schweingruber</a:t>
            </a:r>
            <a:r>
              <a:rPr lang="en-US" sz="600" dirty="0" smtClean="0"/>
              <a:t>, I.C. Harris, P.D. Jones, S.G. </a:t>
            </a:r>
            <a:r>
              <a:rPr lang="en-US" sz="600" dirty="0" err="1" smtClean="0"/>
              <a:t>Shiyatov</a:t>
            </a:r>
            <a:r>
              <a:rPr lang="en-US" sz="600" dirty="0" smtClean="0"/>
              <a:t>, S.G. and E.A. </a:t>
            </a:r>
            <a:r>
              <a:rPr lang="en-US" sz="600" dirty="0" err="1" smtClean="0"/>
              <a:t>Vaganov</a:t>
            </a:r>
            <a:r>
              <a:rPr lang="en-US" sz="600" dirty="0" smtClean="0"/>
              <a:t> (2001). Low-frequency temperature variations from a northern tree-ring density network, </a:t>
            </a:r>
            <a:r>
              <a:rPr lang="en-US" sz="600" i="1" dirty="0" smtClean="0"/>
              <a:t>J. </a:t>
            </a:r>
            <a:r>
              <a:rPr lang="en-US" sz="600" i="1" dirty="0" err="1" smtClean="0"/>
              <a:t>Geophys</a:t>
            </a:r>
            <a:r>
              <a:rPr lang="en-US" sz="600" i="1" dirty="0" smtClean="0"/>
              <a:t>. Res.</a:t>
            </a:r>
            <a:r>
              <a:rPr lang="en-US" sz="600" dirty="0" smtClean="0"/>
              <a:t>, 106: 2929-2941.</a:t>
            </a:r>
          </a:p>
          <a:p>
            <a:pPr eaLnBrk="1" hangingPunct="1"/>
            <a:r>
              <a:rPr lang="en-US" sz="600" b="1" dirty="0" smtClean="0"/>
              <a:t>(light green 831-1992):</a:t>
            </a:r>
            <a:r>
              <a:rPr lang="en-US" sz="600" dirty="0" smtClean="0"/>
              <a:t> J. </a:t>
            </a:r>
            <a:r>
              <a:rPr lang="en-US" sz="600" dirty="0" err="1" smtClean="0"/>
              <a:t>Esper</a:t>
            </a:r>
            <a:r>
              <a:rPr lang="en-US" sz="600" dirty="0" smtClean="0"/>
              <a:t>, E.R. Cook, and F.H. </a:t>
            </a:r>
            <a:r>
              <a:rPr lang="en-US" sz="600" dirty="0" err="1" smtClean="0"/>
              <a:t>Schweingruber</a:t>
            </a:r>
            <a:r>
              <a:rPr lang="en-US" sz="600" dirty="0" smtClean="0"/>
              <a:t> (2002). Low-Frequency Signals in Long Tree-Ring Chronologies for Reconstructing Past Temperature Variability, </a:t>
            </a:r>
            <a:r>
              <a:rPr lang="en-US" sz="600" i="1" dirty="0" smtClean="0"/>
              <a:t>Science</a:t>
            </a:r>
            <a:r>
              <a:rPr lang="en-US" sz="600" dirty="0" smtClean="0"/>
              <a:t>, 295(5563): 2250-2253.</a:t>
            </a:r>
          </a:p>
          <a:p>
            <a:pPr eaLnBrk="1" hangingPunct="1"/>
            <a:r>
              <a:rPr lang="en-US" sz="600" b="1" dirty="0" smtClean="0"/>
              <a:t>(yellow 200-1980):</a:t>
            </a:r>
            <a:r>
              <a:rPr lang="en-US" sz="600" dirty="0" smtClean="0"/>
              <a:t> M.E. Mann and P.D. Jones (2003). Global Surface Temperatures over the Past Two Millennia, </a:t>
            </a:r>
            <a:r>
              <a:rPr lang="en-US" sz="600" i="1" dirty="0" smtClean="0"/>
              <a:t>Geophysical Research Letters</a:t>
            </a:r>
            <a:r>
              <a:rPr lang="en-US" sz="600" dirty="0" smtClean="0"/>
              <a:t>, 30(15): 1820. </a:t>
            </a:r>
            <a:r>
              <a:rPr lang="en-US" sz="600" dirty="0" smtClean="0">
                <a:hlinkClick r:id="rId5" tooltip="en:Digital_object_identifier"/>
              </a:rPr>
              <a:t>DOI</a:t>
            </a:r>
            <a:r>
              <a:rPr lang="en-US" sz="600" dirty="0" smtClean="0"/>
              <a:t>:</a:t>
            </a:r>
            <a:r>
              <a:rPr lang="en-US" sz="600" dirty="0" smtClean="0">
                <a:hlinkClick r:id="rId6" tooltip="http://dx.doi.org/10.1029/2003GL017814"/>
              </a:rPr>
              <a:t>10.1029/2003GL017814</a:t>
            </a:r>
            <a:r>
              <a:rPr lang="en-US" sz="600" dirty="0" smtClean="0"/>
              <a:t>.</a:t>
            </a:r>
          </a:p>
          <a:p>
            <a:pPr eaLnBrk="1" hangingPunct="1"/>
            <a:r>
              <a:rPr lang="en-US" sz="600" b="1" dirty="0" smtClean="0"/>
              <a:t>(orange 200-1995):</a:t>
            </a:r>
            <a:r>
              <a:rPr lang="en-US" sz="600" dirty="0" smtClean="0"/>
              <a:t> P.D. Jones and M.E. Mann (2004). Climate Over Past Millennia, </a:t>
            </a:r>
            <a:r>
              <a:rPr lang="en-US" sz="600" i="1" dirty="0" smtClean="0"/>
              <a:t>Reviews of Geophysics</a:t>
            </a:r>
            <a:r>
              <a:rPr lang="en-US" sz="600" dirty="0" smtClean="0"/>
              <a:t>, 42: RG2002. </a:t>
            </a:r>
            <a:r>
              <a:rPr lang="en-US" sz="600" dirty="0" smtClean="0">
                <a:hlinkClick r:id="rId5" tooltip="en:Digital_object_identifier"/>
              </a:rPr>
              <a:t>DOI</a:t>
            </a:r>
            <a:r>
              <a:rPr lang="en-US" sz="600" dirty="0" smtClean="0"/>
              <a:t>:</a:t>
            </a:r>
            <a:r>
              <a:rPr lang="en-US" sz="600" dirty="0" smtClean="0">
                <a:hlinkClick r:id="rId7" tooltip="http://dx.doi.org/10.1029/2003RG000143"/>
              </a:rPr>
              <a:t>10.1029/2003RG000143</a:t>
            </a:r>
            <a:endParaRPr lang="en-US" sz="600" dirty="0" smtClean="0"/>
          </a:p>
          <a:p>
            <a:pPr eaLnBrk="1" hangingPunct="1"/>
            <a:r>
              <a:rPr lang="en-US" sz="600" b="1" dirty="0" smtClean="0"/>
              <a:t>(red-orange 1500-1980):</a:t>
            </a:r>
            <a:r>
              <a:rPr lang="en-US" sz="600" dirty="0" smtClean="0"/>
              <a:t> S. Huang (2004). Merging Information from Different Resources for New Insights into Climate Change in the Past and Future, </a:t>
            </a:r>
            <a:r>
              <a:rPr lang="en-US" sz="600" i="1" dirty="0" err="1" smtClean="0"/>
              <a:t>Geophys</a:t>
            </a:r>
            <a:r>
              <a:rPr lang="en-US" sz="600" i="1" dirty="0" smtClean="0"/>
              <a:t>. Res </a:t>
            </a:r>
            <a:r>
              <a:rPr lang="en-US" sz="600" i="1" dirty="0" err="1" smtClean="0"/>
              <a:t>Lett</a:t>
            </a:r>
            <a:r>
              <a:rPr lang="en-US" sz="600" i="1" dirty="0" smtClean="0"/>
              <a:t>.</a:t>
            </a:r>
            <a:r>
              <a:rPr lang="en-US" sz="600" dirty="0" smtClean="0"/>
              <a:t>, 31: L13205. </a:t>
            </a:r>
            <a:r>
              <a:rPr lang="en-US" sz="600" dirty="0" smtClean="0">
                <a:hlinkClick r:id="rId5" tooltip="en:Digital_object_identifier"/>
              </a:rPr>
              <a:t>DOI</a:t>
            </a:r>
            <a:r>
              <a:rPr lang="en-US" sz="600" dirty="0" smtClean="0"/>
              <a:t>:</a:t>
            </a:r>
            <a:r>
              <a:rPr lang="en-US" sz="600" dirty="0" smtClean="0">
                <a:hlinkClick r:id="rId8" tooltip="http://dx.doi.org/10.1029/2004GL019781"/>
              </a:rPr>
              <a:t>10.1029/2004GL019781</a:t>
            </a:r>
            <a:endParaRPr lang="en-US" sz="600" dirty="0" smtClean="0"/>
          </a:p>
          <a:p>
            <a:pPr eaLnBrk="1" hangingPunct="1"/>
            <a:r>
              <a:rPr lang="en-US" sz="600" b="1" dirty="0" smtClean="0"/>
              <a:t>(red 1-1979):</a:t>
            </a:r>
            <a:r>
              <a:rPr lang="en-US" sz="600" dirty="0" smtClean="0"/>
              <a:t> A. </a:t>
            </a:r>
            <a:r>
              <a:rPr lang="en-US" sz="600" dirty="0" err="1" smtClean="0"/>
              <a:t>Moberg</a:t>
            </a:r>
            <a:r>
              <a:rPr lang="en-US" sz="600" dirty="0" smtClean="0"/>
              <a:t>, D.M. </a:t>
            </a:r>
            <a:r>
              <a:rPr lang="en-US" sz="600" dirty="0" err="1" smtClean="0"/>
              <a:t>Sonechkin</a:t>
            </a:r>
            <a:r>
              <a:rPr lang="en-US" sz="600" dirty="0" smtClean="0"/>
              <a:t>, K. Holmgren, N.M. </a:t>
            </a:r>
            <a:r>
              <a:rPr lang="en-US" sz="600" dirty="0" err="1" smtClean="0"/>
              <a:t>Datsenko</a:t>
            </a:r>
            <a:r>
              <a:rPr lang="en-US" sz="600" dirty="0" smtClean="0"/>
              <a:t> and W. </a:t>
            </a:r>
            <a:r>
              <a:rPr lang="en-US" sz="600" dirty="0" err="1" smtClean="0"/>
              <a:t>Karlén</a:t>
            </a:r>
            <a:r>
              <a:rPr lang="en-US" sz="600" dirty="0" smtClean="0"/>
              <a:t> (2005). Highly variable Northern Hemisphere temperatures reconstructed from low- and high-resolution proxy data, </a:t>
            </a:r>
            <a:r>
              <a:rPr lang="en-US" sz="600" i="1" dirty="0" smtClean="0"/>
              <a:t>Nature</a:t>
            </a:r>
            <a:r>
              <a:rPr lang="en-US" sz="600" dirty="0" smtClean="0"/>
              <a:t>, 443: 613-617. </a:t>
            </a:r>
            <a:r>
              <a:rPr lang="en-US" sz="600" dirty="0" smtClean="0">
                <a:hlinkClick r:id="rId5" tooltip="en:Digital_object_identifier"/>
              </a:rPr>
              <a:t>DOI</a:t>
            </a:r>
            <a:r>
              <a:rPr lang="en-US" sz="600" dirty="0" smtClean="0"/>
              <a:t>:</a:t>
            </a:r>
            <a:r>
              <a:rPr lang="en-US" sz="600" dirty="0" smtClean="0">
                <a:hlinkClick r:id="rId9" tooltip="http://dx.doi.org/10.1038/nature03265"/>
              </a:rPr>
              <a:t>10.1038/nature03265</a:t>
            </a:r>
            <a:endParaRPr lang="en-US" sz="600" dirty="0" smtClean="0"/>
          </a:p>
          <a:p>
            <a:pPr eaLnBrk="1" hangingPunct="1"/>
            <a:r>
              <a:rPr lang="en-US" sz="600" b="1" dirty="0" smtClean="0"/>
              <a:t>(dark red 1600-1990):</a:t>
            </a:r>
            <a:r>
              <a:rPr lang="en-US" sz="600" dirty="0" smtClean="0"/>
              <a:t> J.H. </a:t>
            </a:r>
            <a:r>
              <a:rPr lang="en-US" sz="600" dirty="0" err="1" smtClean="0"/>
              <a:t>Oerlemans</a:t>
            </a:r>
            <a:r>
              <a:rPr lang="en-US" sz="600" dirty="0" smtClean="0"/>
              <a:t> (2005). Extracting a Climate Signal from 169 Glacier Records, </a:t>
            </a:r>
            <a:r>
              <a:rPr lang="en-US" sz="600" i="1" dirty="0" smtClean="0"/>
              <a:t>Science</a:t>
            </a:r>
            <a:r>
              <a:rPr lang="en-US" sz="600" dirty="0" smtClean="0"/>
              <a:t>, 308: 675-677. </a:t>
            </a:r>
            <a:r>
              <a:rPr lang="en-US" sz="600" dirty="0" smtClean="0">
                <a:hlinkClick r:id="rId5" tooltip="en:Digital_object_identifier"/>
              </a:rPr>
              <a:t>DOI</a:t>
            </a:r>
            <a:r>
              <a:rPr lang="en-US" sz="600" dirty="0" smtClean="0"/>
              <a:t>:</a:t>
            </a:r>
            <a:r>
              <a:rPr lang="en-US" sz="600" dirty="0" smtClean="0">
                <a:hlinkClick r:id="rId10" tooltip="http://dx.doi.org/10.1126/science.1107046"/>
              </a:rPr>
              <a:t>10.1126/science.1107046</a:t>
            </a:r>
            <a:endParaRPr lang="en-US" sz="600" dirty="0" smtClean="0"/>
          </a:p>
          <a:p>
            <a:pPr eaLnBrk="1" hangingPunct="1"/>
            <a:r>
              <a:rPr lang="en-US" sz="600" b="1" dirty="0" smtClean="0"/>
              <a:t>(black 1856-2004):</a:t>
            </a:r>
            <a:r>
              <a:rPr lang="en-US" sz="600" dirty="0" smtClean="0"/>
              <a:t> Instrumental data was jointly compiled by the </a:t>
            </a:r>
            <a:r>
              <a:rPr lang="en-US" sz="600" dirty="0" smtClean="0">
                <a:hlinkClick r:id="rId11" tooltip="w:Climatic_Research_Unit"/>
              </a:rPr>
              <a:t>w:Climatic Research Unit</a:t>
            </a:r>
            <a:r>
              <a:rPr lang="en-US" sz="600" dirty="0" smtClean="0"/>
              <a:t> and the </a:t>
            </a:r>
            <a:r>
              <a:rPr lang="en-US" sz="600" dirty="0" smtClean="0">
                <a:hlinkClick r:id="rId12" tooltip="w:Met_Office"/>
              </a:rPr>
              <a:t>UK Meteorological Office</a:t>
            </a:r>
            <a:r>
              <a:rPr lang="en-US" sz="600" dirty="0" smtClean="0"/>
              <a:t> </a:t>
            </a:r>
            <a:r>
              <a:rPr lang="en-US" sz="600" dirty="0" smtClean="0">
                <a:hlinkClick r:id="rId13" tooltip="w:Hadley_Centre"/>
              </a:rPr>
              <a:t>Hadley Centre</a:t>
            </a:r>
            <a:r>
              <a:rPr lang="en-US" sz="600" dirty="0" smtClean="0"/>
              <a:t>. Global Annual Average data set TaveGL2v </a:t>
            </a:r>
            <a:r>
              <a:rPr lang="en-US" sz="600" dirty="0" smtClean="0">
                <a:hlinkClick r:id="rId14" tooltip="http://www.cru.uea.ac.uk/cru/data/temperature/"/>
              </a:rPr>
              <a:t>[2]</a:t>
            </a:r>
            <a:r>
              <a:rPr lang="en-US" sz="600" dirty="0" smtClean="0"/>
              <a:t> was used.</a:t>
            </a:r>
            <a:endParaRPr lang="en-US" sz="700" dirty="0" smtClean="0"/>
          </a:p>
          <a:p>
            <a:pPr eaLnBrk="1" hangingPunct="1"/>
            <a:r>
              <a:rPr lang="en-US" sz="700" dirty="0" smtClean="0"/>
              <a:t>Documentation for the most recent update of the CRU/Hadley instrumental data set appears in: P.D. Jones and A. </a:t>
            </a:r>
            <a:r>
              <a:rPr lang="en-US" sz="700" dirty="0" err="1" smtClean="0"/>
              <a:t>Moberg</a:t>
            </a:r>
            <a:r>
              <a:rPr lang="en-US" sz="700" dirty="0" smtClean="0"/>
              <a:t> (2003). Hemispheric and large-scale surface air temperature variations: An extensive revision and an update to 2001, </a:t>
            </a:r>
            <a:r>
              <a:rPr lang="en-US" sz="700" i="1" dirty="0" smtClean="0"/>
              <a:t>Journal of Climate</a:t>
            </a:r>
            <a:r>
              <a:rPr lang="en-US" sz="700" dirty="0" smtClean="0"/>
              <a:t>, 16: 206-223.</a:t>
            </a:r>
          </a:p>
          <a:p>
            <a:pPr eaLnBrk="1" hangingPunct="1"/>
            <a:r>
              <a:rPr lang="en-US" sz="700" b="1" dirty="0" smtClean="0"/>
              <a:t>Copyright</a:t>
            </a:r>
          </a:p>
          <a:p>
            <a:pPr eaLnBrk="1" hangingPunct="1"/>
            <a:r>
              <a:rPr lang="en-US" sz="700" dirty="0" smtClean="0"/>
              <a:t>The original version of this figure was prepared by </a:t>
            </a:r>
            <a:r>
              <a:rPr lang="en-US" sz="700" dirty="0" smtClean="0">
                <a:hlinkClick r:id="rId15" tooltip="w:User:Dragons_flight"/>
              </a:rPr>
              <a:t>Robert A. Rohde</a:t>
            </a:r>
            <a:r>
              <a:rPr lang="en-US" sz="700" dirty="0" smtClean="0"/>
              <a:t> from publicly available data, and is incorporated into the Global Warming Art project.</a:t>
            </a:r>
          </a:p>
          <a:p>
            <a:pPr eaLnBrk="1" hangingPunct="1"/>
            <a:endParaRPr lang="en-US" sz="700" dirty="0" smtClean="0"/>
          </a:p>
        </p:txBody>
      </p:sp>
      <p:sp>
        <p:nvSpPr>
          <p:cNvPr id="4" name="Slide Number Placeholder 3"/>
          <p:cNvSpPr>
            <a:spLocks noGrp="1"/>
          </p:cNvSpPr>
          <p:nvPr>
            <p:ph type="sldNum" sz="quarter" idx="5"/>
          </p:nvPr>
        </p:nvSpPr>
        <p:spPr/>
        <p:txBody>
          <a:bodyPr/>
          <a:lstStyle/>
          <a:p>
            <a:pPr>
              <a:defRPr/>
            </a:pPr>
            <a:fld id="{345948F3-F9F5-4681-B566-DE2AD3485A3E}"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xfrm>
            <a:off x="304800" y="4191000"/>
            <a:ext cx="6096000" cy="4572000"/>
          </a:xfrm>
          <a:noFill/>
        </p:spPr>
        <p:txBody>
          <a:bodyPr wrap="square" numCol="1" anchor="t" anchorCtr="0" compatLnSpc="1">
            <a:prstTxWarp prst="textNoShape">
              <a:avLst/>
            </a:prstTxWarp>
          </a:bodyPr>
          <a:lstStyle/>
          <a:p>
            <a:pPr eaLnBrk="1" hangingPunct="1"/>
            <a:endParaRPr lang="en-US" sz="700" smtClean="0"/>
          </a:p>
        </p:txBody>
      </p:sp>
      <p:sp>
        <p:nvSpPr>
          <p:cNvPr id="4" name="Slide Number Placeholder 3"/>
          <p:cNvSpPr>
            <a:spLocks noGrp="1"/>
          </p:cNvSpPr>
          <p:nvPr>
            <p:ph type="sldNum" sz="quarter" idx="5"/>
          </p:nvPr>
        </p:nvSpPr>
        <p:spPr/>
        <p:txBody>
          <a:bodyPr/>
          <a:lstStyle/>
          <a:p>
            <a:pPr>
              <a:defRPr/>
            </a:pPr>
            <a:fld id="{352CEABA-FA0B-413E-9506-7E652F977EAC}"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xfrm>
            <a:off x="304800" y="4191000"/>
            <a:ext cx="6096000" cy="4572000"/>
          </a:xfrm>
          <a:noFill/>
        </p:spPr>
        <p:txBody>
          <a:bodyPr wrap="square" numCol="1" anchor="t" anchorCtr="0" compatLnSpc="1">
            <a:prstTxWarp prst="textNoShape">
              <a:avLst/>
            </a:prstTxWarp>
          </a:bodyPr>
          <a:lstStyle/>
          <a:p>
            <a:pPr eaLnBrk="1" hangingPunct="1"/>
            <a:endParaRPr lang="en-US" sz="700" smtClean="0"/>
          </a:p>
        </p:txBody>
      </p:sp>
      <p:sp>
        <p:nvSpPr>
          <p:cNvPr id="4" name="Slide Number Placeholder 3"/>
          <p:cNvSpPr>
            <a:spLocks noGrp="1"/>
          </p:cNvSpPr>
          <p:nvPr>
            <p:ph type="sldNum" sz="quarter" idx="5"/>
          </p:nvPr>
        </p:nvSpPr>
        <p:spPr/>
        <p:txBody>
          <a:bodyPr/>
          <a:lstStyle/>
          <a:p>
            <a:pPr>
              <a:defRPr/>
            </a:pPr>
            <a:fld id="{ABCD3595-3B45-4FE3-9C26-570888178CF2}"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marL="0" lvl="2" eaLnBrk="1" hangingPunct="1"/>
            <a:r>
              <a:rPr lang="en-US" smtClean="0"/>
              <a:t>No physical link between low sunspot activity and cooling temperatures; coincidence is suggestive of a connection</a:t>
            </a:r>
          </a:p>
          <a:p>
            <a:pPr marL="0" lvl="2" eaLnBrk="1" hangingPunct="1"/>
            <a:endParaRPr lang="en-US" smtClean="0"/>
          </a:p>
        </p:txBody>
      </p:sp>
      <p:sp>
        <p:nvSpPr>
          <p:cNvPr id="4" name="Slide Number Placeholder 3"/>
          <p:cNvSpPr>
            <a:spLocks noGrp="1"/>
          </p:cNvSpPr>
          <p:nvPr>
            <p:ph type="sldNum" sz="quarter" idx="5"/>
          </p:nvPr>
        </p:nvSpPr>
        <p:spPr/>
        <p:txBody>
          <a:bodyPr/>
          <a:lstStyle/>
          <a:p>
            <a:pPr>
              <a:defRPr/>
            </a:pPr>
            <a:fld id="{B8DEBA40-6A9A-427C-920A-8BC668D91661}"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xfrm>
            <a:off x="304800" y="4191000"/>
            <a:ext cx="6096000" cy="4572000"/>
          </a:xfrm>
          <a:noFill/>
        </p:spPr>
        <p:txBody>
          <a:bodyPr wrap="square" numCol="1" anchor="t" anchorCtr="0" compatLnSpc="1">
            <a:prstTxWarp prst="textNoShape">
              <a:avLst/>
            </a:prstTxWarp>
            <a:normAutofit lnSpcReduction="10000"/>
          </a:bodyPr>
          <a:lstStyle/>
          <a:p>
            <a:pPr eaLnBrk="1" hangingPunct="1"/>
            <a:r>
              <a:rPr lang="en-US" sz="700" dirty="0" smtClean="0">
                <a:hlinkClick r:id="rId3"/>
              </a:rPr>
              <a:t>http://upload.wikimedia.org/wikipedia/commons/c/c1/2000_Year_Temperature_Comparison.png</a:t>
            </a:r>
            <a:endParaRPr lang="en-US" sz="700" dirty="0" smtClean="0"/>
          </a:p>
          <a:p>
            <a:pPr eaLnBrk="1" hangingPunct="1"/>
            <a:r>
              <a:rPr lang="en-US" sz="900" dirty="0" smtClean="0"/>
              <a:t>Temperature variations during the preceding 12000 years. Note that present day is placed at the left hand side</a:t>
            </a:r>
          </a:p>
          <a:p>
            <a:pPr eaLnBrk="1" hangingPunct="1"/>
            <a:r>
              <a:rPr lang="en-US" sz="900" dirty="0" smtClean="0"/>
              <a:t>This image is a comparison of 10 different published reconstructions of mean temperature changes during the last 2000 years. More recent reconstructions are plotted towards the front and in redder colors, older reconstructions appear towards the back and in bluer colors. An instrumental history of temperature is also shown in black. The single, unsmoothed annual value for 2004 is also shown for comparison. </a:t>
            </a:r>
            <a:endParaRPr lang="en-US" sz="700" dirty="0" smtClean="0"/>
          </a:p>
          <a:p>
            <a:pPr eaLnBrk="1" hangingPunct="1"/>
            <a:r>
              <a:rPr lang="en-US" sz="700" dirty="0" smtClean="0"/>
              <a:t>For the purposes of this comparison, the author is agnostic as to which, if any, of the reconstructions of global mean temperature is an accurate reflection of temperature fluctuations during the last 2000 years. This plot is a fair representation of the range of reconstructions appearing in the published scientific literature. For each reconstruction, the raw data has been </a:t>
            </a:r>
            <a:r>
              <a:rPr lang="en-US" sz="700" dirty="0" err="1" smtClean="0"/>
              <a:t>decadally</a:t>
            </a:r>
            <a:r>
              <a:rPr lang="en-US" sz="700" dirty="0" smtClean="0"/>
              <a:t> smoothed with a σ = 5 yr Gaussian weighted moving average. Also, each reconstruction was adjusted so that its mean matched the mean of the instrumental record during the period of overlap. The variance (i.e. the scale of fluctuations) was not adjusted (except in one case noted below).</a:t>
            </a:r>
          </a:p>
          <a:p>
            <a:pPr eaLnBrk="1" hangingPunct="1"/>
            <a:r>
              <a:rPr lang="en-US" sz="700" dirty="0" smtClean="0"/>
              <a:t>Except as noted below, all original data for this comparison comes from </a:t>
            </a:r>
            <a:r>
              <a:rPr lang="en-US" sz="700" dirty="0" smtClean="0">
                <a:hlinkClick r:id="rId4" tooltip="http://www.ngdc.noaa.gov/paleo/recons.html"/>
              </a:rPr>
              <a:t>[1]</a:t>
            </a:r>
            <a:r>
              <a:rPr lang="en-US" sz="700" dirty="0" smtClean="0"/>
              <a:t> and links therein. It should also be noted that many reconstructions of past climate report substantial error bars, which are not represented on this figure.</a:t>
            </a:r>
          </a:p>
          <a:p>
            <a:pPr eaLnBrk="1" hangingPunct="1"/>
            <a:r>
              <a:rPr lang="en-US" sz="700" b="1" dirty="0" smtClean="0"/>
              <a:t>Reconstructions</a:t>
            </a:r>
          </a:p>
          <a:p>
            <a:pPr eaLnBrk="1" hangingPunct="1"/>
            <a:r>
              <a:rPr lang="en-US" sz="700" dirty="0" smtClean="0"/>
              <a:t>The reconstructions used, in order from oldest to most recent publication are:</a:t>
            </a:r>
          </a:p>
          <a:p>
            <a:pPr eaLnBrk="1" hangingPunct="1"/>
            <a:r>
              <a:rPr lang="en-US" sz="600" b="1" dirty="0" smtClean="0"/>
              <a:t>(dark blue 1000-1991):</a:t>
            </a:r>
            <a:r>
              <a:rPr lang="en-US" sz="600" dirty="0" smtClean="0"/>
              <a:t> P.D. Jones, K.R. </a:t>
            </a:r>
            <a:r>
              <a:rPr lang="en-US" sz="600" dirty="0" err="1" smtClean="0"/>
              <a:t>Briffa</a:t>
            </a:r>
            <a:r>
              <a:rPr lang="en-US" sz="600" dirty="0" smtClean="0"/>
              <a:t>, T.P. Barnett, and S.F.B. </a:t>
            </a:r>
            <a:r>
              <a:rPr lang="en-US" sz="600" dirty="0" err="1" smtClean="0"/>
              <a:t>Tett</a:t>
            </a:r>
            <a:r>
              <a:rPr lang="en-US" sz="600" dirty="0" smtClean="0"/>
              <a:t> (1998). High-resolution </a:t>
            </a:r>
            <a:r>
              <a:rPr lang="en-US" sz="600" dirty="0" err="1" smtClean="0"/>
              <a:t>Palaeoclimatic</a:t>
            </a:r>
            <a:r>
              <a:rPr lang="en-US" sz="600" dirty="0" smtClean="0"/>
              <a:t> Records for the last Millennium: Interpretation, Integration and Comparison with General Circulation Model Control-run Temperatures, </a:t>
            </a:r>
            <a:r>
              <a:rPr lang="en-US" sz="600" i="1" dirty="0" smtClean="0"/>
              <a:t>The Holocene</a:t>
            </a:r>
            <a:r>
              <a:rPr lang="en-US" sz="600" dirty="0" smtClean="0"/>
              <a:t>, 8: 455-471.</a:t>
            </a:r>
          </a:p>
          <a:p>
            <a:pPr eaLnBrk="1" hangingPunct="1"/>
            <a:r>
              <a:rPr lang="en-US" sz="600" b="1" dirty="0" smtClean="0"/>
              <a:t>(blue 1000-1980):</a:t>
            </a:r>
            <a:r>
              <a:rPr lang="en-US" sz="600" dirty="0" smtClean="0"/>
              <a:t> M.E. Mann, R.S. Bradley, and M.K. Hughes (1999). Northern Hemisphere Temperatures During the Past Millennium: Inferences, Uncertainties, and Limitations, </a:t>
            </a:r>
            <a:r>
              <a:rPr lang="en-US" sz="600" i="1" dirty="0" smtClean="0"/>
              <a:t>Geophysical Research Letters</a:t>
            </a:r>
            <a:r>
              <a:rPr lang="en-US" sz="600" dirty="0" smtClean="0"/>
              <a:t>, 26(6): 759-762.</a:t>
            </a:r>
          </a:p>
          <a:p>
            <a:pPr eaLnBrk="1" hangingPunct="1"/>
            <a:r>
              <a:rPr lang="en-US" sz="600" b="1" dirty="0" smtClean="0"/>
              <a:t>(light blue 1000-1965):</a:t>
            </a:r>
            <a:r>
              <a:rPr lang="en-US" sz="600" dirty="0" smtClean="0"/>
              <a:t> Crowley and Lowery (2000). Northern Hemisphere Temperature Reconstruction, </a:t>
            </a:r>
            <a:r>
              <a:rPr lang="en-US" sz="600" i="1" dirty="0" err="1" smtClean="0"/>
              <a:t>Ambio</a:t>
            </a:r>
            <a:r>
              <a:rPr lang="en-US" sz="600" dirty="0" smtClean="0"/>
              <a:t>, 29: 51-54. Modified as published in Crowley (2000). Causes of Climate Change Over the Past 1000 Years, </a:t>
            </a:r>
            <a:r>
              <a:rPr lang="en-US" sz="600" i="1" dirty="0" smtClean="0"/>
              <a:t>Science</a:t>
            </a:r>
            <a:r>
              <a:rPr lang="en-US" sz="600" dirty="0" smtClean="0"/>
              <a:t>, 289: 270-277.</a:t>
            </a:r>
          </a:p>
          <a:p>
            <a:pPr eaLnBrk="1" hangingPunct="1"/>
            <a:r>
              <a:rPr lang="en-US" sz="600" b="1" dirty="0" smtClean="0"/>
              <a:t>(lightest blue 1402-1960):</a:t>
            </a:r>
            <a:r>
              <a:rPr lang="en-US" sz="600" dirty="0" smtClean="0"/>
              <a:t> K.R. </a:t>
            </a:r>
            <a:r>
              <a:rPr lang="en-US" sz="600" dirty="0" err="1" smtClean="0"/>
              <a:t>Briffa</a:t>
            </a:r>
            <a:r>
              <a:rPr lang="en-US" sz="600" dirty="0" smtClean="0"/>
              <a:t>, T.J. Osborn, F.H. </a:t>
            </a:r>
            <a:r>
              <a:rPr lang="en-US" sz="600" dirty="0" err="1" smtClean="0"/>
              <a:t>Schweingruber</a:t>
            </a:r>
            <a:r>
              <a:rPr lang="en-US" sz="600" dirty="0" smtClean="0"/>
              <a:t>, I.C. Harris, P.D. Jones, S.G. </a:t>
            </a:r>
            <a:r>
              <a:rPr lang="en-US" sz="600" dirty="0" err="1" smtClean="0"/>
              <a:t>Shiyatov</a:t>
            </a:r>
            <a:r>
              <a:rPr lang="en-US" sz="600" dirty="0" smtClean="0"/>
              <a:t>, S.G. and E.A. </a:t>
            </a:r>
            <a:r>
              <a:rPr lang="en-US" sz="600" dirty="0" err="1" smtClean="0"/>
              <a:t>Vaganov</a:t>
            </a:r>
            <a:r>
              <a:rPr lang="en-US" sz="600" dirty="0" smtClean="0"/>
              <a:t> (2001). Low-frequency temperature variations from a northern tree-ring density network, </a:t>
            </a:r>
            <a:r>
              <a:rPr lang="en-US" sz="600" i="1" dirty="0" smtClean="0"/>
              <a:t>J. </a:t>
            </a:r>
            <a:r>
              <a:rPr lang="en-US" sz="600" i="1" dirty="0" err="1" smtClean="0"/>
              <a:t>Geophys</a:t>
            </a:r>
            <a:r>
              <a:rPr lang="en-US" sz="600" i="1" dirty="0" smtClean="0"/>
              <a:t>. Res.</a:t>
            </a:r>
            <a:r>
              <a:rPr lang="en-US" sz="600" dirty="0" smtClean="0"/>
              <a:t>, 106: 2929-2941.</a:t>
            </a:r>
          </a:p>
          <a:p>
            <a:pPr eaLnBrk="1" hangingPunct="1"/>
            <a:r>
              <a:rPr lang="en-US" sz="600" b="1" dirty="0" smtClean="0"/>
              <a:t>(light green 831-1992):</a:t>
            </a:r>
            <a:r>
              <a:rPr lang="en-US" sz="600" dirty="0" smtClean="0"/>
              <a:t> J. </a:t>
            </a:r>
            <a:r>
              <a:rPr lang="en-US" sz="600" dirty="0" err="1" smtClean="0"/>
              <a:t>Esper</a:t>
            </a:r>
            <a:r>
              <a:rPr lang="en-US" sz="600" dirty="0" smtClean="0"/>
              <a:t>, E.R. Cook, and F.H. </a:t>
            </a:r>
            <a:r>
              <a:rPr lang="en-US" sz="600" dirty="0" err="1" smtClean="0"/>
              <a:t>Schweingruber</a:t>
            </a:r>
            <a:r>
              <a:rPr lang="en-US" sz="600" dirty="0" smtClean="0"/>
              <a:t> (2002). Low-Frequency Signals in Long Tree-Ring Chronologies for Reconstructing Past Temperature Variability, </a:t>
            </a:r>
            <a:r>
              <a:rPr lang="en-US" sz="600" i="1" dirty="0" smtClean="0"/>
              <a:t>Science</a:t>
            </a:r>
            <a:r>
              <a:rPr lang="en-US" sz="600" dirty="0" smtClean="0"/>
              <a:t>, 295(5563): 2250-2253.</a:t>
            </a:r>
          </a:p>
          <a:p>
            <a:pPr eaLnBrk="1" hangingPunct="1"/>
            <a:r>
              <a:rPr lang="en-US" sz="600" b="1" dirty="0" smtClean="0"/>
              <a:t>(yellow 200-1980):</a:t>
            </a:r>
            <a:r>
              <a:rPr lang="en-US" sz="600" dirty="0" smtClean="0"/>
              <a:t> M.E. Mann and P.D. Jones (2003). Global Surface Temperatures over the Past Two Millennia, </a:t>
            </a:r>
            <a:r>
              <a:rPr lang="en-US" sz="600" i="1" dirty="0" smtClean="0"/>
              <a:t>Geophysical Research Letters</a:t>
            </a:r>
            <a:r>
              <a:rPr lang="en-US" sz="600" dirty="0" smtClean="0"/>
              <a:t>, 30(15): 1820. </a:t>
            </a:r>
            <a:r>
              <a:rPr lang="en-US" sz="600" dirty="0" smtClean="0">
                <a:hlinkClick r:id="rId5" tooltip="en:Digital_object_identifier"/>
              </a:rPr>
              <a:t>DOI</a:t>
            </a:r>
            <a:r>
              <a:rPr lang="en-US" sz="600" dirty="0" smtClean="0"/>
              <a:t>:</a:t>
            </a:r>
            <a:r>
              <a:rPr lang="en-US" sz="600" dirty="0" smtClean="0">
                <a:hlinkClick r:id="rId6" tooltip="http://dx.doi.org/10.1029/2003GL017814"/>
              </a:rPr>
              <a:t>10.1029/2003GL017814</a:t>
            </a:r>
            <a:r>
              <a:rPr lang="en-US" sz="600" dirty="0" smtClean="0"/>
              <a:t>.</a:t>
            </a:r>
          </a:p>
          <a:p>
            <a:pPr eaLnBrk="1" hangingPunct="1"/>
            <a:r>
              <a:rPr lang="en-US" sz="600" b="1" dirty="0" smtClean="0"/>
              <a:t>(orange 200-1995):</a:t>
            </a:r>
            <a:r>
              <a:rPr lang="en-US" sz="600" dirty="0" smtClean="0"/>
              <a:t> P.D. Jones and M.E. Mann (2004). Climate Over Past Millennia, </a:t>
            </a:r>
            <a:r>
              <a:rPr lang="en-US" sz="600" i="1" dirty="0" smtClean="0"/>
              <a:t>Reviews of Geophysics</a:t>
            </a:r>
            <a:r>
              <a:rPr lang="en-US" sz="600" dirty="0" smtClean="0"/>
              <a:t>, 42: RG2002. </a:t>
            </a:r>
            <a:r>
              <a:rPr lang="en-US" sz="600" dirty="0" smtClean="0">
                <a:hlinkClick r:id="rId5" tooltip="en:Digital_object_identifier"/>
              </a:rPr>
              <a:t>DOI</a:t>
            </a:r>
            <a:r>
              <a:rPr lang="en-US" sz="600" dirty="0" smtClean="0"/>
              <a:t>:</a:t>
            </a:r>
            <a:r>
              <a:rPr lang="en-US" sz="600" dirty="0" smtClean="0">
                <a:hlinkClick r:id="rId7" tooltip="http://dx.doi.org/10.1029/2003RG000143"/>
              </a:rPr>
              <a:t>10.1029/2003RG000143</a:t>
            </a:r>
            <a:endParaRPr lang="en-US" sz="600" dirty="0" smtClean="0"/>
          </a:p>
          <a:p>
            <a:pPr eaLnBrk="1" hangingPunct="1"/>
            <a:r>
              <a:rPr lang="en-US" sz="600" b="1" dirty="0" smtClean="0"/>
              <a:t>(red-orange 1500-1980):</a:t>
            </a:r>
            <a:r>
              <a:rPr lang="en-US" sz="600" dirty="0" smtClean="0"/>
              <a:t> S. Huang (2004). Merging Information from Different Resources for New Insights into Climate Change in the Past and Future, </a:t>
            </a:r>
            <a:r>
              <a:rPr lang="en-US" sz="600" i="1" dirty="0" err="1" smtClean="0"/>
              <a:t>Geophys</a:t>
            </a:r>
            <a:r>
              <a:rPr lang="en-US" sz="600" i="1" dirty="0" smtClean="0"/>
              <a:t>. Res </a:t>
            </a:r>
            <a:r>
              <a:rPr lang="en-US" sz="600" i="1" dirty="0" err="1" smtClean="0"/>
              <a:t>Lett</a:t>
            </a:r>
            <a:r>
              <a:rPr lang="en-US" sz="600" i="1" dirty="0" smtClean="0"/>
              <a:t>.</a:t>
            </a:r>
            <a:r>
              <a:rPr lang="en-US" sz="600" dirty="0" smtClean="0"/>
              <a:t>, 31: L13205. </a:t>
            </a:r>
            <a:r>
              <a:rPr lang="en-US" sz="600" dirty="0" smtClean="0">
                <a:hlinkClick r:id="rId5" tooltip="en:Digital_object_identifier"/>
              </a:rPr>
              <a:t>DOI</a:t>
            </a:r>
            <a:r>
              <a:rPr lang="en-US" sz="600" dirty="0" smtClean="0"/>
              <a:t>:</a:t>
            </a:r>
            <a:r>
              <a:rPr lang="en-US" sz="600" dirty="0" smtClean="0">
                <a:hlinkClick r:id="rId8" tooltip="http://dx.doi.org/10.1029/2004GL019781"/>
              </a:rPr>
              <a:t>10.1029/2004GL019781</a:t>
            </a:r>
            <a:endParaRPr lang="en-US" sz="600" dirty="0" smtClean="0"/>
          </a:p>
          <a:p>
            <a:pPr eaLnBrk="1" hangingPunct="1"/>
            <a:r>
              <a:rPr lang="en-US" sz="600" b="1" dirty="0" smtClean="0"/>
              <a:t>(red 1-1979):</a:t>
            </a:r>
            <a:r>
              <a:rPr lang="en-US" sz="600" dirty="0" smtClean="0"/>
              <a:t> A. </a:t>
            </a:r>
            <a:r>
              <a:rPr lang="en-US" sz="600" dirty="0" err="1" smtClean="0"/>
              <a:t>Moberg</a:t>
            </a:r>
            <a:r>
              <a:rPr lang="en-US" sz="600" dirty="0" smtClean="0"/>
              <a:t>, D.M. </a:t>
            </a:r>
            <a:r>
              <a:rPr lang="en-US" sz="600" dirty="0" err="1" smtClean="0"/>
              <a:t>Sonechkin</a:t>
            </a:r>
            <a:r>
              <a:rPr lang="en-US" sz="600" dirty="0" smtClean="0"/>
              <a:t>, K. Holmgren, N.M. </a:t>
            </a:r>
            <a:r>
              <a:rPr lang="en-US" sz="600" dirty="0" err="1" smtClean="0"/>
              <a:t>Datsenko</a:t>
            </a:r>
            <a:r>
              <a:rPr lang="en-US" sz="600" dirty="0" smtClean="0"/>
              <a:t> and W. </a:t>
            </a:r>
            <a:r>
              <a:rPr lang="en-US" sz="600" dirty="0" err="1" smtClean="0"/>
              <a:t>Karlén</a:t>
            </a:r>
            <a:r>
              <a:rPr lang="en-US" sz="600" dirty="0" smtClean="0"/>
              <a:t> (2005). Highly variable Northern Hemisphere temperatures reconstructed from low- and high-resolution proxy data, </a:t>
            </a:r>
            <a:r>
              <a:rPr lang="en-US" sz="600" i="1" dirty="0" smtClean="0"/>
              <a:t>Nature</a:t>
            </a:r>
            <a:r>
              <a:rPr lang="en-US" sz="600" dirty="0" smtClean="0"/>
              <a:t>, 443: 613-617. </a:t>
            </a:r>
            <a:r>
              <a:rPr lang="en-US" sz="600" dirty="0" smtClean="0">
                <a:hlinkClick r:id="rId5" tooltip="en:Digital_object_identifier"/>
              </a:rPr>
              <a:t>DOI</a:t>
            </a:r>
            <a:r>
              <a:rPr lang="en-US" sz="600" dirty="0" smtClean="0"/>
              <a:t>:</a:t>
            </a:r>
            <a:r>
              <a:rPr lang="en-US" sz="600" dirty="0" smtClean="0">
                <a:hlinkClick r:id="rId9" tooltip="http://dx.doi.org/10.1038/nature03265"/>
              </a:rPr>
              <a:t>10.1038/nature03265</a:t>
            </a:r>
            <a:endParaRPr lang="en-US" sz="600" dirty="0" smtClean="0"/>
          </a:p>
          <a:p>
            <a:pPr eaLnBrk="1" hangingPunct="1"/>
            <a:r>
              <a:rPr lang="en-US" sz="600" b="1" dirty="0" smtClean="0"/>
              <a:t>(dark red 1600-1990):</a:t>
            </a:r>
            <a:r>
              <a:rPr lang="en-US" sz="600" dirty="0" smtClean="0"/>
              <a:t> J.H. </a:t>
            </a:r>
            <a:r>
              <a:rPr lang="en-US" sz="600" dirty="0" err="1" smtClean="0"/>
              <a:t>Oerlemans</a:t>
            </a:r>
            <a:r>
              <a:rPr lang="en-US" sz="600" dirty="0" smtClean="0"/>
              <a:t> (2005). Extracting a Climate Signal from 169 Glacier Records, </a:t>
            </a:r>
            <a:r>
              <a:rPr lang="en-US" sz="600" i="1" dirty="0" smtClean="0"/>
              <a:t>Science</a:t>
            </a:r>
            <a:r>
              <a:rPr lang="en-US" sz="600" dirty="0" smtClean="0"/>
              <a:t>, 308: 675-677. </a:t>
            </a:r>
            <a:r>
              <a:rPr lang="en-US" sz="600" dirty="0" smtClean="0">
                <a:hlinkClick r:id="rId5" tooltip="en:Digital_object_identifier"/>
              </a:rPr>
              <a:t>DOI</a:t>
            </a:r>
            <a:r>
              <a:rPr lang="en-US" sz="600" dirty="0" smtClean="0"/>
              <a:t>:</a:t>
            </a:r>
            <a:r>
              <a:rPr lang="en-US" sz="600" dirty="0" smtClean="0">
                <a:hlinkClick r:id="rId10" tooltip="http://dx.doi.org/10.1126/science.1107046"/>
              </a:rPr>
              <a:t>10.1126/science.1107046</a:t>
            </a:r>
            <a:endParaRPr lang="en-US" sz="600" dirty="0" smtClean="0"/>
          </a:p>
          <a:p>
            <a:pPr eaLnBrk="1" hangingPunct="1"/>
            <a:r>
              <a:rPr lang="en-US" sz="600" b="1" dirty="0" smtClean="0"/>
              <a:t>(black 1856-2004):</a:t>
            </a:r>
            <a:r>
              <a:rPr lang="en-US" sz="600" dirty="0" smtClean="0"/>
              <a:t> Instrumental data was jointly compiled by the </a:t>
            </a:r>
            <a:r>
              <a:rPr lang="en-US" sz="600" dirty="0" smtClean="0">
                <a:hlinkClick r:id="rId11" tooltip="w:Climatic_Research_Unit"/>
              </a:rPr>
              <a:t>w:Climatic Research Unit</a:t>
            </a:r>
            <a:r>
              <a:rPr lang="en-US" sz="600" dirty="0" smtClean="0"/>
              <a:t> and the </a:t>
            </a:r>
            <a:r>
              <a:rPr lang="en-US" sz="600" dirty="0" smtClean="0">
                <a:hlinkClick r:id="rId12" tooltip="w:Met_Office"/>
              </a:rPr>
              <a:t>UK Meteorological Office</a:t>
            </a:r>
            <a:r>
              <a:rPr lang="en-US" sz="600" dirty="0" smtClean="0"/>
              <a:t> </a:t>
            </a:r>
            <a:r>
              <a:rPr lang="en-US" sz="600" dirty="0" smtClean="0">
                <a:hlinkClick r:id="rId13" tooltip="w:Hadley_Centre"/>
              </a:rPr>
              <a:t>Hadley Centre</a:t>
            </a:r>
            <a:r>
              <a:rPr lang="en-US" sz="600" dirty="0" smtClean="0"/>
              <a:t>. Global Annual Average data set TaveGL2v </a:t>
            </a:r>
            <a:r>
              <a:rPr lang="en-US" sz="600" dirty="0" smtClean="0">
                <a:hlinkClick r:id="rId14" tooltip="http://www.cru.uea.ac.uk/cru/data/temperature/"/>
              </a:rPr>
              <a:t>[2]</a:t>
            </a:r>
            <a:r>
              <a:rPr lang="en-US" sz="600" dirty="0" smtClean="0"/>
              <a:t> was used.</a:t>
            </a:r>
            <a:endParaRPr lang="en-US" sz="700" dirty="0" smtClean="0"/>
          </a:p>
          <a:p>
            <a:pPr eaLnBrk="1" hangingPunct="1"/>
            <a:r>
              <a:rPr lang="en-US" sz="700" dirty="0" smtClean="0"/>
              <a:t>Documentation for the most recent update of the CRU/Hadley instrumental data set appears in: P.D. Jones and A. </a:t>
            </a:r>
            <a:r>
              <a:rPr lang="en-US" sz="700" dirty="0" err="1" smtClean="0"/>
              <a:t>Moberg</a:t>
            </a:r>
            <a:r>
              <a:rPr lang="en-US" sz="700" dirty="0" smtClean="0"/>
              <a:t> (2003). Hemispheric and large-scale surface air temperature variations: An extensive revision and an update to 2001, </a:t>
            </a:r>
            <a:r>
              <a:rPr lang="en-US" sz="700" i="1" dirty="0" smtClean="0"/>
              <a:t>Journal of Climate</a:t>
            </a:r>
            <a:r>
              <a:rPr lang="en-US" sz="700" dirty="0" smtClean="0"/>
              <a:t>, 16: 206-223.</a:t>
            </a:r>
          </a:p>
          <a:p>
            <a:pPr eaLnBrk="1" hangingPunct="1"/>
            <a:r>
              <a:rPr lang="en-US" sz="700" b="1" dirty="0" smtClean="0"/>
              <a:t>Copyright</a:t>
            </a:r>
          </a:p>
          <a:p>
            <a:pPr eaLnBrk="1" hangingPunct="1"/>
            <a:r>
              <a:rPr lang="en-US" sz="700" dirty="0" smtClean="0"/>
              <a:t>The original version of this figure was prepared by </a:t>
            </a:r>
            <a:r>
              <a:rPr lang="en-US" sz="700" dirty="0" smtClean="0">
                <a:hlinkClick r:id="rId15" tooltip="w:User:Dragons_flight"/>
              </a:rPr>
              <a:t>Robert A. Rohde</a:t>
            </a:r>
            <a:r>
              <a:rPr lang="en-US" sz="700" dirty="0" smtClean="0"/>
              <a:t> from publicly available data, and is incorporated into the Global Warming Art project.</a:t>
            </a:r>
          </a:p>
          <a:p>
            <a:pPr eaLnBrk="1" hangingPunct="1"/>
            <a:endParaRPr lang="en-US" sz="700" dirty="0" smtClean="0"/>
          </a:p>
        </p:txBody>
      </p:sp>
      <p:sp>
        <p:nvSpPr>
          <p:cNvPr id="4" name="Slide Number Placeholder 3"/>
          <p:cNvSpPr>
            <a:spLocks noGrp="1"/>
          </p:cNvSpPr>
          <p:nvPr>
            <p:ph type="sldNum" sz="quarter" idx="5"/>
          </p:nvPr>
        </p:nvSpPr>
        <p:spPr/>
        <p:txBody>
          <a:bodyPr/>
          <a:lstStyle/>
          <a:p>
            <a:pPr>
              <a:defRPr/>
            </a:pPr>
            <a:fld id="{345948F3-F9F5-4681-B566-DE2AD3485A3E}"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credit: http://www.pbs.org/wgbh/nova/sun/dimm-nf.html</a:t>
            </a:r>
            <a:endParaRPr lang="en-US" dirty="0"/>
          </a:p>
        </p:txBody>
      </p:sp>
      <p:sp>
        <p:nvSpPr>
          <p:cNvPr id="4" name="Slide Number Placeholder 3"/>
          <p:cNvSpPr>
            <a:spLocks noGrp="1"/>
          </p:cNvSpPr>
          <p:nvPr>
            <p:ph type="sldNum" sz="quarter" idx="10"/>
          </p:nvPr>
        </p:nvSpPr>
        <p:spPr/>
        <p:txBody>
          <a:bodyPr/>
          <a:lstStyle/>
          <a:p>
            <a:pPr>
              <a:defRPr/>
            </a:pPr>
            <a:fld id="{B01EFF2C-4734-45F2-861C-39698583B87B}"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01EFF2C-4734-45F2-861C-39698583B87B}"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endParaRPr lang="en-US" sz="1600" dirty="0" smtClean="0"/>
          </a:p>
        </p:txBody>
      </p:sp>
      <p:sp>
        <p:nvSpPr>
          <p:cNvPr id="4" name="Slide Number Placeholder 3"/>
          <p:cNvSpPr>
            <a:spLocks noGrp="1"/>
          </p:cNvSpPr>
          <p:nvPr>
            <p:ph type="sldNum" sz="quarter" idx="5"/>
          </p:nvPr>
        </p:nvSpPr>
        <p:spPr/>
        <p:txBody>
          <a:bodyPr/>
          <a:lstStyle/>
          <a:p>
            <a:pPr>
              <a:defRPr/>
            </a:pPr>
            <a:fld id="{EF2B060A-56A8-4021-83E6-6E12C597A260}"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E212B0-0F1D-4B76-A112-480E3FAD6300}" type="slidenum">
              <a:rPr lang="en-US" smtClean="0"/>
              <a:pPr>
                <a:defRPr/>
              </a:pPr>
              <a:t>25</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Note tightening of the error bars because of increased confidence in the data.</a:t>
            </a:r>
          </a:p>
          <a:p>
            <a:pPr eaLnBrk="1" hangingPunct="1"/>
            <a:endParaRPr lang="en-US" smtClean="0"/>
          </a:p>
          <a:p>
            <a:pPr eaLnBrk="1" hangingPunct="1"/>
            <a:r>
              <a:rPr lang="en-US" smtClean="0"/>
              <a:t>Proxies – tree rings, boreholes, ice cores</a:t>
            </a:r>
          </a:p>
          <a:p>
            <a:pPr eaLnBrk="1" hangingPunct="1"/>
            <a:endParaRPr lang="en-US" smtClean="0"/>
          </a:p>
          <a:p>
            <a:pPr eaLnBrk="1" hangingPunct="1"/>
            <a:r>
              <a:rPr lang="en-US" smtClean="0"/>
              <a:t>There is a new ice core from Antarctica that goes back 800,000 years!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Pattern of expected</a:t>
            </a:r>
            <a:r>
              <a:rPr lang="en-US" baseline="0" dirty="0" smtClean="0"/>
              <a:t> changes:</a:t>
            </a:r>
          </a:p>
          <a:p>
            <a:pPr marL="228600" indent="-228600">
              <a:buAutoNum type="arabicParenR"/>
            </a:pPr>
            <a:r>
              <a:rPr lang="en-US" baseline="0" dirty="0" smtClean="0"/>
              <a:t>Increased solar output is predicted to </a:t>
            </a:r>
            <a:r>
              <a:rPr lang="en-US" b="1" baseline="0" dirty="0" smtClean="0"/>
              <a:t>warm</a:t>
            </a:r>
            <a:r>
              <a:rPr lang="en-US" b="0" baseline="0" dirty="0" smtClean="0"/>
              <a:t> essentially the whole </a:t>
            </a:r>
            <a:r>
              <a:rPr lang="en-US" b="0" baseline="0" dirty="0" err="1" smtClean="0"/>
              <a:t>atmosphree</a:t>
            </a:r>
            <a:endParaRPr lang="en-US" b="0" baseline="0" dirty="0" smtClean="0"/>
          </a:p>
          <a:p>
            <a:pPr marL="228600" indent="-228600">
              <a:buAutoNum type="arabicParenR"/>
            </a:pPr>
            <a:r>
              <a:rPr lang="en-US" b="0" baseline="0" dirty="0" smtClean="0"/>
              <a:t>Volcanoes are expected to slightly </a:t>
            </a:r>
            <a:r>
              <a:rPr lang="en-US" b="1" baseline="0" dirty="0" smtClean="0"/>
              <a:t>cool</a:t>
            </a:r>
            <a:r>
              <a:rPr lang="en-US" b="0" baseline="0" dirty="0" smtClean="0"/>
              <a:t> the lower atmosphere and slightly </a:t>
            </a:r>
            <a:r>
              <a:rPr lang="en-US" b="1" baseline="0" dirty="0" smtClean="0"/>
              <a:t>warm</a:t>
            </a:r>
            <a:r>
              <a:rPr lang="en-US" b="0" baseline="0" dirty="0" smtClean="0"/>
              <a:t> the mid-level atmosphere</a:t>
            </a:r>
          </a:p>
          <a:p>
            <a:pPr marL="228600" indent="-228600">
              <a:buAutoNum type="arabicParenR"/>
            </a:pPr>
            <a:r>
              <a:rPr lang="en-US" b="0" baseline="0" dirty="0" smtClean="0"/>
              <a:t>Human-generated GHGs </a:t>
            </a:r>
            <a:r>
              <a:rPr lang="en-US" b="1" baseline="0" dirty="0" smtClean="0"/>
              <a:t>warm</a:t>
            </a:r>
            <a:r>
              <a:rPr lang="en-US" b="0" baseline="0" dirty="0" smtClean="0"/>
              <a:t> the lower atmosphere at the expense of cooling the stratosphere and above.</a:t>
            </a:r>
          </a:p>
          <a:p>
            <a:pPr marL="228600" indent="-228600">
              <a:buNone/>
            </a:pPr>
            <a:endParaRPr lang="en-US" b="0" baseline="0" dirty="0" smtClean="0"/>
          </a:p>
          <a:p>
            <a:pPr marL="228600" indent="-228600">
              <a:buNone/>
            </a:pPr>
            <a:r>
              <a:rPr lang="en-US" b="0" baseline="0" dirty="0" smtClean="0"/>
              <a:t>Combining all of the effects together (far right) looks a lot like the impacts of human activity and matches the pattern of change we’ve seen in recent decades.</a:t>
            </a:r>
          </a:p>
        </p:txBody>
      </p:sp>
      <p:sp>
        <p:nvSpPr>
          <p:cNvPr id="4" name="Slide Number Placeholder 3"/>
          <p:cNvSpPr>
            <a:spLocks noGrp="1"/>
          </p:cNvSpPr>
          <p:nvPr>
            <p:ph type="sldNum" sz="quarter" idx="10"/>
          </p:nvPr>
        </p:nvSpPr>
        <p:spPr/>
        <p:txBody>
          <a:bodyPr/>
          <a:lstStyle/>
          <a:p>
            <a:pPr>
              <a:defRPr/>
            </a:pPr>
            <a:fld id="{B01EFF2C-4734-45F2-861C-39698583B87B}" type="slidenum">
              <a:rPr lang="en-US" smtClean="0"/>
              <a:pPr>
                <a:defRPr/>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pattern of warming (bottom panel)</a:t>
            </a:r>
            <a:r>
              <a:rPr lang="en-US" baseline="0" dirty="0" smtClean="0"/>
              <a:t> is not reflected in models that only take into account the impacts of natural forces alone (top).</a:t>
            </a:r>
          </a:p>
          <a:p>
            <a:endParaRPr lang="en-US" baseline="0" dirty="0" smtClean="0"/>
          </a:p>
          <a:p>
            <a:r>
              <a:rPr lang="en-US" baseline="0" dirty="0" smtClean="0"/>
              <a:t>It corresponds closely (but not exactly) to a map of combined human and natural impacts. Why is it not perfect match?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01EFF2C-4734-45F2-861C-39698583B87B}" type="slidenum">
              <a:rPr lang="en-US" smtClean="0"/>
              <a:pPr>
                <a:defRPr/>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209300-10B5-469A-9CBD-7EC4FCF3871E}" type="slidenum">
              <a:rPr lang="en-US" smtClean="0"/>
              <a:pPr>
                <a:defRPr/>
              </a:pPr>
              <a:t>29</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Astonishingly, every single year since 1992 is in the current list of the 20 warmest years on record.[</a:t>
            </a:r>
            <a:r>
              <a:rPr lang="en-US" smtClean="0">
                <a:hlinkClick r:id="rId3"/>
              </a:rPr>
              <a:t>1</a:t>
            </a:r>
            <a:r>
              <a:rPr lang="en-US" smtClean="0"/>
              <a:t>,</a:t>
            </a:r>
            <a:r>
              <a:rPr lang="en-US" smtClean="0">
                <a:hlinkClick r:id="rId4"/>
              </a:rPr>
              <a:t>2</a:t>
            </a:r>
            <a:r>
              <a:rPr lang="en-US"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9DB14F84-77CD-43E6-A8D8-8B5BFF8B69C7}" type="slidenum">
              <a:rPr lang="en-US" smtClean="0">
                <a:solidFill>
                  <a:srgbClr val="000000"/>
                </a:solidFill>
                <a:latin typeface="Arial Black" pitchFamily="34" charset="0"/>
              </a:rPr>
              <a:pPr eaLnBrk="0" fontAlgn="base" hangingPunct="0">
                <a:spcBef>
                  <a:spcPct val="0"/>
                </a:spcBef>
                <a:spcAft>
                  <a:spcPct val="0"/>
                </a:spcAft>
              </a:pPr>
              <a:t>30</a:t>
            </a:fld>
            <a:endParaRPr lang="en-US" smtClean="0">
              <a:solidFill>
                <a:srgbClr val="000000"/>
              </a:solidFill>
              <a:latin typeface="Arial Black"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FC05BF-77EC-41FC-A8CE-F74CA9449960}" type="slidenum">
              <a:rPr lang="en-US" smtClean="0"/>
              <a:pPr>
                <a:defRPr/>
              </a:pPr>
              <a:t>31</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B0696516-4728-4850-B697-1D90DFFF3F3F}" type="slidenum">
              <a:rPr lang="en-US" sz="1200" kern="1200">
                <a:solidFill>
                  <a:prstClr val="black"/>
                </a:solidFill>
                <a:latin typeface="Times New Roman" pitchFamily="18" charset="0"/>
                <a:ea typeface="+mn-ea"/>
                <a:cs typeface="+mn-cs"/>
              </a:rPr>
              <a:pPr algn="r" rtl="0" eaLnBrk="0" fontAlgn="base" hangingPunct="0">
                <a:spcBef>
                  <a:spcPct val="0"/>
                </a:spcBef>
                <a:spcAft>
                  <a:spcPct val="0"/>
                </a:spcAft>
              </a:pPr>
              <a:t>34</a:t>
            </a:fld>
            <a:endParaRPr lang="en-US" sz="1200" kern="1200">
              <a:solidFill>
                <a:prstClr val="black"/>
              </a:solidFill>
              <a:latin typeface="Times New Roman" pitchFamily="18" charset="0"/>
              <a:ea typeface="+mn-ea"/>
              <a:cs typeface="+mn-cs"/>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Independent research in Israel and the Netherlands in the late 1980s showed an apparent reduction in the amount of sunlight, despite widespread evidence that the climate was actually becoming hotter (see global warming). The rate of dimming varies around the world but is on average estimated at around 2–3% per decade, with the possibility that the trend reversed in the early 1990s. It is difficult to make a precise measurement, due to the difficulty in accurately calibrating the instruments used, and the problem of spatial coverage. Nonetheless, the effect is almost certainly present. </a:t>
            </a:r>
          </a:p>
          <a:p>
            <a:endParaRPr lang="en-US"/>
          </a:p>
          <a:p>
            <a:r>
              <a:rPr lang="en-US"/>
              <a:t>A reduction in downward solar radiation of about 4% or about 7W/m2 from 1961 to 1990 was found at stations worldwide by </a:t>
            </a:r>
            <a:r>
              <a:rPr lang="en-US">
                <a:hlinkClick r:id="rId3"/>
              </a:rPr>
              <a:t>Gilgen et al., (1998)</a:t>
            </a:r>
            <a:r>
              <a:rPr lang="en-US"/>
              <a:t>. Gilgen et al. did a quick analysis and used all the available data with increasingly shorter records for their trend statistics. </a:t>
            </a:r>
            <a:r>
              <a:rPr lang="en-US">
                <a:hlinkClick r:id="rId4"/>
              </a:rPr>
              <a:t>Stanhill and Cohen (2001)</a:t>
            </a:r>
            <a:r>
              <a:rPr lang="en-US"/>
              <a:t> calculated a stronger reduction of about 8% per decade. The reason for the discrepancy might be that only 30 records were used in the latter study and it seems only the ones with the declining trend. My own analysis was based on 110 continuously recording stations worldwide from 1961 to 1990 </a:t>
            </a:r>
            <a:r>
              <a:rPr lang="en-US">
                <a:hlinkClick r:id="rId5"/>
              </a:rPr>
              <a:t>(Liepert 2002)</a:t>
            </a:r>
            <a:r>
              <a:rPr lang="en-US"/>
              <a:t>. I confirmed Gilgen et al.'s estimate of a reduction of about 4% in three decades. Since the late 1980s a recovery seems to be occurring but the studies demonstrating this are not yet published. (Liepart, http://www.realclimate.org/index.php?p=110)</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14B96153-1DCB-4D12-BB3D-3D68947FA00B}" type="slidenum">
              <a:rPr lang="en-US" sz="1200" kern="1200">
                <a:solidFill>
                  <a:prstClr val="black"/>
                </a:solidFill>
                <a:latin typeface="Times New Roman" pitchFamily="18" charset="0"/>
                <a:ea typeface="+mn-ea"/>
                <a:cs typeface="+mn-cs"/>
              </a:rPr>
              <a:pPr algn="r" rtl="0" eaLnBrk="0" fontAlgn="base" hangingPunct="0">
                <a:spcBef>
                  <a:spcPct val="0"/>
                </a:spcBef>
                <a:spcAft>
                  <a:spcPct val="0"/>
                </a:spcAft>
              </a:pPr>
              <a:t>35</a:t>
            </a:fld>
            <a:endParaRPr lang="en-US" sz="1200" kern="1200">
              <a:solidFill>
                <a:prstClr val="black"/>
              </a:solidFill>
              <a:latin typeface="Times New Roman" pitchFamily="18" charset="0"/>
              <a:ea typeface="+mn-ea"/>
              <a:cs typeface="+mn-cs"/>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i="1"/>
              <a:t>Fifty years of global radiation measurements in Israel, 1954–2003. Based on 233 mean</a:t>
            </a:r>
          </a:p>
          <a:p>
            <a:r>
              <a:rPr lang="en-US" i="1"/>
              <a:t>annual values of Eg</a:t>
            </a:r>
            <a:r>
              <a:rPr lang="en-US"/>
              <a:t>↓ </a:t>
            </a:r>
            <a:r>
              <a:rPr lang="en-US" i="1"/>
              <a:t>measured with calibrated thermopile pyranometers at 20 sites, the spatial</a:t>
            </a:r>
          </a:p>
          <a:p>
            <a:r>
              <a:rPr lang="en-US" i="1"/>
              <a:t>variation around the mean annual values is indicated by vertical bars representing ±1 standard</a:t>
            </a:r>
          </a:p>
          <a:p>
            <a:r>
              <a:rPr lang="en-US" i="1"/>
              <a:t>deviation, W m-2.</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11CCA471-9652-4841-9C91-3B95CC1B04AD}" type="slidenum">
              <a:rPr lang="en-US" sz="1200" kern="1200">
                <a:solidFill>
                  <a:prstClr val="black"/>
                </a:solidFill>
                <a:latin typeface="Times New Roman" pitchFamily="18" charset="0"/>
                <a:ea typeface="+mn-ea"/>
                <a:cs typeface="+mn-cs"/>
              </a:rPr>
              <a:pPr algn="r" rtl="0" eaLnBrk="0" fontAlgn="base" hangingPunct="0">
                <a:spcBef>
                  <a:spcPct val="0"/>
                </a:spcBef>
                <a:spcAft>
                  <a:spcPct val="0"/>
                </a:spcAft>
              </a:pPr>
              <a:t>36</a:t>
            </a:fld>
            <a:endParaRPr lang="en-US" sz="1200" kern="1200">
              <a:solidFill>
                <a:prstClr val="black"/>
              </a:solidFill>
              <a:latin typeface="Times New Roman" pitchFamily="18" charset="0"/>
              <a:ea typeface="+mn-ea"/>
              <a:cs typeface="+mn-cs"/>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i="1"/>
              <a:t>Eleven-year running mean of normalized anomalies of annual means of Eg</a:t>
            </a:r>
            <a:r>
              <a:rPr lang="en-US"/>
              <a:t>↓</a:t>
            </a:r>
          </a:p>
          <a:p>
            <a:r>
              <a:rPr lang="en-US" i="1"/>
              <a:t>measured with calibrated thermopile pyranometers at Israel, 1954–2003; Uccle, Belgium, 1951–2000;</a:t>
            </a:r>
          </a:p>
          <a:p>
            <a:r>
              <a:rPr lang="en-US" i="1"/>
              <a:t>Valentia, Ireland, 1955–2002; Hong Kong, China, 1958–2000; Cape Grim, Australia, 1980–2001; and</a:t>
            </a:r>
          </a:p>
          <a:p>
            <a:r>
              <a:rPr lang="en-US" i="1"/>
              <a:t>Lerwick, United Kingdom, 1952–2002</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90000"/>
              </a:lnSpc>
            </a:pPr>
            <a:r>
              <a:rPr lang="en-US" sz="2800" dirty="0" smtClean="0"/>
              <a:t>Aircraft contrails</a:t>
            </a:r>
          </a:p>
          <a:p>
            <a:pPr lvl="1">
              <a:lnSpc>
                <a:spcPct val="90000"/>
              </a:lnSpc>
            </a:pPr>
            <a:r>
              <a:rPr lang="en-US" sz="2400" dirty="0" smtClean="0"/>
              <a:t>constant air traffic meant that this could not be tested. </a:t>
            </a:r>
          </a:p>
          <a:p>
            <a:pPr>
              <a:lnSpc>
                <a:spcPct val="90000"/>
              </a:lnSpc>
            </a:pPr>
            <a:r>
              <a:rPr lang="en-US" sz="2800" b="1" dirty="0" smtClean="0">
                <a:solidFill>
                  <a:schemeClr val="hlink"/>
                </a:solidFill>
              </a:rPr>
              <a:t>Sept. 11, 2001</a:t>
            </a:r>
            <a:r>
              <a:rPr lang="en-US" sz="2800" dirty="0" smtClean="0"/>
              <a:t> </a:t>
            </a:r>
          </a:p>
          <a:p>
            <a:pPr lvl="1">
              <a:lnSpc>
                <a:spcPct val="90000"/>
              </a:lnSpc>
            </a:pPr>
            <a:r>
              <a:rPr lang="en-US" sz="2400" dirty="0" smtClean="0"/>
              <a:t>near-total shutdown of </a:t>
            </a:r>
            <a:r>
              <a:rPr lang="en-US" sz="2400" u="sng" dirty="0" smtClean="0">
                <a:solidFill>
                  <a:schemeClr val="hlink"/>
                </a:solidFill>
              </a:rPr>
              <a:t>civil air traffic</a:t>
            </a:r>
            <a:r>
              <a:rPr lang="en-US" sz="2400" dirty="0" smtClean="0"/>
              <a:t> for three days </a:t>
            </a:r>
          </a:p>
          <a:p>
            <a:pPr lvl="1">
              <a:lnSpc>
                <a:spcPct val="90000"/>
              </a:lnSpc>
            </a:pPr>
            <a:r>
              <a:rPr lang="en-US" sz="2400" dirty="0" smtClean="0"/>
              <a:t>rare opportunity in which to observe the climate of the US absent from the effect of contrails. </a:t>
            </a:r>
          </a:p>
          <a:p>
            <a:pPr lvl="1">
              <a:lnSpc>
                <a:spcPct val="90000"/>
              </a:lnSpc>
            </a:pPr>
            <a:r>
              <a:rPr lang="en-US" sz="2400" dirty="0" smtClean="0"/>
              <a:t>An increase in </a:t>
            </a:r>
            <a:r>
              <a:rPr lang="en-US" sz="2400" u="sng" dirty="0" smtClean="0">
                <a:solidFill>
                  <a:schemeClr val="hlink"/>
                </a:solidFill>
              </a:rPr>
              <a:t>diurnal temperature variation</a:t>
            </a:r>
            <a:r>
              <a:rPr lang="en-US" sz="2400" dirty="0" smtClean="0"/>
              <a:t> of </a:t>
            </a:r>
            <a:r>
              <a:rPr lang="en-US" sz="2400" b="1" dirty="0" smtClean="0">
                <a:solidFill>
                  <a:schemeClr val="hlink"/>
                </a:solidFill>
              </a:rPr>
              <a:t>&gt;1 °C</a:t>
            </a:r>
            <a:r>
              <a:rPr lang="en-US" sz="2400" dirty="0" smtClean="0"/>
              <a:t> was observed in some parts of the U.S.</a:t>
            </a:r>
          </a:p>
          <a:p>
            <a:pPr>
              <a:lnSpc>
                <a:spcPct val="90000"/>
              </a:lnSpc>
            </a:pPr>
            <a:r>
              <a:rPr lang="en-US" sz="2800" dirty="0" smtClean="0"/>
              <a:t>Aircraft contrails may have been raising nighttime temperatures and/or lowering daytime temperatures by much more than previously thought </a:t>
            </a:r>
            <a:endParaRPr lang="en-US" sz="2800" dirty="0"/>
          </a:p>
        </p:txBody>
      </p:sp>
      <p:sp>
        <p:nvSpPr>
          <p:cNvPr id="4" name="Slide Number Placeholder 3"/>
          <p:cNvSpPr>
            <a:spLocks noGrp="1"/>
          </p:cNvSpPr>
          <p:nvPr>
            <p:ph type="sldNum" sz="quarter" idx="10"/>
          </p:nvPr>
        </p:nvSpPr>
        <p:spPr/>
        <p:txBody>
          <a:bodyPr/>
          <a:lstStyle/>
          <a:p>
            <a:pPr>
              <a:defRPr/>
            </a:pPr>
            <a:fld id="{B01EFF2C-4734-45F2-861C-39698583B87B}" type="slidenum">
              <a:rPr lang="en-US" smtClean="0"/>
              <a:pPr>
                <a:defRPr/>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01EFF2C-4734-45F2-861C-39698583B87B}" type="slidenum">
              <a:rPr lang="en-US" smtClean="0"/>
              <a:pPr>
                <a:defRPr/>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difference between land/ocean…</a:t>
            </a:r>
            <a:endParaRPr lang="en-US" dirty="0"/>
          </a:p>
        </p:txBody>
      </p:sp>
      <p:sp>
        <p:nvSpPr>
          <p:cNvPr id="4" name="Slide Number Placeholder 3"/>
          <p:cNvSpPr>
            <a:spLocks noGrp="1"/>
          </p:cNvSpPr>
          <p:nvPr>
            <p:ph type="sldNum" sz="quarter" idx="10"/>
          </p:nvPr>
        </p:nvSpPr>
        <p:spPr/>
        <p:txBody>
          <a:bodyPr/>
          <a:lstStyle/>
          <a:p>
            <a:pPr>
              <a:defRPr/>
            </a:pPr>
            <a:fld id="{B01EFF2C-4734-45F2-861C-39698583B87B}" type="slidenum">
              <a:rPr lang="en-US" smtClean="0"/>
              <a:pPr>
                <a:defRPr/>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100" dirty="0" smtClean="0"/>
              <a:t>The Sahel is the transition zone between the Sahara desert and the more humid tropical regions of Africa. Sahel comes from the Arabian "</a:t>
            </a:r>
            <a:r>
              <a:rPr lang="en-US" sz="1100" dirty="0" err="1" smtClean="0"/>
              <a:t>sahil</a:t>
            </a:r>
            <a:r>
              <a:rPr lang="en-US" sz="1100" dirty="0" smtClean="0"/>
              <a:t>", meaning "edge" or "coastline". The Sahel is the northern part of the transitional climatic zone with a precipitation of 150 to 450 mm and 8 to 10 months without any rainfall. As regards vegetation, the Sahel consists of semi-desert in the north and the Sahel savanna in the south. In this area the plant life is predominantly briars, shrubs and single trees, mostly Acacia </a:t>
            </a:r>
            <a:r>
              <a:rPr lang="en-US" sz="1100" dirty="0" err="1" smtClean="0"/>
              <a:t>albida</a:t>
            </a:r>
            <a:r>
              <a:rPr lang="en-US" sz="1100" dirty="0" smtClean="0"/>
              <a:t> and Acacia </a:t>
            </a:r>
            <a:r>
              <a:rPr lang="en-US" sz="1100" dirty="0" err="1" smtClean="0"/>
              <a:t>senegal</a:t>
            </a:r>
            <a:r>
              <a:rPr lang="en-US" sz="1100" dirty="0" smtClean="0"/>
              <a:t>. More vegetation grows after rainfall, but the plants very soon wither in the desiccated soil. The biggest problem of the Sahel region is desertification.</a:t>
            </a:r>
          </a:p>
          <a:p>
            <a:pPr>
              <a:lnSpc>
                <a:spcPct val="80000"/>
              </a:lnSpc>
            </a:pPr>
            <a:endParaRPr lang="en-US" sz="1100" dirty="0" smtClean="0"/>
          </a:p>
          <a:p>
            <a:pPr>
              <a:lnSpc>
                <a:spcPct val="80000"/>
              </a:lnSpc>
            </a:pPr>
            <a:r>
              <a:rPr lang="en-US" sz="1100" dirty="0" smtClean="0"/>
              <a:t>Modeling Exercise:</a:t>
            </a:r>
          </a:p>
          <a:p>
            <a:pPr lvl="1">
              <a:lnSpc>
                <a:spcPct val="80000"/>
              </a:lnSpc>
            </a:pPr>
            <a:r>
              <a:rPr lang="en-US" sz="1100" dirty="0" smtClean="0"/>
              <a:t>Pollution from Europe &amp; NA affects cloud properties in the NH</a:t>
            </a:r>
          </a:p>
          <a:p>
            <a:pPr lvl="2">
              <a:lnSpc>
                <a:spcPct val="80000"/>
              </a:lnSpc>
            </a:pPr>
            <a:r>
              <a:rPr lang="en-US" sz="1100" dirty="0" smtClean="0"/>
              <a:t>the clouds reflected more sunlight back to space cooling the oceans of the northern hemisphere</a:t>
            </a:r>
          </a:p>
          <a:p>
            <a:pPr lvl="1">
              <a:lnSpc>
                <a:spcPct val="80000"/>
              </a:lnSpc>
            </a:pPr>
            <a:r>
              <a:rPr lang="en-US" sz="1100" dirty="0" smtClean="0"/>
              <a:t>The result?  Tropical rain bands moved southward</a:t>
            </a:r>
          </a:p>
          <a:p>
            <a:pPr lvl="4">
              <a:lnSpc>
                <a:spcPct val="80000"/>
              </a:lnSpc>
            </a:pPr>
            <a:endParaRPr lang="en-US" sz="1100" dirty="0" smtClean="0"/>
          </a:p>
          <a:p>
            <a:pPr>
              <a:lnSpc>
                <a:spcPct val="80000"/>
              </a:lnSpc>
            </a:pPr>
            <a:r>
              <a:rPr lang="en-US" sz="1100" b="1" dirty="0" smtClean="0"/>
              <a:t>A</a:t>
            </a:r>
            <a:r>
              <a:rPr lang="en-US" sz="1100" dirty="0" smtClean="0"/>
              <a:t> cause of droughts in the Sahel, in the 1970s and 1980s</a:t>
            </a:r>
            <a:r>
              <a:rPr lang="en-US" sz="1100" b="1" dirty="0" smtClean="0"/>
              <a:t>?</a:t>
            </a:r>
          </a:p>
          <a:p>
            <a:pPr lvl="1">
              <a:lnSpc>
                <a:spcPct val="80000"/>
              </a:lnSpc>
            </a:pPr>
            <a:r>
              <a:rPr lang="en-US" sz="1100" dirty="0" smtClean="0"/>
              <a:t>Disrupted the monsoon cycle</a:t>
            </a:r>
          </a:p>
          <a:p>
            <a:pPr lvl="2">
              <a:lnSpc>
                <a:spcPct val="80000"/>
              </a:lnSpc>
            </a:pPr>
            <a:r>
              <a:rPr lang="en-US" sz="1100" dirty="0" smtClean="0"/>
              <a:t>Potential for air pollution to have far reaching effects on rainfall</a:t>
            </a:r>
          </a:p>
          <a:p>
            <a:pPr lvl="1">
              <a:lnSpc>
                <a:spcPct val="80000"/>
              </a:lnSpc>
            </a:pPr>
            <a:r>
              <a:rPr lang="en-US" sz="1100" dirty="0" smtClean="0"/>
              <a:t>50 million people affected</a:t>
            </a:r>
            <a:endParaRPr lang="en-US" sz="1100" b="1" dirty="0" smtClean="0"/>
          </a:p>
          <a:p>
            <a:pPr lvl="4">
              <a:lnSpc>
                <a:spcPct val="80000"/>
              </a:lnSpc>
            </a:pPr>
            <a:endParaRPr lang="en-US" sz="1100" b="1" dirty="0" smtClean="0"/>
          </a:p>
          <a:p>
            <a:pPr>
              <a:lnSpc>
                <a:spcPct val="80000"/>
              </a:lnSpc>
            </a:pPr>
            <a:r>
              <a:rPr lang="en-US" sz="1100" dirty="0" smtClean="0"/>
              <a:t>Asia also has a monsoon cycle</a:t>
            </a:r>
          </a:p>
          <a:p>
            <a:pPr lvl="1">
              <a:lnSpc>
                <a:spcPct val="80000"/>
              </a:lnSpc>
            </a:pPr>
            <a:r>
              <a:rPr lang="en-US" sz="1100" dirty="0" smtClean="0"/>
              <a:t>What if it had a similar impact on the Asian monsoons?</a:t>
            </a:r>
          </a:p>
          <a:p>
            <a:pPr lvl="1">
              <a:lnSpc>
                <a:spcPct val="80000"/>
              </a:lnSpc>
            </a:pPr>
            <a:r>
              <a:rPr lang="en-US" sz="1100" dirty="0" smtClean="0"/>
              <a:t>3.6 billion people or roughly half the world's population</a:t>
            </a:r>
          </a:p>
          <a:p>
            <a:endParaRPr lang="en-US" sz="1100" dirty="0"/>
          </a:p>
        </p:txBody>
      </p:sp>
      <p:sp>
        <p:nvSpPr>
          <p:cNvPr id="4" name="Slide Number Placeholder 3"/>
          <p:cNvSpPr>
            <a:spLocks noGrp="1"/>
          </p:cNvSpPr>
          <p:nvPr>
            <p:ph type="sldNum" sz="quarter" idx="10"/>
          </p:nvPr>
        </p:nvSpPr>
        <p:spPr/>
        <p:txBody>
          <a:bodyPr/>
          <a:lstStyle/>
          <a:p>
            <a:pPr>
              <a:defRPr/>
            </a:pPr>
            <a:fld id="{B01EFF2C-4734-45F2-861C-39698583B87B}" type="slidenum">
              <a:rPr lang="en-US" smtClean="0"/>
              <a:pPr>
                <a:defRPr/>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1520B8EA-08FD-40DA-B55F-D991E941620F}" type="slidenum">
              <a:rPr lang="en-US" sz="1200" kern="1200">
                <a:solidFill>
                  <a:prstClr val="black"/>
                </a:solidFill>
                <a:latin typeface="Times New Roman" pitchFamily="18" charset="0"/>
                <a:ea typeface="+mn-ea"/>
                <a:cs typeface="+mn-cs"/>
              </a:rPr>
              <a:pPr algn="r" rtl="0" eaLnBrk="0" fontAlgn="base" hangingPunct="0">
                <a:spcBef>
                  <a:spcPct val="0"/>
                </a:spcBef>
                <a:spcAft>
                  <a:spcPct val="0"/>
                </a:spcAft>
              </a:pPr>
              <a:t>42</a:t>
            </a:fld>
            <a:endParaRPr lang="en-US" sz="1200" kern="1200">
              <a:solidFill>
                <a:prstClr val="black"/>
              </a:solidFill>
              <a:latin typeface="Times New Roman" pitchFamily="18" charset="0"/>
              <a:ea typeface="+mn-ea"/>
              <a:cs typeface="+mn-cs"/>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It may be suggested that increasing aerosol might be a possible solution to global warming. However, aerosol has negative effects (acid rain) which is why nations have made efforts to reduce it. Also, the aerosol has a very short lifetime (weeks).</a:t>
            </a:r>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TextEdit="1"/>
          </p:cNvSpPr>
          <p:nvPr>
            <p:ph type="sldImg"/>
          </p:nvPr>
        </p:nvSpPr>
        <p:spPr bwMode="auto">
          <a:noFill/>
          <a:ln>
            <a:solidFill>
              <a:srgbClr val="000000"/>
            </a:solidFill>
            <a:miter lim="800000"/>
            <a:headEnd/>
            <a:tailEnd/>
          </a:ln>
        </p:spPr>
      </p:sp>
      <p:sp>
        <p:nvSpPr>
          <p:cNvPr id="231427" name="Rectangle 3"/>
          <p:cNvSpPr>
            <a:spLocks noGrp="1"/>
          </p:cNvSpPr>
          <p:nvPr>
            <p:ph type="body" idx="1"/>
          </p:nvPr>
        </p:nvSpPr>
        <p:spPr bwMode="auto">
          <a:xfrm>
            <a:off x="914400" y="4341813"/>
            <a:ext cx="5029200" cy="4116387"/>
          </a:xfrm>
          <a:noFill/>
        </p:spPr>
        <p:txBody>
          <a:bodyPr wrap="square" lIns="91424" tIns="45713" rIns="91424" bIns="45713"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scientists now consider that the effects of global dimming have masked the effect of global warming to some extent </a:t>
            </a:r>
          </a:p>
          <a:p>
            <a:pPr lvl="1"/>
            <a:r>
              <a:rPr lang="en-US" dirty="0" smtClean="0"/>
              <a:t> resolving global dimming may lead to increases in predictions of future temperature rise</a:t>
            </a:r>
          </a:p>
          <a:p>
            <a:endParaRPr lang="en-US" dirty="0" smtClean="0"/>
          </a:p>
          <a:p>
            <a:r>
              <a:rPr lang="en-US" dirty="0" smtClean="0"/>
              <a:t>Image (copyright expired)</a:t>
            </a:r>
            <a:r>
              <a:rPr lang="en-US" baseline="0" dirty="0" smtClean="0"/>
              <a:t> from http://en.wikipedia.org/wiki/Image:1904_tug_of_war.jpg.</a:t>
            </a:r>
            <a:endParaRPr lang="en-US" dirty="0"/>
          </a:p>
        </p:txBody>
      </p:sp>
      <p:sp>
        <p:nvSpPr>
          <p:cNvPr id="4" name="Slide Number Placeholder 3"/>
          <p:cNvSpPr>
            <a:spLocks noGrp="1"/>
          </p:cNvSpPr>
          <p:nvPr>
            <p:ph type="sldNum" sz="quarter" idx="10"/>
          </p:nvPr>
        </p:nvSpPr>
        <p:spPr/>
        <p:txBody>
          <a:bodyPr/>
          <a:lstStyle/>
          <a:p>
            <a:pPr>
              <a:defRPr/>
            </a:pPr>
            <a:fld id="{B01EFF2C-4734-45F2-861C-39698583B87B}" type="slidenum">
              <a:rPr lang="en-US" smtClean="0"/>
              <a:pPr>
                <a:defRPr/>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Lowest temperatures currently projected for the end of the century represent the lowest scenario the IPCC chose to evaluate (the “B1” scenario).</a:t>
            </a:r>
          </a:p>
          <a:p>
            <a:pPr>
              <a:spcBef>
                <a:spcPct val="0"/>
              </a:spcBef>
            </a:pPr>
            <a:r>
              <a:rPr lang="en-US" smtClean="0"/>
              <a:t>B1 assumes mid-century peak in global population, rapid change toward service and information technology, shift towards clean and resource-efficient technologies.</a:t>
            </a:r>
          </a:p>
          <a:p>
            <a:pPr>
              <a:spcBef>
                <a:spcPct val="0"/>
              </a:spcBef>
            </a:pPr>
            <a:endParaRPr lang="en-US" smtClean="0"/>
          </a:p>
          <a:p>
            <a:pPr>
              <a:spcBef>
                <a:spcPct val="0"/>
              </a:spcBef>
            </a:pPr>
            <a:r>
              <a:rPr lang="en-US" smtClean="0"/>
              <a:t>Highest temperatures projected represent the highest scenario that the IPCC chose to evaluate (A1F1).</a:t>
            </a:r>
          </a:p>
          <a:p>
            <a:pPr>
              <a:spcBef>
                <a:spcPct val="0"/>
              </a:spcBef>
            </a:pPr>
            <a:r>
              <a:rPr lang="en-US" smtClean="0"/>
              <a:t>A1F1 assumes mid-century peak in global population, rapid economic growth, “fossil-intensive” energy production and consumption.</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F355B756-5ECA-4FE3-8495-5034A3AD3009}" type="slidenum">
              <a:rPr lang="en-US" sz="1200" kern="1200">
                <a:solidFill>
                  <a:prstClr val="black"/>
                </a:solidFill>
                <a:latin typeface="Arial" pitchFamily="34" charset="0"/>
                <a:ea typeface="+mn-ea"/>
                <a:cs typeface="+mn-cs"/>
              </a:rPr>
              <a:pPr algn="r" rtl="0" fontAlgn="base">
                <a:spcBef>
                  <a:spcPct val="0"/>
                </a:spcBef>
                <a:spcAft>
                  <a:spcPct val="0"/>
                </a:spcAft>
              </a:pPr>
              <a:t>45</a:t>
            </a:fld>
            <a:endParaRPr lang="en-US" sz="1200" kern="1200">
              <a:solidFill>
                <a:prstClr val="black"/>
              </a:solidFill>
              <a:latin typeface="Arial"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8AB82D-C14C-4E64-A58C-17FB97FF5D2A}" type="slidenum">
              <a:rPr lang="en-US" smtClean="0"/>
              <a:pPr>
                <a:defRPr/>
              </a:pPr>
              <a:t>7</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Note tightening of the error bars because of increased confidence in the data.</a:t>
            </a:r>
          </a:p>
          <a:p>
            <a:pPr eaLnBrk="1" hangingPunct="1"/>
            <a:endParaRPr lang="en-US" smtClean="0"/>
          </a:p>
          <a:p>
            <a:pPr eaLnBrk="1" hangingPunct="1"/>
            <a:r>
              <a:rPr lang="en-US" smtClean="0"/>
              <a:t>Proxies – tree rings, boreholes, ice cores</a:t>
            </a:r>
          </a:p>
          <a:p>
            <a:pPr eaLnBrk="1" hangingPunct="1"/>
            <a:endParaRPr lang="en-US" smtClean="0"/>
          </a:p>
          <a:p>
            <a:pPr eaLnBrk="1" hangingPunct="1"/>
            <a:r>
              <a:rPr lang="en-US" smtClean="0"/>
              <a:t>There is a new ice core from Antarctica that goes back 800,000 years!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xfrm>
            <a:off x="304800" y="4191000"/>
            <a:ext cx="6248400" cy="4572000"/>
          </a:xfrm>
          <a:noFill/>
        </p:spPr>
        <p:txBody>
          <a:bodyPr wrap="square" numCol="1" anchor="t" anchorCtr="0" compatLnSpc="1">
            <a:prstTxWarp prst="textNoShape">
              <a:avLst/>
            </a:prstTxWarp>
            <a:normAutofit lnSpcReduction="10000"/>
          </a:bodyPr>
          <a:lstStyle/>
          <a:p>
            <a:pPr eaLnBrk="1" hangingPunct="1"/>
            <a:r>
              <a:rPr lang="en-US" sz="800" dirty="0" smtClean="0"/>
              <a:t>The </a:t>
            </a:r>
            <a:r>
              <a:rPr lang="en-US" sz="800" dirty="0" smtClean="0">
                <a:hlinkClick r:id="rId3" tooltip="w:medieval_warm_period"/>
              </a:rPr>
              <a:t>medieval warm period</a:t>
            </a:r>
            <a:r>
              <a:rPr lang="en-US" sz="800" dirty="0" smtClean="0"/>
              <a:t> and </a:t>
            </a:r>
            <a:r>
              <a:rPr lang="en-US" sz="800" dirty="0" smtClean="0">
                <a:hlinkClick r:id="rId4" tooltip="w:little_ice_age"/>
              </a:rPr>
              <a:t>little ice age</a:t>
            </a:r>
            <a:r>
              <a:rPr lang="en-US" sz="800" dirty="0" smtClean="0"/>
              <a:t> are labeled at roughly the times when they are historically believed to occur, though it is still disputed whether these were truly global or only regional events.</a:t>
            </a:r>
          </a:p>
          <a:p>
            <a:pPr eaLnBrk="1" hangingPunct="1"/>
            <a:endParaRPr lang="en-US" sz="700" dirty="0" smtClean="0">
              <a:hlinkClick r:id="rId5"/>
            </a:endParaRPr>
          </a:p>
          <a:p>
            <a:pPr eaLnBrk="1" hangingPunct="1"/>
            <a:r>
              <a:rPr lang="en-US" sz="700" dirty="0" smtClean="0">
                <a:hlinkClick r:id="rId5"/>
              </a:rPr>
              <a:t>http://upload.wikimedia.org/wikipedia/commons/c/c1/2000_Year_Temperature_Comparison.png</a:t>
            </a:r>
            <a:endParaRPr lang="en-US" sz="700" dirty="0" smtClean="0"/>
          </a:p>
          <a:p>
            <a:pPr eaLnBrk="1" hangingPunct="1"/>
            <a:r>
              <a:rPr lang="en-US" sz="900" dirty="0" smtClean="0"/>
              <a:t>Temperature variations during the preceding 12000 years. Note that present day is placed at the left hand side</a:t>
            </a:r>
          </a:p>
          <a:p>
            <a:pPr eaLnBrk="1" hangingPunct="1"/>
            <a:r>
              <a:rPr lang="en-US" sz="900" dirty="0" smtClean="0"/>
              <a:t>This image is a comparison of 10 different published reconstructions of mean temperature changes during the last 2000 years. More recent reconstructions are plotted towards the front and in redder colors, older reconstructions appear towards the back and in bluer colors. An instrumental history of temperature is also shown in black. The single, unsmoothed annual value for 2004 is also shown for comparison. </a:t>
            </a:r>
            <a:endParaRPr lang="en-US" sz="700" dirty="0" smtClean="0"/>
          </a:p>
          <a:p>
            <a:pPr eaLnBrk="1" hangingPunct="1"/>
            <a:r>
              <a:rPr lang="en-US" sz="700" dirty="0" smtClean="0"/>
              <a:t>For the purposes of this comparison, the author is agnostic as to which, if any, of the reconstructions of global mean temperature is an accurate reflection of temperature fluctuations during the last 2000 years. This plot is a fair representation of the range of reconstructions appearing in the published scientific literature. For each reconstruction, the raw data has been </a:t>
            </a:r>
            <a:r>
              <a:rPr lang="en-US" sz="700" dirty="0" err="1" smtClean="0"/>
              <a:t>decadally</a:t>
            </a:r>
            <a:r>
              <a:rPr lang="en-US" sz="700" dirty="0" smtClean="0"/>
              <a:t> smoothed with a σ = 5 yr Gaussian weighted moving average. Also, each reconstruction was adjusted so that its mean matched the mean of the instrumental record during the period of overlap. The variance (i.e. the scale of fluctuations) was not adjusted (except in one case noted below).</a:t>
            </a:r>
          </a:p>
          <a:p>
            <a:pPr eaLnBrk="1" hangingPunct="1"/>
            <a:r>
              <a:rPr lang="en-US" sz="700" dirty="0" smtClean="0"/>
              <a:t>Except as noted below, all original data for this comparison comes from </a:t>
            </a:r>
            <a:r>
              <a:rPr lang="en-US" sz="700" dirty="0" smtClean="0">
                <a:hlinkClick r:id="rId6" tooltip="http://www.ngdc.noaa.gov/paleo/recons.html"/>
              </a:rPr>
              <a:t>[1]</a:t>
            </a:r>
            <a:r>
              <a:rPr lang="en-US" sz="700" dirty="0" smtClean="0"/>
              <a:t> and links therein. It should also be noted that many reconstructions of past climate report substantial error bars, which are not represented on this figure.</a:t>
            </a:r>
          </a:p>
          <a:p>
            <a:pPr eaLnBrk="1" hangingPunct="1"/>
            <a:r>
              <a:rPr lang="en-US" sz="700" b="1" dirty="0" smtClean="0"/>
              <a:t>Reconstructions</a:t>
            </a:r>
          </a:p>
          <a:p>
            <a:pPr eaLnBrk="1" hangingPunct="1"/>
            <a:r>
              <a:rPr lang="en-US" sz="700" dirty="0" smtClean="0"/>
              <a:t>The reconstructions used, in order from oldest to most recent publication are:</a:t>
            </a:r>
          </a:p>
          <a:p>
            <a:pPr eaLnBrk="1" hangingPunct="1"/>
            <a:r>
              <a:rPr lang="en-US" sz="600" b="1" dirty="0" smtClean="0"/>
              <a:t>(dark blue 1000-1991):</a:t>
            </a:r>
            <a:r>
              <a:rPr lang="en-US" sz="600" dirty="0" smtClean="0"/>
              <a:t> P.D. Jones, K.R. </a:t>
            </a:r>
            <a:r>
              <a:rPr lang="en-US" sz="600" dirty="0" err="1" smtClean="0"/>
              <a:t>Briffa</a:t>
            </a:r>
            <a:r>
              <a:rPr lang="en-US" sz="600" dirty="0" smtClean="0"/>
              <a:t>, T.P. Barnett, and S.F.B. </a:t>
            </a:r>
            <a:r>
              <a:rPr lang="en-US" sz="600" dirty="0" err="1" smtClean="0"/>
              <a:t>Tett</a:t>
            </a:r>
            <a:r>
              <a:rPr lang="en-US" sz="600" dirty="0" smtClean="0"/>
              <a:t> (1998). High-resolution </a:t>
            </a:r>
            <a:r>
              <a:rPr lang="en-US" sz="600" dirty="0" err="1" smtClean="0"/>
              <a:t>Palaeoclimatic</a:t>
            </a:r>
            <a:r>
              <a:rPr lang="en-US" sz="600" dirty="0" smtClean="0"/>
              <a:t> Records for the last Millennium: Interpretation, Integration and Comparison with General Circulation Model Control-run Temperatures, </a:t>
            </a:r>
            <a:r>
              <a:rPr lang="en-US" sz="600" i="1" dirty="0" smtClean="0"/>
              <a:t>The Holocene</a:t>
            </a:r>
            <a:r>
              <a:rPr lang="en-US" sz="600" dirty="0" smtClean="0"/>
              <a:t>, 8: 455-471.</a:t>
            </a:r>
          </a:p>
          <a:p>
            <a:pPr eaLnBrk="1" hangingPunct="1"/>
            <a:r>
              <a:rPr lang="en-US" sz="600" b="1" dirty="0" smtClean="0"/>
              <a:t>(blue 1000-1980):</a:t>
            </a:r>
            <a:r>
              <a:rPr lang="en-US" sz="600" dirty="0" smtClean="0"/>
              <a:t> M.E. Mann, R.S. Bradley, and M.K. Hughes (1999). Northern Hemisphere Temperatures During the Past Millennium: Inferences, Uncertainties, and Limitations, </a:t>
            </a:r>
            <a:r>
              <a:rPr lang="en-US" sz="600" i="1" dirty="0" smtClean="0"/>
              <a:t>Geophysical Research Letters</a:t>
            </a:r>
            <a:r>
              <a:rPr lang="en-US" sz="600" dirty="0" smtClean="0"/>
              <a:t>, 26(6): 759-762.</a:t>
            </a:r>
          </a:p>
          <a:p>
            <a:pPr eaLnBrk="1" hangingPunct="1"/>
            <a:r>
              <a:rPr lang="en-US" sz="600" b="1" dirty="0" smtClean="0"/>
              <a:t>(light blue 1000-1965):</a:t>
            </a:r>
            <a:r>
              <a:rPr lang="en-US" sz="600" dirty="0" smtClean="0"/>
              <a:t> Crowley and Lowery (2000). Northern Hemisphere Temperature Reconstruction, </a:t>
            </a:r>
            <a:r>
              <a:rPr lang="en-US" sz="600" i="1" dirty="0" err="1" smtClean="0"/>
              <a:t>Ambio</a:t>
            </a:r>
            <a:r>
              <a:rPr lang="en-US" sz="600" dirty="0" smtClean="0"/>
              <a:t>, 29: 51-54. Modified as published in Crowley (2000). Causes of Climate Change Over the Past 1000 Years, </a:t>
            </a:r>
            <a:r>
              <a:rPr lang="en-US" sz="600" i="1" dirty="0" smtClean="0"/>
              <a:t>Science</a:t>
            </a:r>
            <a:r>
              <a:rPr lang="en-US" sz="600" dirty="0" smtClean="0"/>
              <a:t>, 289: 270-277.</a:t>
            </a:r>
          </a:p>
          <a:p>
            <a:pPr eaLnBrk="1" hangingPunct="1"/>
            <a:r>
              <a:rPr lang="en-US" sz="600" b="1" dirty="0" smtClean="0"/>
              <a:t>(lightest blue 1402-1960):</a:t>
            </a:r>
            <a:r>
              <a:rPr lang="en-US" sz="600" dirty="0" smtClean="0"/>
              <a:t> K.R. </a:t>
            </a:r>
            <a:r>
              <a:rPr lang="en-US" sz="600" dirty="0" err="1" smtClean="0"/>
              <a:t>Briffa</a:t>
            </a:r>
            <a:r>
              <a:rPr lang="en-US" sz="600" dirty="0" smtClean="0"/>
              <a:t>, T.J. Osborn, F.H. </a:t>
            </a:r>
            <a:r>
              <a:rPr lang="en-US" sz="600" dirty="0" err="1" smtClean="0"/>
              <a:t>Schweingruber</a:t>
            </a:r>
            <a:r>
              <a:rPr lang="en-US" sz="600" dirty="0" smtClean="0"/>
              <a:t>, I.C. Harris, P.D. Jones, S.G. </a:t>
            </a:r>
            <a:r>
              <a:rPr lang="en-US" sz="600" dirty="0" err="1" smtClean="0"/>
              <a:t>Shiyatov</a:t>
            </a:r>
            <a:r>
              <a:rPr lang="en-US" sz="600" dirty="0" smtClean="0"/>
              <a:t>, S.G. and E.A. </a:t>
            </a:r>
            <a:r>
              <a:rPr lang="en-US" sz="600" dirty="0" err="1" smtClean="0"/>
              <a:t>Vaganov</a:t>
            </a:r>
            <a:r>
              <a:rPr lang="en-US" sz="600" dirty="0" smtClean="0"/>
              <a:t> (2001). Low-frequency temperature variations from a northern tree-ring density network, </a:t>
            </a:r>
            <a:r>
              <a:rPr lang="en-US" sz="600" i="1" dirty="0" smtClean="0"/>
              <a:t>J. </a:t>
            </a:r>
            <a:r>
              <a:rPr lang="en-US" sz="600" i="1" dirty="0" err="1" smtClean="0"/>
              <a:t>Geophys</a:t>
            </a:r>
            <a:r>
              <a:rPr lang="en-US" sz="600" i="1" dirty="0" smtClean="0"/>
              <a:t>. Res.</a:t>
            </a:r>
            <a:r>
              <a:rPr lang="en-US" sz="600" dirty="0" smtClean="0"/>
              <a:t>, 106: 2929-2941.</a:t>
            </a:r>
          </a:p>
          <a:p>
            <a:pPr eaLnBrk="1" hangingPunct="1"/>
            <a:r>
              <a:rPr lang="en-US" sz="600" b="1" dirty="0" smtClean="0"/>
              <a:t>(light green 831-1992):</a:t>
            </a:r>
            <a:r>
              <a:rPr lang="en-US" sz="600" dirty="0" smtClean="0"/>
              <a:t> J. </a:t>
            </a:r>
            <a:r>
              <a:rPr lang="en-US" sz="600" dirty="0" err="1" smtClean="0"/>
              <a:t>Esper</a:t>
            </a:r>
            <a:r>
              <a:rPr lang="en-US" sz="600" dirty="0" smtClean="0"/>
              <a:t>, E.R. Cook, and F.H. </a:t>
            </a:r>
            <a:r>
              <a:rPr lang="en-US" sz="600" dirty="0" err="1" smtClean="0"/>
              <a:t>Schweingruber</a:t>
            </a:r>
            <a:r>
              <a:rPr lang="en-US" sz="600" dirty="0" smtClean="0"/>
              <a:t> (2002). Low-Frequency Signals in Long Tree-Ring Chronologies for Reconstructing Past Temperature Variability, </a:t>
            </a:r>
            <a:r>
              <a:rPr lang="en-US" sz="600" i="1" dirty="0" smtClean="0"/>
              <a:t>Science</a:t>
            </a:r>
            <a:r>
              <a:rPr lang="en-US" sz="600" dirty="0" smtClean="0"/>
              <a:t>, 295(5563): 2250-2253.</a:t>
            </a:r>
          </a:p>
          <a:p>
            <a:pPr eaLnBrk="1" hangingPunct="1"/>
            <a:r>
              <a:rPr lang="en-US" sz="600" b="1" dirty="0" smtClean="0"/>
              <a:t>(yellow 200-1980):</a:t>
            </a:r>
            <a:r>
              <a:rPr lang="en-US" sz="600" dirty="0" smtClean="0"/>
              <a:t> M.E. Mann and P.D. Jones (2003). Global Surface Temperatures over the Past Two Millennia, </a:t>
            </a:r>
            <a:r>
              <a:rPr lang="en-US" sz="600" i="1" dirty="0" smtClean="0"/>
              <a:t>Geophysical Research Letters</a:t>
            </a:r>
            <a:r>
              <a:rPr lang="en-US" sz="600" dirty="0" smtClean="0"/>
              <a:t>, 30(15): 1820. </a:t>
            </a:r>
            <a:r>
              <a:rPr lang="en-US" sz="600" dirty="0" smtClean="0">
                <a:hlinkClick r:id="rId7" tooltip="en:Digital_object_identifier"/>
              </a:rPr>
              <a:t>DOI</a:t>
            </a:r>
            <a:r>
              <a:rPr lang="en-US" sz="600" dirty="0" smtClean="0"/>
              <a:t>:</a:t>
            </a:r>
            <a:r>
              <a:rPr lang="en-US" sz="600" dirty="0" smtClean="0">
                <a:hlinkClick r:id="rId8" tooltip="http://dx.doi.org/10.1029/2003GL017814"/>
              </a:rPr>
              <a:t>10.1029/2003GL017814</a:t>
            </a:r>
            <a:r>
              <a:rPr lang="en-US" sz="600" dirty="0" smtClean="0"/>
              <a:t>.</a:t>
            </a:r>
          </a:p>
          <a:p>
            <a:pPr eaLnBrk="1" hangingPunct="1"/>
            <a:r>
              <a:rPr lang="en-US" sz="600" b="1" dirty="0" smtClean="0"/>
              <a:t>(orange 200-1995):</a:t>
            </a:r>
            <a:r>
              <a:rPr lang="en-US" sz="600" dirty="0" smtClean="0"/>
              <a:t> P.D. Jones and M.E. Mann (2004). Climate Over Past Millennia, </a:t>
            </a:r>
            <a:r>
              <a:rPr lang="en-US" sz="600" i="1" dirty="0" smtClean="0"/>
              <a:t>Reviews of Geophysics</a:t>
            </a:r>
            <a:r>
              <a:rPr lang="en-US" sz="600" dirty="0" smtClean="0"/>
              <a:t>, 42: RG2002. </a:t>
            </a:r>
            <a:r>
              <a:rPr lang="en-US" sz="600" dirty="0" smtClean="0">
                <a:hlinkClick r:id="rId7" tooltip="en:Digital_object_identifier"/>
              </a:rPr>
              <a:t>DOI</a:t>
            </a:r>
            <a:r>
              <a:rPr lang="en-US" sz="600" dirty="0" smtClean="0"/>
              <a:t>:</a:t>
            </a:r>
            <a:r>
              <a:rPr lang="en-US" sz="600" dirty="0" smtClean="0">
                <a:hlinkClick r:id="rId9" tooltip="http://dx.doi.org/10.1029/2003RG000143"/>
              </a:rPr>
              <a:t>10.1029/2003RG000143</a:t>
            </a:r>
            <a:endParaRPr lang="en-US" sz="600" dirty="0" smtClean="0"/>
          </a:p>
          <a:p>
            <a:pPr eaLnBrk="1" hangingPunct="1"/>
            <a:r>
              <a:rPr lang="en-US" sz="600" b="1" dirty="0" smtClean="0"/>
              <a:t>(red-orange 1500-1980):</a:t>
            </a:r>
            <a:r>
              <a:rPr lang="en-US" sz="600" dirty="0" smtClean="0"/>
              <a:t> S. Huang (2004). Merging Information from Different Resources for New Insights into Climate Change in the Past and Future, </a:t>
            </a:r>
            <a:r>
              <a:rPr lang="en-US" sz="600" i="1" dirty="0" err="1" smtClean="0"/>
              <a:t>Geophys</a:t>
            </a:r>
            <a:r>
              <a:rPr lang="en-US" sz="600" i="1" dirty="0" smtClean="0"/>
              <a:t>. Res </a:t>
            </a:r>
            <a:r>
              <a:rPr lang="en-US" sz="600" i="1" dirty="0" err="1" smtClean="0"/>
              <a:t>Lett</a:t>
            </a:r>
            <a:r>
              <a:rPr lang="en-US" sz="600" i="1" dirty="0" smtClean="0"/>
              <a:t>.</a:t>
            </a:r>
            <a:r>
              <a:rPr lang="en-US" sz="600" dirty="0" smtClean="0"/>
              <a:t>, 31: L13205. </a:t>
            </a:r>
            <a:r>
              <a:rPr lang="en-US" sz="600" dirty="0" smtClean="0">
                <a:hlinkClick r:id="rId7" tooltip="en:Digital_object_identifier"/>
              </a:rPr>
              <a:t>DOI</a:t>
            </a:r>
            <a:r>
              <a:rPr lang="en-US" sz="600" dirty="0" smtClean="0"/>
              <a:t>:</a:t>
            </a:r>
            <a:r>
              <a:rPr lang="en-US" sz="600" dirty="0" smtClean="0">
                <a:hlinkClick r:id="rId10" tooltip="http://dx.doi.org/10.1029/2004GL019781"/>
              </a:rPr>
              <a:t>10.1029/2004GL019781</a:t>
            </a:r>
            <a:endParaRPr lang="en-US" sz="600" dirty="0" smtClean="0"/>
          </a:p>
          <a:p>
            <a:pPr eaLnBrk="1" hangingPunct="1"/>
            <a:r>
              <a:rPr lang="en-US" sz="600" b="1" dirty="0" smtClean="0"/>
              <a:t>(red 1-1979):</a:t>
            </a:r>
            <a:r>
              <a:rPr lang="en-US" sz="600" dirty="0" smtClean="0"/>
              <a:t> A. </a:t>
            </a:r>
            <a:r>
              <a:rPr lang="en-US" sz="600" dirty="0" err="1" smtClean="0"/>
              <a:t>Moberg</a:t>
            </a:r>
            <a:r>
              <a:rPr lang="en-US" sz="600" dirty="0" smtClean="0"/>
              <a:t>, D.M. </a:t>
            </a:r>
            <a:r>
              <a:rPr lang="en-US" sz="600" dirty="0" err="1" smtClean="0"/>
              <a:t>Sonechkin</a:t>
            </a:r>
            <a:r>
              <a:rPr lang="en-US" sz="600" dirty="0" smtClean="0"/>
              <a:t>, K. Holmgren, N.M. </a:t>
            </a:r>
            <a:r>
              <a:rPr lang="en-US" sz="600" dirty="0" err="1" smtClean="0"/>
              <a:t>Datsenko</a:t>
            </a:r>
            <a:r>
              <a:rPr lang="en-US" sz="600" dirty="0" smtClean="0"/>
              <a:t> and W. </a:t>
            </a:r>
            <a:r>
              <a:rPr lang="en-US" sz="600" dirty="0" err="1" smtClean="0"/>
              <a:t>Karlén</a:t>
            </a:r>
            <a:r>
              <a:rPr lang="en-US" sz="600" dirty="0" smtClean="0"/>
              <a:t> (2005). Highly variable Northern Hemisphere temperatures reconstructed from low- and high-resolution proxy data, </a:t>
            </a:r>
            <a:r>
              <a:rPr lang="en-US" sz="600" i="1" dirty="0" smtClean="0"/>
              <a:t>Nature</a:t>
            </a:r>
            <a:r>
              <a:rPr lang="en-US" sz="600" dirty="0" smtClean="0"/>
              <a:t>, 443: 613-617. </a:t>
            </a:r>
            <a:r>
              <a:rPr lang="en-US" sz="600" dirty="0" smtClean="0">
                <a:hlinkClick r:id="rId7" tooltip="en:Digital_object_identifier"/>
              </a:rPr>
              <a:t>DOI</a:t>
            </a:r>
            <a:r>
              <a:rPr lang="en-US" sz="600" dirty="0" smtClean="0"/>
              <a:t>:</a:t>
            </a:r>
            <a:r>
              <a:rPr lang="en-US" sz="600" dirty="0" smtClean="0">
                <a:hlinkClick r:id="rId11" tooltip="http://dx.doi.org/10.1038/nature03265"/>
              </a:rPr>
              <a:t>10.1038/nature03265</a:t>
            </a:r>
            <a:endParaRPr lang="en-US" sz="600" dirty="0" smtClean="0"/>
          </a:p>
          <a:p>
            <a:pPr eaLnBrk="1" hangingPunct="1"/>
            <a:r>
              <a:rPr lang="en-US" sz="600" b="1" dirty="0" smtClean="0"/>
              <a:t>(dark red 1600-1990):</a:t>
            </a:r>
            <a:r>
              <a:rPr lang="en-US" sz="600" dirty="0" smtClean="0"/>
              <a:t> J.H. </a:t>
            </a:r>
            <a:r>
              <a:rPr lang="en-US" sz="600" dirty="0" err="1" smtClean="0"/>
              <a:t>Oerlemans</a:t>
            </a:r>
            <a:r>
              <a:rPr lang="en-US" sz="600" dirty="0" smtClean="0"/>
              <a:t> (2005). Extracting a Climate Signal from 169 Glacier Records, </a:t>
            </a:r>
            <a:r>
              <a:rPr lang="en-US" sz="600" i="1" dirty="0" smtClean="0"/>
              <a:t>Science</a:t>
            </a:r>
            <a:r>
              <a:rPr lang="en-US" sz="600" dirty="0" smtClean="0"/>
              <a:t>, 308: 675-677. </a:t>
            </a:r>
            <a:r>
              <a:rPr lang="en-US" sz="600" dirty="0" smtClean="0">
                <a:hlinkClick r:id="rId7" tooltip="en:Digital_object_identifier"/>
              </a:rPr>
              <a:t>DOI</a:t>
            </a:r>
            <a:r>
              <a:rPr lang="en-US" sz="600" dirty="0" smtClean="0"/>
              <a:t>:</a:t>
            </a:r>
            <a:r>
              <a:rPr lang="en-US" sz="600" dirty="0" smtClean="0">
                <a:hlinkClick r:id="rId12" tooltip="http://dx.doi.org/10.1126/science.1107046"/>
              </a:rPr>
              <a:t>10.1126/science.1107046</a:t>
            </a:r>
            <a:endParaRPr lang="en-US" sz="600" dirty="0" smtClean="0"/>
          </a:p>
          <a:p>
            <a:pPr eaLnBrk="1" hangingPunct="1"/>
            <a:r>
              <a:rPr lang="en-US" sz="600" b="1" dirty="0" smtClean="0"/>
              <a:t>(black 1856-2004):</a:t>
            </a:r>
            <a:r>
              <a:rPr lang="en-US" sz="600" dirty="0" smtClean="0"/>
              <a:t> Instrumental data was jointly compiled by the </a:t>
            </a:r>
            <a:r>
              <a:rPr lang="en-US" sz="600" dirty="0" smtClean="0">
                <a:hlinkClick r:id="rId13" tooltip="w:Climatic_Research_Unit"/>
              </a:rPr>
              <a:t>w:Climatic Research Unit</a:t>
            </a:r>
            <a:r>
              <a:rPr lang="en-US" sz="600" dirty="0" smtClean="0"/>
              <a:t> and the </a:t>
            </a:r>
            <a:r>
              <a:rPr lang="en-US" sz="600" dirty="0" smtClean="0">
                <a:hlinkClick r:id="rId14" tooltip="w:Met_Office"/>
              </a:rPr>
              <a:t>UK Meteorological Office</a:t>
            </a:r>
            <a:r>
              <a:rPr lang="en-US" sz="600" dirty="0" smtClean="0"/>
              <a:t> </a:t>
            </a:r>
            <a:r>
              <a:rPr lang="en-US" sz="600" dirty="0" smtClean="0">
                <a:hlinkClick r:id="rId15" tooltip="w:Hadley_Centre"/>
              </a:rPr>
              <a:t>Hadley Centre</a:t>
            </a:r>
            <a:r>
              <a:rPr lang="en-US" sz="600" dirty="0" smtClean="0"/>
              <a:t>. Global Annual Average data set TaveGL2v </a:t>
            </a:r>
            <a:r>
              <a:rPr lang="en-US" sz="600" dirty="0" smtClean="0">
                <a:hlinkClick r:id="rId16" tooltip="http://www.cru.uea.ac.uk/cru/data/temperature/"/>
              </a:rPr>
              <a:t>[2]</a:t>
            </a:r>
            <a:r>
              <a:rPr lang="en-US" sz="600" dirty="0" smtClean="0"/>
              <a:t> was used.</a:t>
            </a:r>
            <a:endParaRPr lang="en-US" sz="700" dirty="0" smtClean="0"/>
          </a:p>
          <a:p>
            <a:pPr eaLnBrk="1" hangingPunct="1"/>
            <a:r>
              <a:rPr lang="en-US" sz="700" dirty="0" smtClean="0"/>
              <a:t>Documentation for the most recent update of the CRU/Hadley instrumental data set appears in: P.D. Jones and A. </a:t>
            </a:r>
            <a:r>
              <a:rPr lang="en-US" sz="700" dirty="0" err="1" smtClean="0"/>
              <a:t>Moberg</a:t>
            </a:r>
            <a:r>
              <a:rPr lang="en-US" sz="700" dirty="0" smtClean="0"/>
              <a:t> (2003). Hemispheric and large-scale surface air temperature variations: An extensive revision and an update to 2001, </a:t>
            </a:r>
            <a:r>
              <a:rPr lang="en-US" sz="700" i="1" dirty="0" smtClean="0"/>
              <a:t>Journal of Climate</a:t>
            </a:r>
            <a:r>
              <a:rPr lang="en-US" sz="700" dirty="0" smtClean="0"/>
              <a:t>, 16: 206-223.</a:t>
            </a:r>
          </a:p>
          <a:p>
            <a:pPr eaLnBrk="1" hangingPunct="1"/>
            <a:r>
              <a:rPr lang="en-US" sz="700" b="1" dirty="0" smtClean="0"/>
              <a:t>Copyright</a:t>
            </a:r>
          </a:p>
          <a:p>
            <a:pPr eaLnBrk="1" hangingPunct="1"/>
            <a:r>
              <a:rPr lang="en-US" sz="700" dirty="0" smtClean="0"/>
              <a:t>The original version of this figure was prepared by </a:t>
            </a:r>
            <a:r>
              <a:rPr lang="en-US" sz="700" dirty="0" smtClean="0">
                <a:hlinkClick r:id="rId17" tooltip="w:User:Dragons_flight"/>
              </a:rPr>
              <a:t>Robert A. Rohde</a:t>
            </a:r>
            <a:r>
              <a:rPr lang="en-US" sz="700" dirty="0" smtClean="0"/>
              <a:t> from publicly available data, and is incorporated into the Global Warming Art project.</a:t>
            </a:r>
          </a:p>
          <a:p>
            <a:pPr eaLnBrk="1" hangingPunct="1"/>
            <a:endParaRPr lang="en-US" sz="700" dirty="0" smtClean="0"/>
          </a:p>
        </p:txBody>
      </p:sp>
      <p:sp>
        <p:nvSpPr>
          <p:cNvPr id="4" name="Slide Number Placeholder 3"/>
          <p:cNvSpPr>
            <a:spLocks noGrp="1"/>
          </p:cNvSpPr>
          <p:nvPr>
            <p:ph type="sldNum" sz="quarter" idx="5"/>
          </p:nvPr>
        </p:nvSpPr>
        <p:spPr/>
        <p:txBody>
          <a:bodyPr/>
          <a:lstStyle/>
          <a:p>
            <a:pPr>
              <a:defRPr/>
            </a:pPr>
            <a:fld id="{6B040050-BCFC-4800-8088-AF7603A9FB45}"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01EFF2C-4734-45F2-861C-39698583B87B}"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01EFF2C-4734-45F2-861C-39698583B87B}"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Pinot blanc - http://www.its.edu.mt/images/big_white_pinotblanc_grapes.jpg</a:t>
            </a:r>
          </a:p>
        </p:txBody>
      </p:sp>
      <p:sp>
        <p:nvSpPr>
          <p:cNvPr id="4" name="Slide Number Placeholder 3"/>
          <p:cNvSpPr>
            <a:spLocks noGrp="1"/>
          </p:cNvSpPr>
          <p:nvPr>
            <p:ph type="sldNum" sz="quarter" idx="5"/>
          </p:nvPr>
        </p:nvSpPr>
        <p:spPr/>
        <p:txBody>
          <a:bodyPr/>
          <a:lstStyle/>
          <a:p>
            <a:pPr>
              <a:defRPr/>
            </a:pPr>
            <a:fld id="{2C7EAA9B-0705-40FF-A90E-5F7AF172EA92}"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xfrm>
            <a:off x="304800" y="4191000"/>
            <a:ext cx="6248400" cy="4572000"/>
          </a:xfrm>
          <a:noFill/>
        </p:spPr>
        <p:txBody>
          <a:bodyPr wrap="square" numCol="1" anchor="t" anchorCtr="0" compatLnSpc="1">
            <a:prstTxWarp prst="textNoShape">
              <a:avLst/>
            </a:prstTxWarp>
            <a:normAutofit lnSpcReduction="10000"/>
          </a:bodyPr>
          <a:lstStyle/>
          <a:p>
            <a:pPr eaLnBrk="1" hangingPunct="1"/>
            <a:r>
              <a:rPr lang="en-US" sz="800" dirty="0" smtClean="0"/>
              <a:t>The </a:t>
            </a:r>
            <a:r>
              <a:rPr lang="en-US" sz="800" dirty="0" smtClean="0">
                <a:hlinkClick r:id="rId3" tooltip="w:medieval_warm_period"/>
              </a:rPr>
              <a:t>medieval warm period</a:t>
            </a:r>
            <a:r>
              <a:rPr lang="en-US" sz="800" dirty="0" smtClean="0"/>
              <a:t> and </a:t>
            </a:r>
            <a:r>
              <a:rPr lang="en-US" sz="800" dirty="0" smtClean="0">
                <a:hlinkClick r:id="rId4" tooltip="w:little_ice_age"/>
              </a:rPr>
              <a:t>little ice age</a:t>
            </a:r>
            <a:r>
              <a:rPr lang="en-US" sz="800" dirty="0" smtClean="0"/>
              <a:t> are labeled at roughly the times when they are historically believed to occur, though it is still disputed whether these were truly global or only regional events.</a:t>
            </a:r>
          </a:p>
          <a:p>
            <a:pPr eaLnBrk="1" hangingPunct="1"/>
            <a:endParaRPr lang="en-US" sz="700" dirty="0" smtClean="0">
              <a:hlinkClick r:id="rId5"/>
            </a:endParaRPr>
          </a:p>
          <a:p>
            <a:pPr eaLnBrk="1" hangingPunct="1"/>
            <a:r>
              <a:rPr lang="en-US" sz="700" dirty="0" smtClean="0">
                <a:hlinkClick r:id="rId5"/>
              </a:rPr>
              <a:t>http://upload.wikimedia.org/wikipedia/commons/c/c1/2000_Year_Temperature_Comparison.png</a:t>
            </a:r>
            <a:endParaRPr lang="en-US" sz="700" dirty="0" smtClean="0"/>
          </a:p>
          <a:p>
            <a:pPr eaLnBrk="1" hangingPunct="1"/>
            <a:r>
              <a:rPr lang="en-US" sz="900" dirty="0" smtClean="0"/>
              <a:t>Temperature variations during the preceding 12000 years. Note that present day is placed at the left hand side</a:t>
            </a:r>
          </a:p>
          <a:p>
            <a:pPr eaLnBrk="1" hangingPunct="1"/>
            <a:r>
              <a:rPr lang="en-US" sz="900" dirty="0" smtClean="0"/>
              <a:t>This image is a comparison of 10 different published reconstructions of mean temperature changes during the last 2000 years. More recent reconstructions are plotted towards the front and in redder colors, older reconstructions appear towards the back and in bluer colors. An instrumental history of temperature is also shown in black. The single, unsmoothed annual value for 2004 is also shown for comparison. </a:t>
            </a:r>
            <a:endParaRPr lang="en-US" sz="700" dirty="0" smtClean="0"/>
          </a:p>
          <a:p>
            <a:pPr eaLnBrk="1" hangingPunct="1"/>
            <a:r>
              <a:rPr lang="en-US" sz="700" dirty="0" smtClean="0"/>
              <a:t>For the purposes of this comparison, the author is agnostic as to which, if any, of the reconstructions of global mean temperature is an accurate reflection of temperature fluctuations during the last 2000 years. This plot is a fair representation of the range of reconstructions appearing in the published scientific literature. For each reconstruction, the raw data has been </a:t>
            </a:r>
            <a:r>
              <a:rPr lang="en-US" sz="700" dirty="0" err="1" smtClean="0"/>
              <a:t>decadally</a:t>
            </a:r>
            <a:r>
              <a:rPr lang="en-US" sz="700" dirty="0" smtClean="0"/>
              <a:t> smoothed with a σ = 5 yr Gaussian weighted moving average. Also, each reconstruction was adjusted so that its mean matched the mean of the instrumental record during the period of overlap. The variance (i.e. the scale of fluctuations) was not adjusted (except in one case noted below).</a:t>
            </a:r>
          </a:p>
          <a:p>
            <a:pPr eaLnBrk="1" hangingPunct="1"/>
            <a:r>
              <a:rPr lang="en-US" sz="700" dirty="0" smtClean="0"/>
              <a:t>Except as noted below, all original data for this comparison comes from </a:t>
            </a:r>
            <a:r>
              <a:rPr lang="en-US" sz="700" dirty="0" smtClean="0">
                <a:hlinkClick r:id="rId6" tooltip="http://www.ngdc.noaa.gov/paleo/recons.html"/>
              </a:rPr>
              <a:t>[1]</a:t>
            </a:r>
            <a:r>
              <a:rPr lang="en-US" sz="700" dirty="0" smtClean="0"/>
              <a:t> and links therein. It should also be noted that many reconstructions of past climate report substantial error bars, which are not represented on this figure.</a:t>
            </a:r>
          </a:p>
          <a:p>
            <a:pPr eaLnBrk="1" hangingPunct="1"/>
            <a:r>
              <a:rPr lang="en-US" sz="700" b="1" dirty="0" smtClean="0"/>
              <a:t>Reconstructions</a:t>
            </a:r>
          </a:p>
          <a:p>
            <a:pPr eaLnBrk="1" hangingPunct="1"/>
            <a:r>
              <a:rPr lang="en-US" sz="700" dirty="0" smtClean="0"/>
              <a:t>The reconstructions used, in order from oldest to most recent publication are:</a:t>
            </a:r>
          </a:p>
          <a:p>
            <a:pPr eaLnBrk="1" hangingPunct="1"/>
            <a:r>
              <a:rPr lang="en-US" sz="600" b="1" dirty="0" smtClean="0"/>
              <a:t>(dark blue 1000-1991):</a:t>
            </a:r>
            <a:r>
              <a:rPr lang="en-US" sz="600" dirty="0" smtClean="0"/>
              <a:t> P.D. Jones, K.R. </a:t>
            </a:r>
            <a:r>
              <a:rPr lang="en-US" sz="600" dirty="0" err="1" smtClean="0"/>
              <a:t>Briffa</a:t>
            </a:r>
            <a:r>
              <a:rPr lang="en-US" sz="600" dirty="0" smtClean="0"/>
              <a:t>, T.P. Barnett, and S.F.B. </a:t>
            </a:r>
            <a:r>
              <a:rPr lang="en-US" sz="600" dirty="0" err="1" smtClean="0"/>
              <a:t>Tett</a:t>
            </a:r>
            <a:r>
              <a:rPr lang="en-US" sz="600" dirty="0" smtClean="0"/>
              <a:t> (1998). High-resolution </a:t>
            </a:r>
            <a:r>
              <a:rPr lang="en-US" sz="600" dirty="0" err="1" smtClean="0"/>
              <a:t>Palaeoclimatic</a:t>
            </a:r>
            <a:r>
              <a:rPr lang="en-US" sz="600" dirty="0" smtClean="0"/>
              <a:t> Records for the last Millennium: Interpretation, Integration and Comparison with General Circulation Model Control-run Temperatures, </a:t>
            </a:r>
            <a:r>
              <a:rPr lang="en-US" sz="600" i="1" dirty="0" smtClean="0"/>
              <a:t>The Holocene</a:t>
            </a:r>
            <a:r>
              <a:rPr lang="en-US" sz="600" dirty="0" smtClean="0"/>
              <a:t>, 8: 455-471.</a:t>
            </a:r>
          </a:p>
          <a:p>
            <a:pPr eaLnBrk="1" hangingPunct="1"/>
            <a:r>
              <a:rPr lang="en-US" sz="600" b="1" dirty="0" smtClean="0"/>
              <a:t>(blue 1000-1980):</a:t>
            </a:r>
            <a:r>
              <a:rPr lang="en-US" sz="600" dirty="0" smtClean="0"/>
              <a:t> M.E. Mann, R.S. Bradley, and M.K. Hughes (1999). Northern Hemisphere Temperatures During the Past Millennium: Inferences, Uncertainties, and Limitations, </a:t>
            </a:r>
            <a:r>
              <a:rPr lang="en-US" sz="600" i="1" dirty="0" smtClean="0"/>
              <a:t>Geophysical Research Letters</a:t>
            </a:r>
            <a:r>
              <a:rPr lang="en-US" sz="600" dirty="0" smtClean="0"/>
              <a:t>, 26(6): 759-762.</a:t>
            </a:r>
          </a:p>
          <a:p>
            <a:pPr eaLnBrk="1" hangingPunct="1"/>
            <a:r>
              <a:rPr lang="en-US" sz="600" b="1" dirty="0" smtClean="0"/>
              <a:t>(light blue 1000-1965):</a:t>
            </a:r>
            <a:r>
              <a:rPr lang="en-US" sz="600" dirty="0" smtClean="0"/>
              <a:t> Crowley and Lowery (2000). Northern Hemisphere Temperature Reconstruction, </a:t>
            </a:r>
            <a:r>
              <a:rPr lang="en-US" sz="600" i="1" dirty="0" err="1" smtClean="0"/>
              <a:t>Ambio</a:t>
            </a:r>
            <a:r>
              <a:rPr lang="en-US" sz="600" dirty="0" smtClean="0"/>
              <a:t>, 29: 51-54. Modified as published in Crowley (2000). Causes of Climate Change Over the Past 1000 Years, </a:t>
            </a:r>
            <a:r>
              <a:rPr lang="en-US" sz="600" i="1" dirty="0" smtClean="0"/>
              <a:t>Science</a:t>
            </a:r>
            <a:r>
              <a:rPr lang="en-US" sz="600" dirty="0" smtClean="0"/>
              <a:t>, 289: 270-277.</a:t>
            </a:r>
          </a:p>
          <a:p>
            <a:pPr eaLnBrk="1" hangingPunct="1"/>
            <a:r>
              <a:rPr lang="en-US" sz="600" b="1" dirty="0" smtClean="0"/>
              <a:t>(lightest blue 1402-1960):</a:t>
            </a:r>
            <a:r>
              <a:rPr lang="en-US" sz="600" dirty="0" smtClean="0"/>
              <a:t> K.R. </a:t>
            </a:r>
            <a:r>
              <a:rPr lang="en-US" sz="600" dirty="0" err="1" smtClean="0"/>
              <a:t>Briffa</a:t>
            </a:r>
            <a:r>
              <a:rPr lang="en-US" sz="600" dirty="0" smtClean="0"/>
              <a:t>, T.J. Osborn, F.H. </a:t>
            </a:r>
            <a:r>
              <a:rPr lang="en-US" sz="600" dirty="0" err="1" smtClean="0"/>
              <a:t>Schweingruber</a:t>
            </a:r>
            <a:r>
              <a:rPr lang="en-US" sz="600" dirty="0" smtClean="0"/>
              <a:t>, I.C. Harris, P.D. Jones, S.G. </a:t>
            </a:r>
            <a:r>
              <a:rPr lang="en-US" sz="600" dirty="0" err="1" smtClean="0"/>
              <a:t>Shiyatov</a:t>
            </a:r>
            <a:r>
              <a:rPr lang="en-US" sz="600" dirty="0" smtClean="0"/>
              <a:t>, S.G. and E.A. </a:t>
            </a:r>
            <a:r>
              <a:rPr lang="en-US" sz="600" dirty="0" err="1" smtClean="0"/>
              <a:t>Vaganov</a:t>
            </a:r>
            <a:r>
              <a:rPr lang="en-US" sz="600" dirty="0" smtClean="0"/>
              <a:t> (2001). Low-frequency temperature variations from a northern tree-ring density network, </a:t>
            </a:r>
            <a:r>
              <a:rPr lang="en-US" sz="600" i="1" dirty="0" smtClean="0"/>
              <a:t>J. </a:t>
            </a:r>
            <a:r>
              <a:rPr lang="en-US" sz="600" i="1" dirty="0" err="1" smtClean="0"/>
              <a:t>Geophys</a:t>
            </a:r>
            <a:r>
              <a:rPr lang="en-US" sz="600" i="1" dirty="0" smtClean="0"/>
              <a:t>. Res.</a:t>
            </a:r>
            <a:r>
              <a:rPr lang="en-US" sz="600" dirty="0" smtClean="0"/>
              <a:t>, 106: 2929-2941.</a:t>
            </a:r>
          </a:p>
          <a:p>
            <a:pPr eaLnBrk="1" hangingPunct="1"/>
            <a:r>
              <a:rPr lang="en-US" sz="600" b="1" dirty="0" smtClean="0"/>
              <a:t>(light green 831-1992):</a:t>
            </a:r>
            <a:r>
              <a:rPr lang="en-US" sz="600" dirty="0" smtClean="0"/>
              <a:t> J. </a:t>
            </a:r>
            <a:r>
              <a:rPr lang="en-US" sz="600" dirty="0" err="1" smtClean="0"/>
              <a:t>Esper</a:t>
            </a:r>
            <a:r>
              <a:rPr lang="en-US" sz="600" dirty="0" smtClean="0"/>
              <a:t>, E.R. Cook, and F.H. </a:t>
            </a:r>
            <a:r>
              <a:rPr lang="en-US" sz="600" dirty="0" err="1" smtClean="0"/>
              <a:t>Schweingruber</a:t>
            </a:r>
            <a:r>
              <a:rPr lang="en-US" sz="600" dirty="0" smtClean="0"/>
              <a:t> (2002). Low-Frequency Signals in Long Tree-Ring Chronologies for Reconstructing Past Temperature Variability, </a:t>
            </a:r>
            <a:r>
              <a:rPr lang="en-US" sz="600" i="1" dirty="0" smtClean="0"/>
              <a:t>Science</a:t>
            </a:r>
            <a:r>
              <a:rPr lang="en-US" sz="600" dirty="0" smtClean="0"/>
              <a:t>, 295(5563): 2250-2253.</a:t>
            </a:r>
          </a:p>
          <a:p>
            <a:pPr eaLnBrk="1" hangingPunct="1"/>
            <a:r>
              <a:rPr lang="en-US" sz="600" b="1" dirty="0" smtClean="0"/>
              <a:t>(yellow 200-1980):</a:t>
            </a:r>
            <a:r>
              <a:rPr lang="en-US" sz="600" dirty="0" smtClean="0"/>
              <a:t> M.E. Mann and P.D. Jones (2003). Global Surface Temperatures over the Past Two Millennia, </a:t>
            </a:r>
            <a:r>
              <a:rPr lang="en-US" sz="600" i="1" dirty="0" smtClean="0"/>
              <a:t>Geophysical Research Letters</a:t>
            </a:r>
            <a:r>
              <a:rPr lang="en-US" sz="600" dirty="0" smtClean="0"/>
              <a:t>, 30(15): 1820. </a:t>
            </a:r>
            <a:r>
              <a:rPr lang="en-US" sz="600" dirty="0" smtClean="0">
                <a:hlinkClick r:id="rId7" tooltip="en:Digital_object_identifier"/>
              </a:rPr>
              <a:t>DOI</a:t>
            </a:r>
            <a:r>
              <a:rPr lang="en-US" sz="600" dirty="0" smtClean="0"/>
              <a:t>:</a:t>
            </a:r>
            <a:r>
              <a:rPr lang="en-US" sz="600" dirty="0" smtClean="0">
                <a:hlinkClick r:id="rId8" tooltip="http://dx.doi.org/10.1029/2003GL017814"/>
              </a:rPr>
              <a:t>10.1029/2003GL017814</a:t>
            </a:r>
            <a:r>
              <a:rPr lang="en-US" sz="600" dirty="0" smtClean="0"/>
              <a:t>.</a:t>
            </a:r>
          </a:p>
          <a:p>
            <a:pPr eaLnBrk="1" hangingPunct="1"/>
            <a:r>
              <a:rPr lang="en-US" sz="600" b="1" dirty="0" smtClean="0"/>
              <a:t>(orange 200-1995):</a:t>
            </a:r>
            <a:r>
              <a:rPr lang="en-US" sz="600" dirty="0" smtClean="0"/>
              <a:t> P.D. Jones and M.E. Mann (2004). Climate Over Past Millennia, </a:t>
            </a:r>
            <a:r>
              <a:rPr lang="en-US" sz="600" i="1" dirty="0" smtClean="0"/>
              <a:t>Reviews of Geophysics</a:t>
            </a:r>
            <a:r>
              <a:rPr lang="en-US" sz="600" dirty="0" smtClean="0"/>
              <a:t>, 42: RG2002. </a:t>
            </a:r>
            <a:r>
              <a:rPr lang="en-US" sz="600" dirty="0" smtClean="0">
                <a:hlinkClick r:id="rId7" tooltip="en:Digital_object_identifier"/>
              </a:rPr>
              <a:t>DOI</a:t>
            </a:r>
            <a:r>
              <a:rPr lang="en-US" sz="600" dirty="0" smtClean="0"/>
              <a:t>:</a:t>
            </a:r>
            <a:r>
              <a:rPr lang="en-US" sz="600" dirty="0" smtClean="0">
                <a:hlinkClick r:id="rId9" tooltip="http://dx.doi.org/10.1029/2003RG000143"/>
              </a:rPr>
              <a:t>10.1029/2003RG000143</a:t>
            </a:r>
            <a:endParaRPr lang="en-US" sz="600" dirty="0" smtClean="0"/>
          </a:p>
          <a:p>
            <a:pPr eaLnBrk="1" hangingPunct="1"/>
            <a:r>
              <a:rPr lang="en-US" sz="600" b="1" dirty="0" smtClean="0"/>
              <a:t>(red-orange 1500-1980):</a:t>
            </a:r>
            <a:r>
              <a:rPr lang="en-US" sz="600" dirty="0" smtClean="0"/>
              <a:t> S. Huang (2004). Merging Information from Different Resources for New Insights into Climate Change in the Past and Future, </a:t>
            </a:r>
            <a:r>
              <a:rPr lang="en-US" sz="600" i="1" dirty="0" err="1" smtClean="0"/>
              <a:t>Geophys</a:t>
            </a:r>
            <a:r>
              <a:rPr lang="en-US" sz="600" i="1" dirty="0" smtClean="0"/>
              <a:t>. Res </a:t>
            </a:r>
            <a:r>
              <a:rPr lang="en-US" sz="600" i="1" dirty="0" err="1" smtClean="0"/>
              <a:t>Lett</a:t>
            </a:r>
            <a:r>
              <a:rPr lang="en-US" sz="600" i="1" dirty="0" smtClean="0"/>
              <a:t>.</a:t>
            </a:r>
            <a:r>
              <a:rPr lang="en-US" sz="600" dirty="0" smtClean="0"/>
              <a:t>, 31: L13205. </a:t>
            </a:r>
            <a:r>
              <a:rPr lang="en-US" sz="600" dirty="0" smtClean="0">
                <a:hlinkClick r:id="rId7" tooltip="en:Digital_object_identifier"/>
              </a:rPr>
              <a:t>DOI</a:t>
            </a:r>
            <a:r>
              <a:rPr lang="en-US" sz="600" dirty="0" smtClean="0"/>
              <a:t>:</a:t>
            </a:r>
            <a:r>
              <a:rPr lang="en-US" sz="600" dirty="0" smtClean="0">
                <a:hlinkClick r:id="rId10" tooltip="http://dx.doi.org/10.1029/2004GL019781"/>
              </a:rPr>
              <a:t>10.1029/2004GL019781</a:t>
            </a:r>
            <a:endParaRPr lang="en-US" sz="600" dirty="0" smtClean="0"/>
          </a:p>
          <a:p>
            <a:pPr eaLnBrk="1" hangingPunct="1"/>
            <a:r>
              <a:rPr lang="en-US" sz="600" b="1" dirty="0" smtClean="0"/>
              <a:t>(red 1-1979):</a:t>
            </a:r>
            <a:r>
              <a:rPr lang="en-US" sz="600" dirty="0" smtClean="0"/>
              <a:t> A. </a:t>
            </a:r>
            <a:r>
              <a:rPr lang="en-US" sz="600" dirty="0" err="1" smtClean="0"/>
              <a:t>Moberg</a:t>
            </a:r>
            <a:r>
              <a:rPr lang="en-US" sz="600" dirty="0" smtClean="0"/>
              <a:t>, D.M. </a:t>
            </a:r>
            <a:r>
              <a:rPr lang="en-US" sz="600" dirty="0" err="1" smtClean="0"/>
              <a:t>Sonechkin</a:t>
            </a:r>
            <a:r>
              <a:rPr lang="en-US" sz="600" dirty="0" smtClean="0"/>
              <a:t>, K. Holmgren, N.M. </a:t>
            </a:r>
            <a:r>
              <a:rPr lang="en-US" sz="600" dirty="0" err="1" smtClean="0"/>
              <a:t>Datsenko</a:t>
            </a:r>
            <a:r>
              <a:rPr lang="en-US" sz="600" dirty="0" smtClean="0"/>
              <a:t> and W. </a:t>
            </a:r>
            <a:r>
              <a:rPr lang="en-US" sz="600" dirty="0" err="1" smtClean="0"/>
              <a:t>Karlén</a:t>
            </a:r>
            <a:r>
              <a:rPr lang="en-US" sz="600" dirty="0" smtClean="0"/>
              <a:t> (2005). Highly variable Northern Hemisphere temperatures reconstructed from low- and high-resolution proxy data, </a:t>
            </a:r>
            <a:r>
              <a:rPr lang="en-US" sz="600" i="1" dirty="0" smtClean="0"/>
              <a:t>Nature</a:t>
            </a:r>
            <a:r>
              <a:rPr lang="en-US" sz="600" dirty="0" smtClean="0"/>
              <a:t>, 443: 613-617. </a:t>
            </a:r>
            <a:r>
              <a:rPr lang="en-US" sz="600" dirty="0" smtClean="0">
                <a:hlinkClick r:id="rId7" tooltip="en:Digital_object_identifier"/>
              </a:rPr>
              <a:t>DOI</a:t>
            </a:r>
            <a:r>
              <a:rPr lang="en-US" sz="600" dirty="0" smtClean="0"/>
              <a:t>:</a:t>
            </a:r>
            <a:r>
              <a:rPr lang="en-US" sz="600" dirty="0" smtClean="0">
                <a:hlinkClick r:id="rId11" tooltip="http://dx.doi.org/10.1038/nature03265"/>
              </a:rPr>
              <a:t>10.1038/nature03265</a:t>
            </a:r>
            <a:endParaRPr lang="en-US" sz="600" dirty="0" smtClean="0"/>
          </a:p>
          <a:p>
            <a:pPr eaLnBrk="1" hangingPunct="1"/>
            <a:r>
              <a:rPr lang="en-US" sz="600" b="1" dirty="0" smtClean="0"/>
              <a:t>(dark red 1600-1990):</a:t>
            </a:r>
            <a:r>
              <a:rPr lang="en-US" sz="600" dirty="0" smtClean="0"/>
              <a:t> J.H. </a:t>
            </a:r>
            <a:r>
              <a:rPr lang="en-US" sz="600" dirty="0" err="1" smtClean="0"/>
              <a:t>Oerlemans</a:t>
            </a:r>
            <a:r>
              <a:rPr lang="en-US" sz="600" dirty="0" smtClean="0"/>
              <a:t> (2005). Extracting a Climate Signal from 169 Glacier Records, </a:t>
            </a:r>
            <a:r>
              <a:rPr lang="en-US" sz="600" i="1" dirty="0" smtClean="0"/>
              <a:t>Science</a:t>
            </a:r>
            <a:r>
              <a:rPr lang="en-US" sz="600" dirty="0" smtClean="0"/>
              <a:t>, 308: 675-677. </a:t>
            </a:r>
            <a:r>
              <a:rPr lang="en-US" sz="600" dirty="0" smtClean="0">
                <a:hlinkClick r:id="rId7" tooltip="en:Digital_object_identifier"/>
              </a:rPr>
              <a:t>DOI</a:t>
            </a:r>
            <a:r>
              <a:rPr lang="en-US" sz="600" dirty="0" smtClean="0"/>
              <a:t>:</a:t>
            </a:r>
            <a:r>
              <a:rPr lang="en-US" sz="600" dirty="0" smtClean="0">
                <a:hlinkClick r:id="rId12" tooltip="http://dx.doi.org/10.1126/science.1107046"/>
              </a:rPr>
              <a:t>10.1126/science.1107046</a:t>
            </a:r>
            <a:endParaRPr lang="en-US" sz="600" dirty="0" smtClean="0"/>
          </a:p>
          <a:p>
            <a:pPr eaLnBrk="1" hangingPunct="1"/>
            <a:r>
              <a:rPr lang="en-US" sz="600" b="1" dirty="0" smtClean="0"/>
              <a:t>(black 1856-2004):</a:t>
            </a:r>
            <a:r>
              <a:rPr lang="en-US" sz="600" dirty="0" smtClean="0"/>
              <a:t> Instrumental data was jointly compiled by the </a:t>
            </a:r>
            <a:r>
              <a:rPr lang="en-US" sz="600" dirty="0" smtClean="0">
                <a:hlinkClick r:id="rId13" tooltip="w:Climatic_Research_Unit"/>
              </a:rPr>
              <a:t>w:Climatic Research Unit</a:t>
            </a:r>
            <a:r>
              <a:rPr lang="en-US" sz="600" dirty="0" smtClean="0"/>
              <a:t> and the </a:t>
            </a:r>
            <a:r>
              <a:rPr lang="en-US" sz="600" dirty="0" smtClean="0">
                <a:hlinkClick r:id="rId14" tooltip="w:Met_Office"/>
              </a:rPr>
              <a:t>UK Meteorological Office</a:t>
            </a:r>
            <a:r>
              <a:rPr lang="en-US" sz="600" dirty="0" smtClean="0"/>
              <a:t> </a:t>
            </a:r>
            <a:r>
              <a:rPr lang="en-US" sz="600" dirty="0" smtClean="0">
                <a:hlinkClick r:id="rId15" tooltip="w:Hadley_Centre"/>
              </a:rPr>
              <a:t>Hadley Centre</a:t>
            </a:r>
            <a:r>
              <a:rPr lang="en-US" sz="600" dirty="0" smtClean="0"/>
              <a:t>. Global Annual Average data set TaveGL2v </a:t>
            </a:r>
            <a:r>
              <a:rPr lang="en-US" sz="600" dirty="0" smtClean="0">
                <a:hlinkClick r:id="rId16" tooltip="http://www.cru.uea.ac.uk/cru/data/temperature/"/>
              </a:rPr>
              <a:t>[2]</a:t>
            </a:r>
            <a:r>
              <a:rPr lang="en-US" sz="600" dirty="0" smtClean="0"/>
              <a:t> was used.</a:t>
            </a:r>
            <a:endParaRPr lang="en-US" sz="700" dirty="0" smtClean="0"/>
          </a:p>
          <a:p>
            <a:pPr eaLnBrk="1" hangingPunct="1"/>
            <a:r>
              <a:rPr lang="en-US" sz="700" dirty="0" smtClean="0"/>
              <a:t>Documentation for the most recent update of the CRU/Hadley instrumental data set appears in: P.D. Jones and A. </a:t>
            </a:r>
            <a:r>
              <a:rPr lang="en-US" sz="700" dirty="0" err="1" smtClean="0"/>
              <a:t>Moberg</a:t>
            </a:r>
            <a:r>
              <a:rPr lang="en-US" sz="700" dirty="0" smtClean="0"/>
              <a:t> (2003). Hemispheric and large-scale surface air temperature variations: An extensive revision and an update to 2001, </a:t>
            </a:r>
            <a:r>
              <a:rPr lang="en-US" sz="700" i="1" dirty="0" smtClean="0"/>
              <a:t>Journal of Climate</a:t>
            </a:r>
            <a:r>
              <a:rPr lang="en-US" sz="700" dirty="0" smtClean="0"/>
              <a:t>, 16: 206-223.</a:t>
            </a:r>
          </a:p>
          <a:p>
            <a:pPr eaLnBrk="1" hangingPunct="1"/>
            <a:r>
              <a:rPr lang="en-US" sz="700" b="1" dirty="0" smtClean="0"/>
              <a:t>Copyright</a:t>
            </a:r>
          </a:p>
          <a:p>
            <a:pPr eaLnBrk="1" hangingPunct="1"/>
            <a:r>
              <a:rPr lang="en-US" sz="700" dirty="0" smtClean="0"/>
              <a:t>The original version of this figure was prepared by </a:t>
            </a:r>
            <a:r>
              <a:rPr lang="en-US" sz="700" dirty="0" smtClean="0">
                <a:hlinkClick r:id="rId17" tooltip="w:User:Dragons_flight"/>
              </a:rPr>
              <a:t>Robert A. Rohde</a:t>
            </a:r>
            <a:r>
              <a:rPr lang="en-US" sz="700" dirty="0" smtClean="0"/>
              <a:t> from publicly available data, and is incorporated into the Global Warming Art project.</a:t>
            </a:r>
          </a:p>
          <a:p>
            <a:pPr eaLnBrk="1" hangingPunct="1"/>
            <a:endParaRPr lang="en-US" sz="700" dirty="0" smtClean="0"/>
          </a:p>
        </p:txBody>
      </p:sp>
      <p:sp>
        <p:nvSpPr>
          <p:cNvPr id="4" name="Slide Number Placeholder 3"/>
          <p:cNvSpPr>
            <a:spLocks noGrp="1"/>
          </p:cNvSpPr>
          <p:nvPr>
            <p:ph type="sldNum" sz="quarter" idx="5"/>
          </p:nvPr>
        </p:nvSpPr>
        <p:spPr/>
        <p:txBody>
          <a:bodyPr/>
          <a:lstStyle/>
          <a:p>
            <a:pPr>
              <a:defRPr/>
            </a:pPr>
            <a:fld id="{6B040050-BCFC-4800-8088-AF7603A9FB45}"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10.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027"/>
          <p:cNvSpPr>
            <a:spLocks noChangeArrowheads="1"/>
          </p:cNvSpPr>
          <p:nvPr/>
        </p:nvSpPr>
        <p:spPr bwMode="auto">
          <a:xfrm>
            <a:off x="0" y="1676400"/>
            <a:ext cx="9148763" cy="1320800"/>
          </a:xfrm>
          <a:prstGeom prst="rect">
            <a:avLst/>
          </a:prstGeom>
          <a:noFill/>
          <a:ln w="9525">
            <a:noFill/>
            <a:miter lim="800000"/>
            <a:headEnd/>
            <a:tailEnd/>
          </a:ln>
          <a:effectLst/>
        </p:spPr>
        <p:txBody>
          <a:bodyPr/>
          <a:lstStyle/>
          <a:p>
            <a:pPr>
              <a:defRPr/>
            </a:pPr>
            <a:endParaRPr lang="en-US"/>
          </a:p>
        </p:txBody>
      </p:sp>
      <p:sp>
        <p:nvSpPr>
          <p:cNvPr id="16386" name="Rectangle 1026"/>
          <p:cNvSpPr>
            <a:spLocks noGrp="1" noChangeArrowheads="1"/>
          </p:cNvSpPr>
          <p:nvPr>
            <p:ph type="subTitle" sz="quarter" idx="1"/>
          </p:nvPr>
        </p:nvSpPr>
        <p:spPr>
          <a:xfrm>
            <a:off x="3657600" y="2362200"/>
            <a:ext cx="5181600" cy="403225"/>
          </a:xfrm>
        </p:spPr>
        <p:txBody>
          <a:bodyPr>
            <a:spAutoFit/>
          </a:bodyPr>
          <a:lstStyle>
            <a:lvl1pPr marL="0" indent="0">
              <a:lnSpc>
                <a:spcPct val="85000"/>
              </a:lnSpc>
              <a:buFontTx/>
              <a:buNone/>
              <a:defRPr sz="2400"/>
            </a:lvl1pPr>
          </a:lstStyle>
          <a:p>
            <a:r>
              <a:rPr lang="en-US" smtClean="0"/>
              <a:t>Click to edit Master subtitle style</a:t>
            </a:r>
            <a:endParaRPr lang="en-US"/>
          </a:p>
        </p:txBody>
      </p:sp>
      <p:sp>
        <p:nvSpPr>
          <p:cNvPr id="16388" name="Rectangle 1028"/>
          <p:cNvSpPr>
            <a:spLocks noGrp="1" noChangeArrowheads="1"/>
          </p:cNvSpPr>
          <p:nvPr>
            <p:ph type="ctrTitle" sz="quarter"/>
          </p:nvPr>
        </p:nvSpPr>
        <p:spPr>
          <a:xfrm>
            <a:off x="3657600" y="1524000"/>
            <a:ext cx="5181600" cy="506413"/>
          </a:xfrm>
        </p:spPr>
        <p:txBody>
          <a:bodyPr anchor="b"/>
          <a:lstStyle>
            <a:lvl1pPr>
              <a:defRPr/>
            </a:lvl1pPr>
          </a:lstStyle>
          <a:p>
            <a:r>
              <a:rPr lang="en-US" smtClean="0"/>
              <a:t>Click to edit Master title style</a:t>
            </a:r>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85800"/>
            <a:ext cx="17526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685800"/>
            <a:ext cx="5105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7010400" cy="5064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676400" y="1981200"/>
            <a:ext cx="6781800" cy="4495800"/>
          </a:xfrm>
        </p:spPr>
        <p:txBody>
          <a:bodyPr/>
          <a:lstStyle/>
          <a:p>
            <a:pPr lvl="0"/>
            <a:r>
              <a:rPr lang="en-US" noProof="0" smtClean="0"/>
              <a:t>Click icon to add chart</a:t>
            </a:r>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463"/>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47813"/>
            <a:ext cx="3810000"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7813"/>
            <a:ext cx="3810000"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F9D0534-29FC-4658-9C59-F9D4A8A1D02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B"/>
          <p:cNvPicPr>
            <a:picLocks noChangeAspect="1" noChangeArrowheads="1"/>
          </p:cNvPicPr>
          <p:nvPr/>
        </p:nvPicPr>
        <p:blipFill>
          <a:blip r:embed="rId2"/>
          <a:srcRect/>
          <a:stretch>
            <a:fillRect/>
          </a:stretch>
        </p:blipFill>
        <p:spPr bwMode="auto">
          <a:xfrm>
            <a:off x="0" y="6515100"/>
            <a:ext cx="9144000" cy="152400"/>
          </a:xfrm>
          <a:prstGeom prst="rect">
            <a:avLst/>
          </a:prstGeom>
          <a:noFill/>
          <a:ln w="9525">
            <a:noFill/>
            <a:miter lim="800000"/>
            <a:headEnd/>
            <a:tailEnd/>
          </a:ln>
        </p:spPr>
      </p:pic>
      <p:sp>
        <p:nvSpPr>
          <p:cNvPr id="557058" name="Rectangle 2"/>
          <p:cNvSpPr>
            <a:spLocks noGrp="1" noChangeArrowheads="1"/>
          </p:cNvSpPr>
          <p:nvPr>
            <p:ph type="ctrTitle"/>
          </p:nvPr>
        </p:nvSpPr>
        <p:spPr>
          <a:xfrm>
            <a:off x="685800" y="1801813"/>
            <a:ext cx="7772400" cy="1143000"/>
          </a:xfrm>
        </p:spPr>
        <p:txBody>
          <a:bodyPr/>
          <a:lstStyle>
            <a:lvl1pPr>
              <a:defRPr/>
            </a:lvl1pPr>
          </a:lstStyle>
          <a:p>
            <a:r>
              <a:rPr lang="en-US"/>
              <a:t>Click to edit Master title style</a:t>
            </a:r>
          </a:p>
        </p:txBody>
      </p:sp>
      <p:sp>
        <p:nvSpPr>
          <p:cNvPr id="557059" name="Rectangle 3"/>
          <p:cNvSpPr>
            <a:spLocks noGrp="1" noChangeArrowheads="1"/>
          </p:cNvSpPr>
          <p:nvPr>
            <p:ph type="subTitle" idx="1"/>
          </p:nvPr>
        </p:nvSpPr>
        <p:spPr>
          <a:xfrm>
            <a:off x="1362075" y="3473450"/>
            <a:ext cx="6400800" cy="1752600"/>
          </a:xfrm>
        </p:spPr>
        <p:txBody>
          <a:bodyPr/>
          <a:lstStyle>
            <a:lvl1pPr marL="0" indent="0" algn="ctr">
              <a:buFont typeface="Times" pitchFamily="18" charset="0"/>
              <a:buNone/>
              <a:defRPr/>
            </a:lvl1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19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268288"/>
            <a:ext cx="1947863" cy="6076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1988" y="268288"/>
            <a:ext cx="5691187" cy="6076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9295F9-0921-4E48-8D08-00D47DF960E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7848B4-3097-4A80-A1C1-20CA9525F4E1}"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B9272D-6D94-4253-BAC7-F9CC225A371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315E22-CD38-477F-9AC2-4E6E3C59680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E7125D-C992-406A-9A3D-7B5E069856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423C34-3B54-4BD7-88BB-EC34A582122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735427-A1A6-43CB-A277-C6F7E2ADD89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E48AF1-638F-4BA3-B54E-56439306E49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76AAC1-5B55-47ED-B830-CAE4F84181F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B67B0A-35C1-415B-BD7B-9AB71374DF0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F1BF1D-5102-4116-B7C4-19F70CAB3BB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D3831D-C340-45B7-A3EA-A34371141EFC}"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204A6AF-9330-4AEF-8D5A-099C0B6F9C1B}"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297D7F-DE49-4DFE-8E78-C26BB9457E45}"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a:defRPr/>
            </a:pPr>
            <a:fld id="{AA76F2EC-167A-47E2-B96E-6715E209B612}" type="datetimeFigureOut">
              <a:rPr lang="en-US" sz="1200" kern="1200">
                <a:solidFill>
                  <a:prstClr val="black">
                    <a:tint val="75000"/>
                  </a:prstClr>
                </a:solidFill>
                <a:latin typeface="Calibri"/>
                <a:ea typeface="+mn-ea"/>
                <a:cs typeface="+mn-cs"/>
              </a:rPr>
              <a:pPr algn="l" rtl="0">
                <a:defRPr/>
              </a:pPr>
              <a:t>9/9/2008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6970FF1F-6107-46E3-A25D-AC81A79B8A3F}"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9812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a:defRPr/>
            </a:pPr>
            <a:fld id="{A1E85A02-448D-4C28-95C9-46C9E7B574E0}" type="datetimeFigureOut">
              <a:rPr lang="en-US" sz="1200" kern="1200">
                <a:solidFill>
                  <a:prstClr val="black">
                    <a:tint val="75000"/>
                  </a:prstClr>
                </a:solidFill>
                <a:latin typeface="Calibri"/>
                <a:ea typeface="+mn-ea"/>
                <a:cs typeface="+mn-cs"/>
              </a:rPr>
              <a:pPr algn="l" rtl="0">
                <a:defRPr/>
              </a:pPr>
              <a:t>9/9/2008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4FE12A4D-43BC-4425-BE8F-53E66464D0BE}"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a:defRPr/>
            </a:pPr>
            <a:fld id="{6E700301-DDD5-4FD8-92B6-F3E457628B84}" type="datetimeFigureOut">
              <a:rPr lang="en-US" sz="1200" kern="1200">
                <a:solidFill>
                  <a:prstClr val="black">
                    <a:tint val="75000"/>
                  </a:prstClr>
                </a:solidFill>
                <a:latin typeface="Calibri"/>
                <a:ea typeface="+mn-ea"/>
                <a:cs typeface="+mn-cs"/>
              </a:rPr>
              <a:pPr algn="l" rtl="0">
                <a:defRPr/>
              </a:pPr>
              <a:t>9/9/2008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702565EF-25C2-4494-B885-620F17BE74A1}"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lgn="l" rtl="0">
              <a:defRPr/>
            </a:pPr>
            <a:fld id="{C159FF73-8CF1-4392-B270-BB4A1C33A97C}" type="datetimeFigureOut">
              <a:rPr lang="en-US" sz="1200" kern="1200">
                <a:solidFill>
                  <a:prstClr val="black">
                    <a:tint val="75000"/>
                  </a:prstClr>
                </a:solidFill>
                <a:latin typeface="Calibri"/>
                <a:ea typeface="+mn-ea"/>
                <a:cs typeface="+mn-cs"/>
              </a:rPr>
              <a:pPr algn="l" rtl="0">
                <a:defRPr/>
              </a:pPr>
              <a:t>9/9/2008</a:t>
            </a:fld>
            <a:endParaRPr lang="en-US" sz="1200"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B83B3967-E7BD-4A8D-8CD9-98B976720909}"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lgn="l" rtl="0">
              <a:defRPr/>
            </a:pPr>
            <a:fld id="{E0B34359-DFD5-464B-B4CD-9CB936FF99F7}" type="datetimeFigureOut">
              <a:rPr lang="en-US" sz="1200" kern="1200">
                <a:solidFill>
                  <a:prstClr val="black">
                    <a:tint val="75000"/>
                  </a:prstClr>
                </a:solidFill>
                <a:latin typeface="Calibri"/>
                <a:ea typeface="+mn-ea"/>
                <a:cs typeface="+mn-cs"/>
              </a:rPr>
              <a:pPr algn="l" rtl="0">
                <a:defRPr/>
              </a:pPr>
              <a:t>9/9/2008</a:t>
            </a:fld>
            <a:endParaRPr lang="en-US" sz="1200" kern="1200">
              <a:solidFill>
                <a:prstClr val="black">
                  <a:tint val="75000"/>
                </a:prstClr>
              </a:solidFill>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algn="r" rtl="0">
              <a:defRPr/>
            </a:pPr>
            <a:fld id="{D42B94B6-4A91-4C63-835A-BD68856F0F4A}"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lgn="l" rtl="0">
              <a:defRPr/>
            </a:pPr>
            <a:fld id="{9801CCD3-3A7D-4ED2-AEA5-14337EBAA229}" type="datetimeFigureOut">
              <a:rPr lang="en-US" sz="1200" kern="1200">
                <a:solidFill>
                  <a:prstClr val="black">
                    <a:tint val="75000"/>
                  </a:prstClr>
                </a:solidFill>
                <a:latin typeface="Calibri"/>
                <a:ea typeface="+mn-ea"/>
                <a:cs typeface="+mn-cs"/>
              </a:rPr>
              <a:pPr algn="l" rtl="0">
                <a:defRPr/>
              </a:pPr>
              <a:t>9/9/2008</a:t>
            </a:fld>
            <a:endParaRPr lang="en-US" sz="1200" kern="1200">
              <a:solidFill>
                <a:prstClr val="black">
                  <a:tint val="75000"/>
                </a:prstClr>
              </a:solidFill>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algn="r" rtl="0">
              <a:defRPr/>
            </a:pPr>
            <a:fld id="{B1527860-276C-4C7A-99A7-C5074A9761F1}"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lgn="l" rtl="0">
              <a:defRPr/>
            </a:pPr>
            <a:fld id="{C6B66D33-8528-4DD6-926E-CFE66E06AEED}" type="datetimeFigureOut">
              <a:rPr lang="en-US" sz="1200" kern="1200">
                <a:solidFill>
                  <a:prstClr val="black">
                    <a:tint val="75000"/>
                  </a:prstClr>
                </a:solidFill>
                <a:latin typeface="Calibri"/>
                <a:ea typeface="+mn-ea"/>
                <a:cs typeface="+mn-cs"/>
              </a:rPr>
              <a:pPr algn="l" rtl="0">
                <a:defRPr/>
              </a:pPr>
              <a:t>9/9/2008</a:t>
            </a:fld>
            <a:endParaRPr lang="en-US" sz="1200" kern="1200">
              <a:solidFill>
                <a:prstClr val="black">
                  <a:tint val="75000"/>
                </a:prstClr>
              </a:solidFill>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algn="r" rtl="0">
              <a:defRPr/>
            </a:pPr>
            <a:fld id="{2D1ED92A-C572-4C8D-AD16-5417A71997BB}"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lgn="l" rtl="0">
              <a:defRPr/>
            </a:pPr>
            <a:fld id="{C345656F-259F-4D1C-B67F-FA0593598F40}" type="datetimeFigureOut">
              <a:rPr lang="en-US" sz="1200" kern="1200">
                <a:solidFill>
                  <a:prstClr val="black">
                    <a:tint val="75000"/>
                  </a:prstClr>
                </a:solidFill>
                <a:latin typeface="Calibri"/>
                <a:ea typeface="+mn-ea"/>
                <a:cs typeface="+mn-cs"/>
              </a:rPr>
              <a:pPr algn="l" rtl="0">
                <a:defRPr/>
              </a:pPr>
              <a:t>9/9/2008</a:t>
            </a:fld>
            <a:endParaRPr lang="en-US" sz="1200"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F6E78842-D76E-4CE1-B10D-D404D3DB426C}"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lgn="l" rtl="0">
              <a:defRPr/>
            </a:pPr>
            <a:fld id="{4C4B769E-148E-499B-80E3-E256B3966CED}" type="datetimeFigureOut">
              <a:rPr lang="en-US" sz="1200" kern="1200">
                <a:solidFill>
                  <a:prstClr val="black">
                    <a:tint val="75000"/>
                  </a:prstClr>
                </a:solidFill>
                <a:latin typeface="Calibri"/>
                <a:ea typeface="+mn-ea"/>
                <a:cs typeface="+mn-cs"/>
              </a:rPr>
              <a:pPr algn="l" rtl="0">
                <a:defRPr/>
              </a:pPr>
              <a:t>9/9/2008</a:t>
            </a:fld>
            <a:endParaRPr lang="en-US" sz="1200"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E33BBFE5-416B-421E-AF97-1E73B25EA6EB}"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a:defRPr/>
            </a:pPr>
            <a:fld id="{7D9B9689-47E0-4791-81D5-BF058700ED8D}" type="datetimeFigureOut">
              <a:rPr lang="en-US" sz="1200" kern="1200">
                <a:solidFill>
                  <a:prstClr val="black">
                    <a:tint val="75000"/>
                  </a:prstClr>
                </a:solidFill>
                <a:latin typeface="Calibri"/>
                <a:ea typeface="+mn-ea"/>
                <a:cs typeface="+mn-cs"/>
              </a:rPr>
              <a:pPr algn="l" rtl="0">
                <a:defRPr/>
              </a:pPr>
              <a:t>9/9/2008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B7DE5C4F-3CB3-4AA7-8239-C8C9090EC1CD}"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a:defRPr/>
            </a:pPr>
            <a:fld id="{74B9D65E-6510-43A9-B6D2-C77401183CFE}" type="datetimeFigureOut">
              <a:rPr lang="en-US" sz="1200" kern="1200">
                <a:solidFill>
                  <a:prstClr val="black">
                    <a:tint val="75000"/>
                  </a:prstClr>
                </a:solidFill>
                <a:latin typeface="Calibri"/>
                <a:ea typeface="+mn-ea"/>
                <a:cs typeface="+mn-cs"/>
              </a:rPr>
              <a:pPr algn="l" rtl="0">
                <a:defRPr/>
              </a:pPr>
              <a:t>9/9/2008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EFC91616-4C39-4823-B263-66B682C9D4D1}"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dt" sz="quarter" idx="2"/>
          </p:nvPr>
        </p:nvSpPr>
        <p:spPr>
          <a:xfrm>
            <a:off x="204788" y="6313488"/>
            <a:ext cx="2636837" cy="457200"/>
          </a:xfrm>
        </p:spPr>
        <p:txBody>
          <a:bodyPr/>
          <a:lstStyle>
            <a:lvl1pPr>
              <a:defRPr/>
            </a:lvl1pPr>
          </a:lstStyle>
          <a:p>
            <a:pPr algn="l"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81923" name="Rectangle 3"/>
          <p:cNvSpPr>
            <a:spLocks noGrp="1" noChangeArrowheads="1"/>
          </p:cNvSpPr>
          <p:nvPr>
            <p:ph type="ftr" sz="quarter" idx="3"/>
          </p:nvPr>
        </p:nvSpPr>
        <p:spPr>
          <a:xfrm>
            <a:off x="2933700" y="6300788"/>
            <a:ext cx="3333750" cy="457200"/>
          </a:xfrm>
        </p:spPr>
        <p:txBody>
          <a:bodyPr/>
          <a:lstStyle>
            <a:lvl1pPr>
              <a:defRPr/>
            </a:lvl1pPr>
          </a:lstStyle>
          <a:p>
            <a:pPr algn="ct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81924" name="Rectangle 4"/>
          <p:cNvSpPr>
            <a:spLocks noGrp="1" noChangeArrowheads="1"/>
          </p:cNvSpPr>
          <p:nvPr>
            <p:ph type="sldNum" sz="quarter" idx="4"/>
          </p:nvPr>
        </p:nvSpPr>
        <p:spPr>
          <a:xfrm>
            <a:off x="6359525" y="6289675"/>
            <a:ext cx="2578100" cy="457200"/>
          </a:xfrm>
        </p:spPr>
        <p:txBody>
          <a:bodyPr/>
          <a:lstStyle>
            <a:lvl1pPr>
              <a:defRPr/>
            </a:lvl1pPr>
          </a:lstStyle>
          <a:p>
            <a:pPr algn="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81925" name="Freeform 5"/>
          <p:cNvSpPr>
            <a:spLocks/>
          </p:cNvSpPr>
          <p:nvPr/>
        </p:nvSpPr>
        <p:spPr bwMode="auto">
          <a:xfrm>
            <a:off x="3024188" y="46038"/>
            <a:ext cx="3144837" cy="1046162"/>
          </a:xfrm>
          <a:custGeom>
            <a:avLst/>
            <a:gdLst/>
            <a:ahLst/>
            <a:cxnLst>
              <a:cxn ang="0">
                <a:pos x="26" y="107"/>
              </a:cxn>
              <a:cxn ang="0">
                <a:pos x="42" y="100"/>
              </a:cxn>
              <a:cxn ang="0">
                <a:pos x="717" y="100"/>
              </a:cxn>
              <a:cxn ang="0">
                <a:pos x="767" y="64"/>
              </a:cxn>
              <a:cxn ang="0">
                <a:pos x="801" y="44"/>
              </a:cxn>
              <a:cxn ang="0">
                <a:pos x="835" y="28"/>
              </a:cxn>
              <a:cxn ang="0">
                <a:pos x="877" y="18"/>
              </a:cxn>
              <a:cxn ang="0">
                <a:pos x="917" y="9"/>
              </a:cxn>
              <a:cxn ang="0">
                <a:pos x="960" y="4"/>
              </a:cxn>
              <a:cxn ang="0">
                <a:pos x="1014" y="0"/>
              </a:cxn>
              <a:cxn ang="0">
                <a:pos x="1076" y="9"/>
              </a:cxn>
              <a:cxn ang="0">
                <a:pos x="1133" y="24"/>
              </a:cxn>
              <a:cxn ang="0">
                <a:pos x="1174" y="44"/>
              </a:cxn>
              <a:cxn ang="0">
                <a:pos x="1219" y="64"/>
              </a:cxn>
              <a:cxn ang="0">
                <a:pos x="1247" y="82"/>
              </a:cxn>
              <a:cxn ang="0">
                <a:pos x="1273" y="103"/>
              </a:cxn>
              <a:cxn ang="0">
                <a:pos x="1919" y="100"/>
              </a:cxn>
              <a:cxn ang="0">
                <a:pos x="1941" y="105"/>
              </a:cxn>
              <a:cxn ang="0">
                <a:pos x="1956" y="116"/>
              </a:cxn>
              <a:cxn ang="0">
                <a:pos x="1970" y="146"/>
              </a:cxn>
              <a:cxn ang="0">
                <a:pos x="1978" y="180"/>
              </a:cxn>
              <a:cxn ang="0">
                <a:pos x="1980" y="220"/>
              </a:cxn>
              <a:cxn ang="0">
                <a:pos x="1980" y="559"/>
              </a:cxn>
              <a:cxn ang="0">
                <a:pos x="1284" y="560"/>
              </a:cxn>
              <a:cxn ang="0">
                <a:pos x="1112" y="656"/>
              </a:cxn>
              <a:cxn ang="0">
                <a:pos x="829" y="658"/>
              </a:cxn>
              <a:cxn ang="0">
                <a:pos x="694" y="554"/>
              </a:cxn>
              <a:cxn ang="0">
                <a:pos x="74" y="559"/>
              </a:cxn>
              <a:cxn ang="0">
                <a:pos x="0" y="559"/>
              </a:cxn>
              <a:cxn ang="0">
                <a:pos x="0" y="243"/>
              </a:cxn>
              <a:cxn ang="0">
                <a:pos x="0" y="196"/>
              </a:cxn>
              <a:cxn ang="0">
                <a:pos x="8" y="151"/>
              </a:cxn>
              <a:cxn ang="0">
                <a:pos x="15" y="128"/>
              </a:cxn>
              <a:cxn ang="0">
                <a:pos x="26" y="107"/>
              </a:cxn>
            </a:cxnLst>
            <a:rect l="0" t="0" r="r" b="b"/>
            <a:pathLst>
              <a:path w="1981" h="659">
                <a:moveTo>
                  <a:pt x="26" y="107"/>
                </a:moveTo>
                <a:lnTo>
                  <a:pt x="42" y="100"/>
                </a:lnTo>
                <a:lnTo>
                  <a:pt x="717" y="100"/>
                </a:lnTo>
                <a:lnTo>
                  <a:pt x="767" y="64"/>
                </a:lnTo>
                <a:lnTo>
                  <a:pt x="801" y="44"/>
                </a:lnTo>
                <a:lnTo>
                  <a:pt x="835" y="28"/>
                </a:lnTo>
                <a:lnTo>
                  <a:pt x="877" y="18"/>
                </a:lnTo>
                <a:lnTo>
                  <a:pt x="917" y="9"/>
                </a:lnTo>
                <a:lnTo>
                  <a:pt x="960" y="4"/>
                </a:lnTo>
                <a:lnTo>
                  <a:pt x="1014" y="0"/>
                </a:lnTo>
                <a:lnTo>
                  <a:pt x="1076" y="9"/>
                </a:lnTo>
                <a:lnTo>
                  <a:pt x="1133" y="24"/>
                </a:lnTo>
                <a:lnTo>
                  <a:pt x="1174" y="44"/>
                </a:lnTo>
                <a:lnTo>
                  <a:pt x="1219" y="64"/>
                </a:lnTo>
                <a:lnTo>
                  <a:pt x="1247" y="82"/>
                </a:lnTo>
                <a:lnTo>
                  <a:pt x="1273" y="103"/>
                </a:lnTo>
                <a:lnTo>
                  <a:pt x="1919" y="100"/>
                </a:lnTo>
                <a:lnTo>
                  <a:pt x="1941" y="105"/>
                </a:lnTo>
                <a:lnTo>
                  <a:pt x="1956" y="116"/>
                </a:lnTo>
                <a:lnTo>
                  <a:pt x="1970" y="146"/>
                </a:lnTo>
                <a:lnTo>
                  <a:pt x="1978" y="180"/>
                </a:lnTo>
                <a:lnTo>
                  <a:pt x="1980" y="220"/>
                </a:lnTo>
                <a:lnTo>
                  <a:pt x="1980" y="559"/>
                </a:lnTo>
                <a:lnTo>
                  <a:pt x="1284" y="560"/>
                </a:lnTo>
                <a:lnTo>
                  <a:pt x="1112" y="656"/>
                </a:lnTo>
                <a:lnTo>
                  <a:pt x="829" y="658"/>
                </a:lnTo>
                <a:lnTo>
                  <a:pt x="694" y="554"/>
                </a:lnTo>
                <a:lnTo>
                  <a:pt x="74" y="559"/>
                </a:lnTo>
                <a:lnTo>
                  <a:pt x="0" y="559"/>
                </a:lnTo>
                <a:lnTo>
                  <a:pt x="0" y="243"/>
                </a:lnTo>
                <a:lnTo>
                  <a:pt x="0" y="196"/>
                </a:lnTo>
                <a:lnTo>
                  <a:pt x="8" y="151"/>
                </a:lnTo>
                <a:lnTo>
                  <a:pt x="15" y="128"/>
                </a:lnTo>
                <a:lnTo>
                  <a:pt x="26" y="107"/>
                </a:lnTo>
              </a:path>
            </a:pathLst>
          </a:custGeom>
          <a:gradFill rotWithShape="0">
            <a:gsLst>
              <a:gs pos="0">
                <a:srgbClr val="00CCFF"/>
              </a:gs>
              <a:gs pos="50000">
                <a:srgbClr val="FFFFFF"/>
              </a:gs>
              <a:gs pos="100000">
                <a:srgbClr val="00CCFF"/>
              </a:gs>
            </a:gsLst>
            <a:lin ang="0" scaled="1"/>
          </a:gra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1926" name="Oval 6"/>
          <p:cNvSpPr>
            <a:spLocks noChangeArrowheads="1"/>
          </p:cNvSpPr>
          <p:nvPr/>
        </p:nvSpPr>
        <p:spPr bwMode="auto">
          <a:xfrm>
            <a:off x="4003675" y="57150"/>
            <a:ext cx="1217613" cy="1079500"/>
          </a:xfrm>
          <a:prstGeom prst="ellipse">
            <a:avLst/>
          </a:prstGeom>
          <a:gradFill rotWithShape="0">
            <a:gsLst>
              <a:gs pos="0">
                <a:srgbClr val="00CCFF"/>
              </a:gs>
              <a:gs pos="100000">
                <a:srgbClr val="FFFFFF"/>
              </a:gs>
            </a:gsLst>
            <a:path path="shape">
              <a:fillToRect l="50000" t="50000" r="50000" b="50000"/>
            </a:path>
          </a:gradFill>
          <a:ln w="9525">
            <a:noFill/>
            <a:round/>
            <a:headEnd/>
            <a:tailEnd/>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1927" name="Freeform 7"/>
          <p:cNvSpPr>
            <a:spLocks/>
          </p:cNvSpPr>
          <p:nvPr/>
        </p:nvSpPr>
        <p:spPr bwMode="auto">
          <a:xfrm>
            <a:off x="3022600" y="684213"/>
            <a:ext cx="3146425" cy="485775"/>
          </a:xfrm>
          <a:custGeom>
            <a:avLst/>
            <a:gdLst/>
            <a:ahLst/>
            <a:cxnLst>
              <a:cxn ang="0">
                <a:pos x="96" y="68"/>
              </a:cxn>
              <a:cxn ang="0">
                <a:pos x="156" y="68"/>
              </a:cxn>
              <a:cxn ang="0">
                <a:pos x="203" y="101"/>
              </a:cxn>
              <a:cxn ang="0">
                <a:pos x="279" y="82"/>
              </a:cxn>
              <a:cxn ang="0">
                <a:pos x="366" y="71"/>
              </a:cxn>
              <a:cxn ang="0">
                <a:pos x="427" y="92"/>
              </a:cxn>
              <a:cxn ang="0">
                <a:pos x="493" y="82"/>
              </a:cxn>
              <a:cxn ang="0">
                <a:pos x="599" y="87"/>
              </a:cxn>
              <a:cxn ang="0">
                <a:pos x="667" y="101"/>
              </a:cxn>
              <a:cxn ang="0">
                <a:pos x="766" y="128"/>
              </a:cxn>
              <a:cxn ang="0">
                <a:pos x="814" y="158"/>
              </a:cxn>
              <a:cxn ang="0">
                <a:pos x="850" y="208"/>
              </a:cxn>
              <a:cxn ang="0">
                <a:pos x="917" y="206"/>
              </a:cxn>
              <a:cxn ang="0">
                <a:pos x="979" y="222"/>
              </a:cxn>
              <a:cxn ang="0">
                <a:pos x="1033" y="210"/>
              </a:cxn>
              <a:cxn ang="0">
                <a:pos x="1091" y="194"/>
              </a:cxn>
              <a:cxn ang="0">
                <a:pos x="1156" y="162"/>
              </a:cxn>
              <a:cxn ang="0">
                <a:pos x="1220" y="109"/>
              </a:cxn>
              <a:cxn ang="0">
                <a:pos x="1291" y="83"/>
              </a:cxn>
              <a:cxn ang="0">
                <a:pos x="1339" y="90"/>
              </a:cxn>
              <a:cxn ang="0">
                <a:pos x="1398" y="91"/>
              </a:cxn>
              <a:cxn ang="0">
                <a:pos x="1480" y="111"/>
              </a:cxn>
              <a:cxn ang="0">
                <a:pos x="1527" y="82"/>
              </a:cxn>
              <a:cxn ang="0">
                <a:pos x="1569" y="88"/>
              </a:cxn>
              <a:cxn ang="0">
                <a:pos x="1642" y="53"/>
              </a:cxn>
              <a:cxn ang="0">
                <a:pos x="1687" y="57"/>
              </a:cxn>
              <a:cxn ang="0">
                <a:pos x="1739" y="11"/>
              </a:cxn>
              <a:cxn ang="0">
                <a:pos x="1792" y="51"/>
              </a:cxn>
              <a:cxn ang="0">
                <a:pos x="1847" y="0"/>
              </a:cxn>
              <a:cxn ang="0">
                <a:pos x="1896" y="61"/>
              </a:cxn>
              <a:cxn ang="0">
                <a:pos x="1946" y="26"/>
              </a:cxn>
              <a:cxn ang="0">
                <a:pos x="1981" y="46"/>
              </a:cxn>
              <a:cxn ang="0">
                <a:pos x="1304" y="230"/>
              </a:cxn>
              <a:cxn ang="0">
                <a:pos x="893" y="305"/>
              </a:cxn>
              <a:cxn ang="0">
                <a:pos x="699" y="157"/>
              </a:cxn>
              <a:cxn ang="0">
                <a:pos x="0" y="31"/>
              </a:cxn>
              <a:cxn ang="0">
                <a:pos x="29" y="53"/>
              </a:cxn>
              <a:cxn ang="0">
                <a:pos x="68" y="61"/>
              </a:cxn>
            </a:cxnLst>
            <a:rect l="0" t="0" r="r" b="b"/>
            <a:pathLst>
              <a:path w="1982" h="306">
                <a:moveTo>
                  <a:pt x="68" y="61"/>
                </a:moveTo>
                <a:lnTo>
                  <a:pt x="96" y="68"/>
                </a:lnTo>
                <a:lnTo>
                  <a:pt x="126" y="61"/>
                </a:lnTo>
                <a:lnTo>
                  <a:pt x="156" y="68"/>
                </a:lnTo>
                <a:lnTo>
                  <a:pt x="178" y="86"/>
                </a:lnTo>
                <a:lnTo>
                  <a:pt x="203" y="101"/>
                </a:lnTo>
                <a:lnTo>
                  <a:pt x="244" y="88"/>
                </a:lnTo>
                <a:lnTo>
                  <a:pt x="279" y="82"/>
                </a:lnTo>
                <a:lnTo>
                  <a:pt x="330" y="82"/>
                </a:lnTo>
                <a:lnTo>
                  <a:pt x="366" y="71"/>
                </a:lnTo>
                <a:lnTo>
                  <a:pt x="398" y="81"/>
                </a:lnTo>
                <a:lnTo>
                  <a:pt x="427" y="92"/>
                </a:lnTo>
                <a:lnTo>
                  <a:pt x="452" y="95"/>
                </a:lnTo>
                <a:lnTo>
                  <a:pt x="493" y="82"/>
                </a:lnTo>
                <a:lnTo>
                  <a:pt x="536" y="82"/>
                </a:lnTo>
                <a:lnTo>
                  <a:pt x="599" y="87"/>
                </a:lnTo>
                <a:lnTo>
                  <a:pt x="625" y="105"/>
                </a:lnTo>
                <a:lnTo>
                  <a:pt x="667" y="101"/>
                </a:lnTo>
                <a:lnTo>
                  <a:pt x="725" y="95"/>
                </a:lnTo>
                <a:lnTo>
                  <a:pt x="766" y="128"/>
                </a:lnTo>
                <a:lnTo>
                  <a:pt x="790" y="135"/>
                </a:lnTo>
                <a:lnTo>
                  <a:pt x="814" y="158"/>
                </a:lnTo>
                <a:lnTo>
                  <a:pt x="826" y="194"/>
                </a:lnTo>
                <a:lnTo>
                  <a:pt x="850" y="208"/>
                </a:lnTo>
                <a:lnTo>
                  <a:pt x="880" y="208"/>
                </a:lnTo>
                <a:lnTo>
                  <a:pt x="917" y="206"/>
                </a:lnTo>
                <a:lnTo>
                  <a:pt x="953" y="208"/>
                </a:lnTo>
                <a:lnTo>
                  <a:pt x="979" y="222"/>
                </a:lnTo>
                <a:lnTo>
                  <a:pt x="999" y="211"/>
                </a:lnTo>
                <a:lnTo>
                  <a:pt x="1033" y="210"/>
                </a:lnTo>
                <a:lnTo>
                  <a:pt x="1065" y="189"/>
                </a:lnTo>
                <a:lnTo>
                  <a:pt x="1091" y="194"/>
                </a:lnTo>
                <a:lnTo>
                  <a:pt x="1136" y="187"/>
                </a:lnTo>
                <a:lnTo>
                  <a:pt x="1156" y="162"/>
                </a:lnTo>
                <a:lnTo>
                  <a:pt x="1208" y="141"/>
                </a:lnTo>
                <a:lnTo>
                  <a:pt x="1220" y="109"/>
                </a:lnTo>
                <a:lnTo>
                  <a:pt x="1246" y="93"/>
                </a:lnTo>
                <a:lnTo>
                  <a:pt x="1291" y="83"/>
                </a:lnTo>
                <a:lnTo>
                  <a:pt x="1315" y="95"/>
                </a:lnTo>
                <a:lnTo>
                  <a:pt x="1339" y="90"/>
                </a:lnTo>
                <a:lnTo>
                  <a:pt x="1368" y="101"/>
                </a:lnTo>
                <a:lnTo>
                  <a:pt x="1398" y="91"/>
                </a:lnTo>
                <a:lnTo>
                  <a:pt x="1455" y="101"/>
                </a:lnTo>
                <a:lnTo>
                  <a:pt x="1480" y="111"/>
                </a:lnTo>
                <a:lnTo>
                  <a:pt x="1508" y="84"/>
                </a:lnTo>
                <a:lnTo>
                  <a:pt x="1527" y="82"/>
                </a:lnTo>
                <a:lnTo>
                  <a:pt x="1549" y="92"/>
                </a:lnTo>
                <a:lnTo>
                  <a:pt x="1569" y="88"/>
                </a:lnTo>
                <a:lnTo>
                  <a:pt x="1596" y="61"/>
                </a:lnTo>
                <a:lnTo>
                  <a:pt x="1642" y="53"/>
                </a:lnTo>
                <a:lnTo>
                  <a:pt x="1664" y="57"/>
                </a:lnTo>
                <a:lnTo>
                  <a:pt x="1687" y="57"/>
                </a:lnTo>
                <a:lnTo>
                  <a:pt x="1720" y="23"/>
                </a:lnTo>
                <a:lnTo>
                  <a:pt x="1739" y="11"/>
                </a:lnTo>
                <a:lnTo>
                  <a:pt x="1764" y="16"/>
                </a:lnTo>
                <a:lnTo>
                  <a:pt x="1792" y="51"/>
                </a:lnTo>
                <a:lnTo>
                  <a:pt x="1820" y="29"/>
                </a:lnTo>
                <a:lnTo>
                  <a:pt x="1847" y="0"/>
                </a:lnTo>
                <a:lnTo>
                  <a:pt x="1870" y="1"/>
                </a:lnTo>
                <a:lnTo>
                  <a:pt x="1896" y="61"/>
                </a:lnTo>
                <a:lnTo>
                  <a:pt x="1917" y="51"/>
                </a:lnTo>
                <a:lnTo>
                  <a:pt x="1946" y="26"/>
                </a:lnTo>
                <a:lnTo>
                  <a:pt x="1969" y="25"/>
                </a:lnTo>
                <a:lnTo>
                  <a:pt x="1981" y="46"/>
                </a:lnTo>
                <a:lnTo>
                  <a:pt x="1981" y="196"/>
                </a:lnTo>
                <a:lnTo>
                  <a:pt x="1304" y="230"/>
                </a:lnTo>
                <a:lnTo>
                  <a:pt x="1098" y="293"/>
                </a:lnTo>
                <a:lnTo>
                  <a:pt x="893" y="305"/>
                </a:lnTo>
                <a:lnTo>
                  <a:pt x="792" y="250"/>
                </a:lnTo>
                <a:lnTo>
                  <a:pt x="699" y="157"/>
                </a:lnTo>
                <a:lnTo>
                  <a:pt x="0" y="141"/>
                </a:lnTo>
                <a:lnTo>
                  <a:pt x="0" y="31"/>
                </a:lnTo>
                <a:lnTo>
                  <a:pt x="12" y="47"/>
                </a:lnTo>
                <a:lnTo>
                  <a:pt x="29" y="53"/>
                </a:lnTo>
                <a:lnTo>
                  <a:pt x="51" y="55"/>
                </a:lnTo>
                <a:lnTo>
                  <a:pt x="68" y="61"/>
                </a:lnTo>
              </a:path>
            </a:pathLst>
          </a:custGeom>
          <a:solidFill>
            <a:srgbClr val="003300"/>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1928" name="Freeform 8"/>
          <p:cNvSpPr>
            <a:spLocks/>
          </p:cNvSpPr>
          <p:nvPr/>
        </p:nvSpPr>
        <p:spPr bwMode="auto">
          <a:xfrm>
            <a:off x="3022600" y="771525"/>
            <a:ext cx="3146425" cy="490538"/>
          </a:xfrm>
          <a:custGeom>
            <a:avLst/>
            <a:gdLst/>
            <a:ahLst/>
            <a:cxnLst>
              <a:cxn ang="0">
                <a:pos x="42" y="200"/>
              </a:cxn>
              <a:cxn ang="0">
                <a:pos x="714" y="201"/>
              </a:cxn>
              <a:cxn ang="0">
                <a:pos x="772" y="249"/>
              </a:cxn>
              <a:cxn ang="0">
                <a:pos x="844" y="281"/>
              </a:cxn>
              <a:cxn ang="0">
                <a:pos x="932" y="301"/>
              </a:cxn>
              <a:cxn ang="0">
                <a:pos x="1065" y="301"/>
              </a:cxn>
              <a:cxn ang="0">
                <a:pos x="1221" y="253"/>
              </a:cxn>
              <a:cxn ang="0">
                <a:pos x="1287" y="200"/>
              </a:cxn>
              <a:cxn ang="0">
                <a:pos x="1942" y="199"/>
              </a:cxn>
              <a:cxn ang="0">
                <a:pos x="1971" y="184"/>
              </a:cxn>
              <a:cxn ang="0">
                <a:pos x="1981" y="155"/>
              </a:cxn>
              <a:cxn ang="0">
                <a:pos x="1964" y="0"/>
              </a:cxn>
              <a:cxn ang="0">
                <a:pos x="1946" y="29"/>
              </a:cxn>
              <a:cxn ang="0">
                <a:pos x="1931" y="53"/>
              </a:cxn>
              <a:cxn ang="0">
                <a:pos x="1897" y="38"/>
              </a:cxn>
              <a:cxn ang="0">
                <a:pos x="1856" y="23"/>
              </a:cxn>
              <a:cxn ang="0">
                <a:pos x="1805" y="53"/>
              </a:cxn>
              <a:cxn ang="0">
                <a:pos x="1771" y="38"/>
              </a:cxn>
              <a:cxn ang="0">
                <a:pos x="1727" y="31"/>
              </a:cxn>
              <a:cxn ang="0">
                <a:pos x="1705" y="61"/>
              </a:cxn>
              <a:cxn ang="0">
                <a:pos x="1660" y="53"/>
              </a:cxn>
              <a:cxn ang="0">
                <a:pos x="1597" y="61"/>
              </a:cxn>
              <a:cxn ang="0">
                <a:pos x="1538" y="53"/>
              </a:cxn>
              <a:cxn ang="0">
                <a:pos x="1479" y="76"/>
              </a:cxn>
              <a:cxn ang="0">
                <a:pos x="1429" y="55"/>
              </a:cxn>
              <a:cxn ang="0">
                <a:pos x="1344" y="72"/>
              </a:cxn>
              <a:cxn ang="0">
                <a:pos x="1281" y="69"/>
              </a:cxn>
              <a:cxn ang="0">
                <a:pos x="1242" y="130"/>
              </a:cxn>
              <a:cxn ang="0">
                <a:pos x="1214" y="178"/>
              </a:cxn>
              <a:cxn ang="0">
                <a:pos x="1156" y="196"/>
              </a:cxn>
              <a:cxn ang="0">
                <a:pos x="1106" y="213"/>
              </a:cxn>
              <a:cxn ang="0">
                <a:pos x="1005" y="221"/>
              </a:cxn>
              <a:cxn ang="0">
                <a:pos x="883" y="233"/>
              </a:cxn>
              <a:cxn ang="0">
                <a:pos x="792" y="186"/>
              </a:cxn>
              <a:cxn ang="0">
                <a:pos x="721" y="91"/>
              </a:cxn>
              <a:cxn ang="0">
                <a:pos x="634" y="76"/>
              </a:cxn>
              <a:cxn ang="0">
                <a:pos x="526" y="53"/>
              </a:cxn>
              <a:cxn ang="0">
                <a:pos x="415" y="38"/>
              </a:cxn>
              <a:cxn ang="0">
                <a:pos x="339" y="57"/>
              </a:cxn>
              <a:cxn ang="0">
                <a:pos x="295" y="51"/>
              </a:cxn>
              <a:cxn ang="0">
                <a:pos x="231" y="59"/>
              </a:cxn>
              <a:cxn ang="0">
                <a:pos x="162" y="57"/>
              </a:cxn>
              <a:cxn ang="0">
                <a:pos x="90" y="70"/>
              </a:cxn>
              <a:cxn ang="0">
                <a:pos x="18" y="61"/>
              </a:cxn>
              <a:cxn ang="0">
                <a:pos x="2" y="120"/>
              </a:cxn>
              <a:cxn ang="0">
                <a:pos x="14" y="190"/>
              </a:cxn>
            </a:cxnLst>
            <a:rect l="0" t="0" r="r" b="b"/>
            <a:pathLst>
              <a:path w="1982" h="309">
                <a:moveTo>
                  <a:pt x="26" y="196"/>
                </a:moveTo>
                <a:lnTo>
                  <a:pt x="42" y="200"/>
                </a:lnTo>
                <a:lnTo>
                  <a:pt x="61" y="201"/>
                </a:lnTo>
                <a:lnTo>
                  <a:pt x="714" y="201"/>
                </a:lnTo>
                <a:lnTo>
                  <a:pt x="727" y="217"/>
                </a:lnTo>
                <a:lnTo>
                  <a:pt x="772" y="249"/>
                </a:lnTo>
                <a:lnTo>
                  <a:pt x="811" y="267"/>
                </a:lnTo>
                <a:lnTo>
                  <a:pt x="844" y="281"/>
                </a:lnTo>
                <a:lnTo>
                  <a:pt x="887" y="296"/>
                </a:lnTo>
                <a:lnTo>
                  <a:pt x="932" y="301"/>
                </a:lnTo>
                <a:lnTo>
                  <a:pt x="1001" y="308"/>
                </a:lnTo>
                <a:lnTo>
                  <a:pt x="1065" y="301"/>
                </a:lnTo>
                <a:lnTo>
                  <a:pt x="1147" y="285"/>
                </a:lnTo>
                <a:lnTo>
                  <a:pt x="1221" y="253"/>
                </a:lnTo>
                <a:lnTo>
                  <a:pt x="1264" y="221"/>
                </a:lnTo>
                <a:lnTo>
                  <a:pt x="1287" y="200"/>
                </a:lnTo>
                <a:lnTo>
                  <a:pt x="1920" y="201"/>
                </a:lnTo>
                <a:lnTo>
                  <a:pt x="1942" y="199"/>
                </a:lnTo>
                <a:lnTo>
                  <a:pt x="1957" y="195"/>
                </a:lnTo>
                <a:lnTo>
                  <a:pt x="1971" y="184"/>
                </a:lnTo>
                <a:lnTo>
                  <a:pt x="1979" y="170"/>
                </a:lnTo>
                <a:lnTo>
                  <a:pt x="1981" y="155"/>
                </a:lnTo>
                <a:lnTo>
                  <a:pt x="1981" y="23"/>
                </a:lnTo>
                <a:lnTo>
                  <a:pt x="1964" y="0"/>
                </a:lnTo>
                <a:lnTo>
                  <a:pt x="1955" y="7"/>
                </a:lnTo>
                <a:lnTo>
                  <a:pt x="1946" y="29"/>
                </a:lnTo>
                <a:lnTo>
                  <a:pt x="1940" y="55"/>
                </a:lnTo>
                <a:lnTo>
                  <a:pt x="1931" y="53"/>
                </a:lnTo>
                <a:lnTo>
                  <a:pt x="1920" y="51"/>
                </a:lnTo>
                <a:lnTo>
                  <a:pt x="1897" y="38"/>
                </a:lnTo>
                <a:lnTo>
                  <a:pt x="1881" y="27"/>
                </a:lnTo>
                <a:lnTo>
                  <a:pt x="1856" y="23"/>
                </a:lnTo>
                <a:lnTo>
                  <a:pt x="1830" y="35"/>
                </a:lnTo>
                <a:lnTo>
                  <a:pt x="1805" y="53"/>
                </a:lnTo>
                <a:lnTo>
                  <a:pt x="1787" y="40"/>
                </a:lnTo>
                <a:lnTo>
                  <a:pt x="1771" y="38"/>
                </a:lnTo>
                <a:lnTo>
                  <a:pt x="1749" y="27"/>
                </a:lnTo>
                <a:lnTo>
                  <a:pt x="1727" y="31"/>
                </a:lnTo>
                <a:lnTo>
                  <a:pt x="1711" y="44"/>
                </a:lnTo>
                <a:lnTo>
                  <a:pt x="1705" y="61"/>
                </a:lnTo>
                <a:lnTo>
                  <a:pt x="1686" y="53"/>
                </a:lnTo>
                <a:lnTo>
                  <a:pt x="1660" y="53"/>
                </a:lnTo>
                <a:lnTo>
                  <a:pt x="1627" y="46"/>
                </a:lnTo>
                <a:lnTo>
                  <a:pt x="1597" y="61"/>
                </a:lnTo>
                <a:lnTo>
                  <a:pt x="1571" y="39"/>
                </a:lnTo>
                <a:lnTo>
                  <a:pt x="1538" y="53"/>
                </a:lnTo>
                <a:lnTo>
                  <a:pt x="1505" y="89"/>
                </a:lnTo>
                <a:lnTo>
                  <a:pt x="1479" y="76"/>
                </a:lnTo>
                <a:lnTo>
                  <a:pt x="1455" y="62"/>
                </a:lnTo>
                <a:lnTo>
                  <a:pt x="1429" y="55"/>
                </a:lnTo>
                <a:lnTo>
                  <a:pt x="1396" y="61"/>
                </a:lnTo>
                <a:lnTo>
                  <a:pt x="1344" y="72"/>
                </a:lnTo>
                <a:lnTo>
                  <a:pt x="1297" y="60"/>
                </a:lnTo>
                <a:lnTo>
                  <a:pt x="1281" y="69"/>
                </a:lnTo>
                <a:lnTo>
                  <a:pt x="1259" y="91"/>
                </a:lnTo>
                <a:lnTo>
                  <a:pt x="1242" y="130"/>
                </a:lnTo>
                <a:lnTo>
                  <a:pt x="1222" y="150"/>
                </a:lnTo>
                <a:lnTo>
                  <a:pt x="1214" y="178"/>
                </a:lnTo>
                <a:lnTo>
                  <a:pt x="1192" y="190"/>
                </a:lnTo>
                <a:lnTo>
                  <a:pt x="1156" y="196"/>
                </a:lnTo>
                <a:lnTo>
                  <a:pt x="1115" y="199"/>
                </a:lnTo>
                <a:lnTo>
                  <a:pt x="1106" y="213"/>
                </a:lnTo>
                <a:lnTo>
                  <a:pt x="1053" y="209"/>
                </a:lnTo>
                <a:lnTo>
                  <a:pt x="1005" y="221"/>
                </a:lnTo>
                <a:lnTo>
                  <a:pt x="960" y="218"/>
                </a:lnTo>
                <a:lnTo>
                  <a:pt x="883" y="233"/>
                </a:lnTo>
                <a:lnTo>
                  <a:pt x="840" y="196"/>
                </a:lnTo>
                <a:lnTo>
                  <a:pt x="792" y="186"/>
                </a:lnTo>
                <a:lnTo>
                  <a:pt x="742" y="121"/>
                </a:lnTo>
                <a:lnTo>
                  <a:pt x="721" y="91"/>
                </a:lnTo>
                <a:lnTo>
                  <a:pt x="696" y="84"/>
                </a:lnTo>
                <a:lnTo>
                  <a:pt x="634" y="76"/>
                </a:lnTo>
                <a:lnTo>
                  <a:pt x="582" y="68"/>
                </a:lnTo>
                <a:lnTo>
                  <a:pt x="526" y="53"/>
                </a:lnTo>
                <a:lnTo>
                  <a:pt x="475" y="68"/>
                </a:lnTo>
                <a:lnTo>
                  <a:pt x="415" y="38"/>
                </a:lnTo>
                <a:lnTo>
                  <a:pt x="370" y="39"/>
                </a:lnTo>
                <a:lnTo>
                  <a:pt x="339" y="57"/>
                </a:lnTo>
                <a:lnTo>
                  <a:pt x="320" y="42"/>
                </a:lnTo>
                <a:lnTo>
                  <a:pt x="295" y="51"/>
                </a:lnTo>
                <a:lnTo>
                  <a:pt x="263" y="53"/>
                </a:lnTo>
                <a:lnTo>
                  <a:pt x="231" y="59"/>
                </a:lnTo>
                <a:lnTo>
                  <a:pt x="193" y="72"/>
                </a:lnTo>
                <a:lnTo>
                  <a:pt x="162" y="57"/>
                </a:lnTo>
                <a:lnTo>
                  <a:pt x="131" y="64"/>
                </a:lnTo>
                <a:lnTo>
                  <a:pt x="90" y="70"/>
                </a:lnTo>
                <a:lnTo>
                  <a:pt x="65" y="64"/>
                </a:lnTo>
                <a:lnTo>
                  <a:pt x="18" y="61"/>
                </a:lnTo>
                <a:lnTo>
                  <a:pt x="0" y="76"/>
                </a:lnTo>
                <a:lnTo>
                  <a:pt x="2" y="120"/>
                </a:lnTo>
                <a:lnTo>
                  <a:pt x="5" y="157"/>
                </a:lnTo>
                <a:lnTo>
                  <a:pt x="14" y="190"/>
                </a:lnTo>
                <a:lnTo>
                  <a:pt x="26" y="196"/>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1929" name="Freeform 9"/>
          <p:cNvSpPr>
            <a:spLocks/>
          </p:cNvSpPr>
          <p:nvPr/>
        </p:nvSpPr>
        <p:spPr bwMode="auto">
          <a:xfrm>
            <a:off x="3044825" y="850900"/>
            <a:ext cx="3086100" cy="365125"/>
          </a:xfrm>
          <a:custGeom>
            <a:avLst/>
            <a:gdLst/>
            <a:ahLst/>
            <a:cxnLst>
              <a:cxn ang="0">
                <a:pos x="477" y="72"/>
              </a:cxn>
              <a:cxn ang="0">
                <a:pos x="348" y="81"/>
              </a:cxn>
              <a:cxn ang="0">
                <a:pos x="154" y="81"/>
              </a:cxn>
              <a:cxn ang="0">
                <a:pos x="64" y="79"/>
              </a:cxn>
              <a:cxn ang="0">
                <a:pos x="12" y="58"/>
              </a:cxn>
              <a:cxn ang="0">
                <a:pos x="0" y="74"/>
              </a:cxn>
              <a:cxn ang="0">
                <a:pos x="73" y="103"/>
              </a:cxn>
              <a:cxn ang="0">
                <a:pos x="163" y="101"/>
              </a:cxn>
              <a:cxn ang="0">
                <a:pos x="212" y="105"/>
              </a:cxn>
              <a:cxn ang="0">
                <a:pos x="324" y="109"/>
              </a:cxn>
              <a:cxn ang="0">
                <a:pos x="541" y="101"/>
              </a:cxn>
              <a:cxn ang="0">
                <a:pos x="698" y="103"/>
              </a:cxn>
              <a:cxn ang="0">
                <a:pos x="769" y="168"/>
              </a:cxn>
              <a:cxn ang="0">
                <a:pos x="885" y="218"/>
              </a:cxn>
              <a:cxn ang="0">
                <a:pos x="1018" y="229"/>
              </a:cxn>
              <a:cxn ang="0">
                <a:pos x="1154" y="194"/>
              </a:cxn>
              <a:cxn ang="0">
                <a:pos x="1246" y="131"/>
              </a:cxn>
              <a:cxn ang="0">
                <a:pos x="1311" y="107"/>
              </a:cxn>
              <a:cxn ang="0">
                <a:pos x="1485" y="109"/>
              </a:cxn>
              <a:cxn ang="0">
                <a:pos x="1618" y="107"/>
              </a:cxn>
              <a:cxn ang="0">
                <a:pos x="1773" y="107"/>
              </a:cxn>
              <a:cxn ang="0">
                <a:pos x="1919" y="111"/>
              </a:cxn>
              <a:cxn ang="0">
                <a:pos x="1943" y="54"/>
              </a:cxn>
              <a:cxn ang="0">
                <a:pos x="1919" y="60"/>
              </a:cxn>
              <a:cxn ang="0">
                <a:pos x="1857" y="95"/>
              </a:cxn>
              <a:cxn ang="0">
                <a:pos x="1687" y="91"/>
              </a:cxn>
              <a:cxn ang="0">
                <a:pos x="1491" y="93"/>
              </a:cxn>
              <a:cxn ang="0">
                <a:pos x="1349" y="99"/>
              </a:cxn>
              <a:cxn ang="0">
                <a:pos x="1291" y="85"/>
              </a:cxn>
              <a:cxn ang="0">
                <a:pos x="1283" y="52"/>
              </a:cxn>
              <a:cxn ang="0">
                <a:pos x="1265" y="36"/>
              </a:cxn>
              <a:cxn ang="0">
                <a:pos x="1205" y="115"/>
              </a:cxn>
              <a:cxn ang="0">
                <a:pos x="1139" y="162"/>
              </a:cxn>
              <a:cxn ang="0">
                <a:pos x="1063" y="180"/>
              </a:cxn>
              <a:cxn ang="0">
                <a:pos x="980" y="198"/>
              </a:cxn>
              <a:cxn ang="0">
                <a:pos x="883" y="176"/>
              </a:cxn>
              <a:cxn ang="0">
                <a:pos x="825" y="149"/>
              </a:cxn>
              <a:cxn ang="0">
                <a:pos x="771" y="137"/>
              </a:cxn>
              <a:cxn ang="0">
                <a:pos x="730" y="99"/>
              </a:cxn>
              <a:cxn ang="0">
                <a:pos x="685" y="38"/>
              </a:cxn>
              <a:cxn ang="0">
                <a:pos x="655" y="68"/>
              </a:cxn>
              <a:cxn ang="0">
                <a:pos x="537" y="77"/>
              </a:cxn>
            </a:cxnLst>
            <a:rect l="0" t="0" r="r" b="b"/>
            <a:pathLst>
              <a:path w="1944" h="230">
                <a:moveTo>
                  <a:pt x="537" y="77"/>
                </a:moveTo>
                <a:lnTo>
                  <a:pt x="477" y="72"/>
                </a:lnTo>
                <a:lnTo>
                  <a:pt x="416" y="81"/>
                </a:lnTo>
                <a:lnTo>
                  <a:pt x="348" y="81"/>
                </a:lnTo>
                <a:lnTo>
                  <a:pt x="255" y="77"/>
                </a:lnTo>
                <a:lnTo>
                  <a:pt x="154" y="81"/>
                </a:lnTo>
                <a:lnTo>
                  <a:pt x="103" y="83"/>
                </a:lnTo>
                <a:lnTo>
                  <a:pt x="64" y="79"/>
                </a:lnTo>
                <a:lnTo>
                  <a:pt x="25" y="83"/>
                </a:lnTo>
                <a:lnTo>
                  <a:pt x="12" y="58"/>
                </a:lnTo>
                <a:lnTo>
                  <a:pt x="2" y="38"/>
                </a:lnTo>
                <a:lnTo>
                  <a:pt x="0" y="74"/>
                </a:lnTo>
                <a:lnTo>
                  <a:pt x="12" y="107"/>
                </a:lnTo>
                <a:lnTo>
                  <a:pt x="73" y="103"/>
                </a:lnTo>
                <a:lnTo>
                  <a:pt x="128" y="99"/>
                </a:lnTo>
                <a:lnTo>
                  <a:pt x="163" y="101"/>
                </a:lnTo>
                <a:lnTo>
                  <a:pt x="193" y="103"/>
                </a:lnTo>
                <a:lnTo>
                  <a:pt x="212" y="105"/>
                </a:lnTo>
                <a:lnTo>
                  <a:pt x="270" y="103"/>
                </a:lnTo>
                <a:lnTo>
                  <a:pt x="324" y="109"/>
                </a:lnTo>
                <a:lnTo>
                  <a:pt x="451" y="103"/>
                </a:lnTo>
                <a:lnTo>
                  <a:pt x="541" y="101"/>
                </a:lnTo>
                <a:lnTo>
                  <a:pt x="616" y="103"/>
                </a:lnTo>
                <a:lnTo>
                  <a:pt x="698" y="103"/>
                </a:lnTo>
                <a:lnTo>
                  <a:pt x="737" y="147"/>
                </a:lnTo>
                <a:lnTo>
                  <a:pt x="769" y="168"/>
                </a:lnTo>
                <a:lnTo>
                  <a:pt x="836" y="210"/>
                </a:lnTo>
                <a:lnTo>
                  <a:pt x="885" y="218"/>
                </a:lnTo>
                <a:lnTo>
                  <a:pt x="945" y="229"/>
                </a:lnTo>
                <a:lnTo>
                  <a:pt x="1018" y="229"/>
                </a:lnTo>
                <a:lnTo>
                  <a:pt x="1085" y="220"/>
                </a:lnTo>
                <a:lnTo>
                  <a:pt x="1154" y="194"/>
                </a:lnTo>
                <a:lnTo>
                  <a:pt x="1205" y="170"/>
                </a:lnTo>
                <a:lnTo>
                  <a:pt x="1246" y="131"/>
                </a:lnTo>
                <a:lnTo>
                  <a:pt x="1278" y="115"/>
                </a:lnTo>
                <a:lnTo>
                  <a:pt x="1311" y="107"/>
                </a:lnTo>
                <a:lnTo>
                  <a:pt x="1390" y="119"/>
                </a:lnTo>
                <a:lnTo>
                  <a:pt x="1485" y="109"/>
                </a:lnTo>
                <a:lnTo>
                  <a:pt x="1577" y="111"/>
                </a:lnTo>
                <a:lnTo>
                  <a:pt x="1618" y="107"/>
                </a:lnTo>
                <a:lnTo>
                  <a:pt x="1697" y="113"/>
                </a:lnTo>
                <a:lnTo>
                  <a:pt x="1773" y="107"/>
                </a:lnTo>
                <a:lnTo>
                  <a:pt x="1839" y="115"/>
                </a:lnTo>
                <a:lnTo>
                  <a:pt x="1919" y="111"/>
                </a:lnTo>
                <a:lnTo>
                  <a:pt x="1938" y="91"/>
                </a:lnTo>
                <a:lnTo>
                  <a:pt x="1943" y="54"/>
                </a:lnTo>
                <a:lnTo>
                  <a:pt x="1940" y="0"/>
                </a:lnTo>
                <a:lnTo>
                  <a:pt x="1919" y="60"/>
                </a:lnTo>
                <a:lnTo>
                  <a:pt x="1908" y="89"/>
                </a:lnTo>
                <a:lnTo>
                  <a:pt x="1857" y="95"/>
                </a:lnTo>
                <a:lnTo>
                  <a:pt x="1762" y="93"/>
                </a:lnTo>
                <a:lnTo>
                  <a:pt x="1687" y="91"/>
                </a:lnTo>
                <a:lnTo>
                  <a:pt x="1558" y="87"/>
                </a:lnTo>
                <a:lnTo>
                  <a:pt x="1491" y="93"/>
                </a:lnTo>
                <a:lnTo>
                  <a:pt x="1403" y="91"/>
                </a:lnTo>
                <a:lnTo>
                  <a:pt x="1349" y="99"/>
                </a:lnTo>
                <a:lnTo>
                  <a:pt x="1313" y="89"/>
                </a:lnTo>
                <a:lnTo>
                  <a:pt x="1291" y="85"/>
                </a:lnTo>
                <a:lnTo>
                  <a:pt x="1274" y="74"/>
                </a:lnTo>
                <a:lnTo>
                  <a:pt x="1283" y="52"/>
                </a:lnTo>
                <a:lnTo>
                  <a:pt x="1283" y="28"/>
                </a:lnTo>
                <a:lnTo>
                  <a:pt x="1265" y="36"/>
                </a:lnTo>
                <a:lnTo>
                  <a:pt x="1246" y="79"/>
                </a:lnTo>
                <a:lnTo>
                  <a:pt x="1205" y="115"/>
                </a:lnTo>
                <a:lnTo>
                  <a:pt x="1182" y="139"/>
                </a:lnTo>
                <a:lnTo>
                  <a:pt x="1139" y="162"/>
                </a:lnTo>
                <a:lnTo>
                  <a:pt x="1111" y="158"/>
                </a:lnTo>
                <a:lnTo>
                  <a:pt x="1063" y="180"/>
                </a:lnTo>
                <a:lnTo>
                  <a:pt x="1020" y="190"/>
                </a:lnTo>
                <a:lnTo>
                  <a:pt x="980" y="198"/>
                </a:lnTo>
                <a:lnTo>
                  <a:pt x="928" y="174"/>
                </a:lnTo>
                <a:lnTo>
                  <a:pt x="883" y="176"/>
                </a:lnTo>
                <a:lnTo>
                  <a:pt x="866" y="147"/>
                </a:lnTo>
                <a:lnTo>
                  <a:pt x="825" y="149"/>
                </a:lnTo>
                <a:lnTo>
                  <a:pt x="803" y="158"/>
                </a:lnTo>
                <a:lnTo>
                  <a:pt x="771" y="137"/>
                </a:lnTo>
                <a:lnTo>
                  <a:pt x="743" y="123"/>
                </a:lnTo>
                <a:lnTo>
                  <a:pt x="730" y="99"/>
                </a:lnTo>
                <a:lnTo>
                  <a:pt x="707" y="46"/>
                </a:lnTo>
                <a:lnTo>
                  <a:pt x="685" y="38"/>
                </a:lnTo>
                <a:lnTo>
                  <a:pt x="674" y="70"/>
                </a:lnTo>
                <a:lnTo>
                  <a:pt x="655" y="68"/>
                </a:lnTo>
                <a:lnTo>
                  <a:pt x="591" y="89"/>
                </a:lnTo>
                <a:lnTo>
                  <a:pt x="537" y="77"/>
                </a:lnTo>
              </a:path>
            </a:pathLst>
          </a:custGeom>
          <a:solidFill>
            <a:schemeClr val="bg1"/>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1930" name="Freeform 10"/>
          <p:cNvSpPr>
            <a:spLocks/>
          </p:cNvSpPr>
          <p:nvPr/>
        </p:nvSpPr>
        <p:spPr bwMode="auto">
          <a:xfrm>
            <a:off x="5057775" y="358775"/>
            <a:ext cx="193675" cy="649288"/>
          </a:xfrm>
          <a:custGeom>
            <a:avLst/>
            <a:gdLst/>
            <a:ahLst/>
            <a:cxnLst>
              <a:cxn ang="0">
                <a:pos x="82" y="10"/>
              </a:cxn>
              <a:cxn ang="0">
                <a:pos x="75" y="40"/>
              </a:cxn>
              <a:cxn ang="0">
                <a:pos x="121" y="44"/>
              </a:cxn>
              <a:cxn ang="0">
                <a:pos x="103" y="98"/>
              </a:cxn>
              <a:cxn ang="0">
                <a:pos x="105" y="140"/>
              </a:cxn>
              <a:cxn ang="0">
                <a:pos x="116" y="176"/>
              </a:cxn>
              <a:cxn ang="0">
                <a:pos x="97" y="214"/>
              </a:cxn>
              <a:cxn ang="0">
                <a:pos x="90" y="252"/>
              </a:cxn>
              <a:cxn ang="0">
                <a:pos x="82" y="290"/>
              </a:cxn>
              <a:cxn ang="0">
                <a:pos x="66" y="316"/>
              </a:cxn>
              <a:cxn ang="0">
                <a:pos x="51" y="342"/>
              </a:cxn>
              <a:cxn ang="0">
                <a:pos x="32" y="368"/>
              </a:cxn>
              <a:cxn ang="0">
                <a:pos x="21" y="386"/>
              </a:cxn>
              <a:cxn ang="0">
                <a:pos x="0" y="408"/>
              </a:cxn>
              <a:cxn ang="0">
                <a:pos x="12" y="368"/>
              </a:cxn>
              <a:cxn ang="0">
                <a:pos x="38" y="340"/>
              </a:cxn>
              <a:cxn ang="0">
                <a:pos x="34" y="308"/>
              </a:cxn>
              <a:cxn ang="0">
                <a:pos x="58" y="268"/>
              </a:cxn>
              <a:cxn ang="0">
                <a:pos x="71" y="220"/>
              </a:cxn>
              <a:cxn ang="0">
                <a:pos x="64" y="174"/>
              </a:cxn>
              <a:cxn ang="0">
                <a:pos x="69" y="136"/>
              </a:cxn>
              <a:cxn ang="0">
                <a:pos x="64" y="110"/>
              </a:cxn>
              <a:cxn ang="0">
                <a:pos x="30" y="58"/>
              </a:cxn>
              <a:cxn ang="0">
                <a:pos x="10" y="6"/>
              </a:cxn>
              <a:cxn ang="0">
                <a:pos x="79" y="0"/>
              </a:cxn>
              <a:cxn ang="0">
                <a:pos x="82" y="10"/>
              </a:cxn>
            </a:cxnLst>
            <a:rect l="0" t="0" r="r" b="b"/>
            <a:pathLst>
              <a:path w="122" h="409">
                <a:moveTo>
                  <a:pt x="82" y="10"/>
                </a:moveTo>
                <a:lnTo>
                  <a:pt x="75" y="40"/>
                </a:lnTo>
                <a:lnTo>
                  <a:pt x="121" y="44"/>
                </a:lnTo>
                <a:lnTo>
                  <a:pt x="103" y="98"/>
                </a:lnTo>
                <a:lnTo>
                  <a:pt x="105" y="140"/>
                </a:lnTo>
                <a:lnTo>
                  <a:pt x="116" y="176"/>
                </a:lnTo>
                <a:lnTo>
                  <a:pt x="97" y="214"/>
                </a:lnTo>
                <a:lnTo>
                  <a:pt x="90" y="252"/>
                </a:lnTo>
                <a:lnTo>
                  <a:pt x="82" y="290"/>
                </a:lnTo>
                <a:lnTo>
                  <a:pt x="66" y="316"/>
                </a:lnTo>
                <a:lnTo>
                  <a:pt x="51" y="342"/>
                </a:lnTo>
                <a:lnTo>
                  <a:pt x="32" y="368"/>
                </a:lnTo>
                <a:lnTo>
                  <a:pt x="21" y="386"/>
                </a:lnTo>
                <a:lnTo>
                  <a:pt x="0" y="408"/>
                </a:lnTo>
                <a:lnTo>
                  <a:pt x="12" y="368"/>
                </a:lnTo>
                <a:lnTo>
                  <a:pt x="38" y="340"/>
                </a:lnTo>
                <a:lnTo>
                  <a:pt x="34" y="308"/>
                </a:lnTo>
                <a:lnTo>
                  <a:pt x="58" y="268"/>
                </a:lnTo>
                <a:lnTo>
                  <a:pt x="71" y="220"/>
                </a:lnTo>
                <a:lnTo>
                  <a:pt x="64" y="174"/>
                </a:lnTo>
                <a:lnTo>
                  <a:pt x="69" y="136"/>
                </a:lnTo>
                <a:lnTo>
                  <a:pt x="64" y="110"/>
                </a:lnTo>
                <a:lnTo>
                  <a:pt x="30" y="58"/>
                </a:lnTo>
                <a:lnTo>
                  <a:pt x="10" y="6"/>
                </a:lnTo>
                <a:lnTo>
                  <a:pt x="79" y="0"/>
                </a:lnTo>
                <a:lnTo>
                  <a:pt x="82" y="10"/>
                </a:lnTo>
              </a:path>
            </a:pathLst>
          </a:custGeom>
          <a:gradFill rotWithShape="0">
            <a:gsLst>
              <a:gs pos="0">
                <a:srgbClr val="FFFFFF"/>
              </a:gs>
              <a:gs pos="50000">
                <a:srgbClr val="00CCFF"/>
              </a:gs>
              <a:gs pos="100000">
                <a:srgbClr val="FFFFFF"/>
              </a:gs>
            </a:gsLst>
            <a:lin ang="0" scaled="1"/>
          </a:gra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1931" name="Freeform 11"/>
          <p:cNvSpPr>
            <a:spLocks/>
          </p:cNvSpPr>
          <p:nvPr/>
        </p:nvSpPr>
        <p:spPr bwMode="auto">
          <a:xfrm>
            <a:off x="3052763" y="4763"/>
            <a:ext cx="3092450" cy="642937"/>
          </a:xfrm>
          <a:custGeom>
            <a:avLst/>
            <a:gdLst/>
            <a:ahLst/>
            <a:cxnLst>
              <a:cxn ang="0">
                <a:pos x="0" y="405"/>
              </a:cxn>
              <a:cxn ang="0">
                <a:pos x="8" y="238"/>
              </a:cxn>
              <a:cxn ang="0">
                <a:pos x="37" y="199"/>
              </a:cxn>
              <a:cxn ang="0">
                <a:pos x="88" y="224"/>
              </a:cxn>
              <a:cxn ang="0">
                <a:pos x="135" y="195"/>
              </a:cxn>
              <a:cxn ang="0">
                <a:pos x="185" y="222"/>
              </a:cxn>
              <a:cxn ang="0">
                <a:pos x="242" y="222"/>
              </a:cxn>
              <a:cxn ang="0">
                <a:pos x="330" y="211"/>
              </a:cxn>
              <a:cxn ang="0">
                <a:pos x="395" y="186"/>
              </a:cxn>
              <a:cxn ang="0">
                <a:pos x="458" y="211"/>
              </a:cxn>
              <a:cxn ang="0">
                <a:pos x="495" y="219"/>
              </a:cxn>
              <a:cxn ang="0">
                <a:pos x="573" y="210"/>
              </a:cxn>
              <a:cxn ang="0">
                <a:pos x="712" y="184"/>
              </a:cxn>
              <a:cxn ang="0">
                <a:pos x="791" y="124"/>
              </a:cxn>
              <a:cxn ang="0">
                <a:pos x="776" y="181"/>
              </a:cxn>
              <a:cxn ang="0">
                <a:pos x="842" y="203"/>
              </a:cxn>
              <a:cxn ang="0">
                <a:pos x="887" y="243"/>
              </a:cxn>
              <a:cxn ang="0">
                <a:pos x="929" y="275"/>
              </a:cxn>
              <a:cxn ang="0">
                <a:pos x="955" y="275"/>
              </a:cxn>
              <a:cxn ang="0">
                <a:pos x="921" y="223"/>
              </a:cxn>
              <a:cxn ang="0">
                <a:pos x="889" y="156"/>
              </a:cxn>
              <a:cxn ang="0">
                <a:pos x="867" y="122"/>
              </a:cxn>
              <a:cxn ang="0">
                <a:pos x="910" y="90"/>
              </a:cxn>
              <a:cxn ang="0">
                <a:pos x="849" y="80"/>
              </a:cxn>
              <a:cxn ang="0">
                <a:pos x="951" y="58"/>
              </a:cxn>
              <a:cxn ang="0">
                <a:pos x="1072" y="78"/>
              </a:cxn>
              <a:cxn ang="0">
                <a:pos x="1142" y="86"/>
              </a:cxn>
              <a:cxn ang="0">
                <a:pos x="1225" y="164"/>
              </a:cxn>
              <a:cxn ang="0">
                <a:pos x="1313" y="214"/>
              </a:cxn>
              <a:cxn ang="0">
                <a:pos x="1394" y="217"/>
              </a:cxn>
              <a:cxn ang="0">
                <a:pos x="1471" y="195"/>
              </a:cxn>
              <a:cxn ang="0">
                <a:pos x="1517" y="214"/>
              </a:cxn>
              <a:cxn ang="0">
                <a:pos x="1555" y="198"/>
              </a:cxn>
              <a:cxn ang="0">
                <a:pos x="1608" y="224"/>
              </a:cxn>
              <a:cxn ang="0">
                <a:pos x="1651" y="222"/>
              </a:cxn>
              <a:cxn ang="0">
                <a:pos x="1686" y="199"/>
              </a:cxn>
              <a:cxn ang="0">
                <a:pos x="1742" y="225"/>
              </a:cxn>
              <a:cxn ang="0">
                <a:pos x="1789" y="214"/>
              </a:cxn>
              <a:cxn ang="0">
                <a:pos x="1830" y="229"/>
              </a:cxn>
              <a:cxn ang="0">
                <a:pos x="1898" y="211"/>
              </a:cxn>
              <a:cxn ang="0">
                <a:pos x="1936" y="254"/>
              </a:cxn>
              <a:cxn ang="0">
                <a:pos x="1948" y="238"/>
              </a:cxn>
              <a:cxn ang="0">
                <a:pos x="1940" y="170"/>
              </a:cxn>
              <a:cxn ang="0">
                <a:pos x="1881" y="140"/>
              </a:cxn>
              <a:cxn ang="0">
                <a:pos x="1807" y="152"/>
              </a:cxn>
              <a:cxn ang="0">
                <a:pos x="1742" y="140"/>
              </a:cxn>
              <a:cxn ang="0">
                <a:pos x="1648" y="142"/>
              </a:cxn>
              <a:cxn ang="0">
                <a:pos x="1580" y="140"/>
              </a:cxn>
              <a:cxn ang="0">
                <a:pos x="1514" y="145"/>
              </a:cxn>
              <a:cxn ang="0">
                <a:pos x="1442" y="145"/>
              </a:cxn>
              <a:cxn ang="0">
                <a:pos x="1365" y="146"/>
              </a:cxn>
              <a:cxn ang="0">
                <a:pos x="1310" y="145"/>
              </a:cxn>
              <a:cxn ang="0">
                <a:pos x="1244" y="102"/>
              </a:cxn>
              <a:cxn ang="0">
                <a:pos x="1153" y="39"/>
              </a:cxn>
              <a:cxn ang="0">
                <a:pos x="1008" y="0"/>
              </a:cxn>
              <a:cxn ang="0">
                <a:pos x="821" y="31"/>
              </a:cxn>
              <a:cxn ang="0">
                <a:pos x="676" y="130"/>
              </a:cxn>
              <a:cxn ang="0">
                <a:pos x="558" y="152"/>
              </a:cxn>
              <a:cxn ang="0">
                <a:pos x="395" y="147"/>
              </a:cxn>
              <a:cxn ang="0">
                <a:pos x="234" y="147"/>
              </a:cxn>
              <a:cxn ang="0">
                <a:pos x="51" y="142"/>
              </a:cxn>
              <a:cxn ang="0">
                <a:pos x="4" y="172"/>
              </a:cxn>
              <a:cxn ang="0">
                <a:pos x="0" y="271"/>
              </a:cxn>
            </a:cxnLst>
            <a:rect l="0" t="0" r="r" b="b"/>
            <a:pathLst>
              <a:path w="1948" h="405">
                <a:moveTo>
                  <a:pt x="0" y="271"/>
                </a:moveTo>
                <a:lnTo>
                  <a:pt x="0" y="341"/>
                </a:lnTo>
                <a:lnTo>
                  <a:pt x="0" y="405"/>
                </a:lnTo>
                <a:lnTo>
                  <a:pt x="5" y="353"/>
                </a:lnTo>
                <a:lnTo>
                  <a:pt x="6" y="312"/>
                </a:lnTo>
                <a:lnTo>
                  <a:pt x="8" y="238"/>
                </a:lnTo>
                <a:lnTo>
                  <a:pt x="14" y="202"/>
                </a:lnTo>
                <a:lnTo>
                  <a:pt x="25" y="190"/>
                </a:lnTo>
                <a:lnTo>
                  <a:pt x="37" y="199"/>
                </a:lnTo>
                <a:lnTo>
                  <a:pt x="53" y="201"/>
                </a:lnTo>
                <a:lnTo>
                  <a:pt x="75" y="211"/>
                </a:lnTo>
                <a:lnTo>
                  <a:pt x="88" y="224"/>
                </a:lnTo>
                <a:lnTo>
                  <a:pt x="106" y="224"/>
                </a:lnTo>
                <a:lnTo>
                  <a:pt x="120" y="217"/>
                </a:lnTo>
                <a:lnTo>
                  <a:pt x="135" y="195"/>
                </a:lnTo>
                <a:lnTo>
                  <a:pt x="148" y="197"/>
                </a:lnTo>
                <a:lnTo>
                  <a:pt x="172" y="214"/>
                </a:lnTo>
                <a:lnTo>
                  <a:pt x="185" y="222"/>
                </a:lnTo>
                <a:lnTo>
                  <a:pt x="200" y="229"/>
                </a:lnTo>
                <a:lnTo>
                  <a:pt x="216" y="232"/>
                </a:lnTo>
                <a:lnTo>
                  <a:pt x="242" y="222"/>
                </a:lnTo>
                <a:lnTo>
                  <a:pt x="271" y="243"/>
                </a:lnTo>
                <a:lnTo>
                  <a:pt x="293" y="232"/>
                </a:lnTo>
                <a:lnTo>
                  <a:pt x="330" y="211"/>
                </a:lnTo>
                <a:lnTo>
                  <a:pt x="353" y="211"/>
                </a:lnTo>
                <a:lnTo>
                  <a:pt x="378" y="194"/>
                </a:lnTo>
                <a:lnTo>
                  <a:pt x="395" y="186"/>
                </a:lnTo>
                <a:lnTo>
                  <a:pt x="421" y="208"/>
                </a:lnTo>
                <a:lnTo>
                  <a:pt x="441" y="203"/>
                </a:lnTo>
                <a:lnTo>
                  <a:pt x="458" y="211"/>
                </a:lnTo>
                <a:lnTo>
                  <a:pt x="470" y="211"/>
                </a:lnTo>
                <a:lnTo>
                  <a:pt x="484" y="211"/>
                </a:lnTo>
                <a:lnTo>
                  <a:pt x="495" y="219"/>
                </a:lnTo>
                <a:lnTo>
                  <a:pt x="512" y="211"/>
                </a:lnTo>
                <a:lnTo>
                  <a:pt x="525" y="190"/>
                </a:lnTo>
                <a:lnTo>
                  <a:pt x="573" y="210"/>
                </a:lnTo>
                <a:lnTo>
                  <a:pt x="597" y="234"/>
                </a:lnTo>
                <a:lnTo>
                  <a:pt x="606" y="272"/>
                </a:lnTo>
                <a:lnTo>
                  <a:pt x="712" y="184"/>
                </a:lnTo>
                <a:lnTo>
                  <a:pt x="738" y="152"/>
                </a:lnTo>
                <a:lnTo>
                  <a:pt x="763" y="136"/>
                </a:lnTo>
                <a:lnTo>
                  <a:pt x="791" y="124"/>
                </a:lnTo>
                <a:lnTo>
                  <a:pt x="787" y="148"/>
                </a:lnTo>
                <a:lnTo>
                  <a:pt x="755" y="188"/>
                </a:lnTo>
                <a:lnTo>
                  <a:pt x="776" y="181"/>
                </a:lnTo>
                <a:lnTo>
                  <a:pt x="806" y="166"/>
                </a:lnTo>
                <a:lnTo>
                  <a:pt x="827" y="176"/>
                </a:lnTo>
                <a:lnTo>
                  <a:pt x="842" y="203"/>
                </a:lnTo>
                <a:lnTo>
                  <a:pt x="833" y="225"/>
                </a:lnTo>
                <a:lnTo>
                  <a:pt x="863" y="228"/>
                </a:lnTo>
                <a:lnTo>
                  <a:pt x="887" y="243"/>
                </a:lnTo>
                <a:lnTo>
                  <a:pt x="895" y="262"/>
                </a:lnTo>
                <a:lnTo>
                  <a:pt x="917" y="259"/>
                </a:lnTo>
                <a:lnTo>
                  <a:pt x="929" y="275"/>
                </a:lnTo>
                <a:lnTo>
                  <a:pt x="948" y="305"/>
                </a:lnTo>
                <a:lnTo>
                  <a:pt x="963" y="299"/>
                </a:lnTo>
                <a:lnTo>
                  <a:pt x="955" y="275"/>
                </a:lnTo>
                <a:lnTo>
                  <a:pt x="948" y="250"/>
                </a:lnTo>
                <a:lnTo>
                  <a:pt x="936" y="240"/>
                </a:lnTo>
                <a:lnTo>
                  <a:pt x="921" y="223"/>
                </a:lnTo>
                <a:lnTo>
                  <a:pt x="929" y="186"/>
                </a:lnTo>
                <a:lnTo>
                  <a:pt x="919" y="161"/>
                </a:lnTo>
                <a:lnTo>
                  <a:pt x="889" y="156"/>
                </a:lnTo>
                <a:lnTo>
                  <a:pt x="898" y="136"/>
                </a:lnTo>
                <a:lnTo>
                  <a:pt x="917" y="120"/>
                </a:lnTo>
                <a:lnTo>
                  <a:pt x="867" y="122"/>
                </a:lnTo>
                <a:lnTo>
                  <a:pt x="889" y="110"/>
                </a:lnTo>
                <a:lnTo>
                  <a:pt x="931" y="94"/>
                </a:lnTo>
                <a:lnTo>
                  <a:pt x="910" y="90"/>
                </a:lnTo>
                <a:lnTo>
                  <a:pt x="857" y="104"/>
                </a:lnTo>
                <a:lnTo>
                  <a:pt x="831" y="96"/>
                </a:lnTo>
                <a:lnTo>
                  <a:pt x="849" y="80"/>
                </a:lnTo>
                <a:lnTo>
                  <a:pt x="887" y="76"/>
                </a:lnTo>
                <a:lnTo>
                  <a:pt x="919" y="72"/>
                </a:lnTo>
                <a:lnTo>
                  <a:pt x="951" y="58"/>
                </a:lnTo>
                <a:lnTo>
                  <a:pt x="1006" y="50"/>
                </a:lnTo>
                <a:lnTo>
                  <a:pt x="1046" y="56"/>
                </a:lnTo>
                <a:lnTo>
                  <a:pt x="1072" y="78"/>
                </a:lnTo>
                <a:lnTo>
                  <a:pt x="1098" y="92"/>
                </a:lnTo>
                <a:lnTo>
                  <a:pt x="1117" y="82"/>
                </a:lnTo>
                <a:lnTo>
                  <a:pt x="1142" y="86"/>
                </a:lnTo>
                <a:lnTo>
                  <a:pt x="1174" y="106"/>
                </a:lnTo>
                <a:lnTo>
                  <a:pt x="1202" y="132"/>
                </a:lnTo>
                <a:lnTo>
                  <a:pt x="1225" y="164"/>
                </a:lnTo>
                <a:lnTo>
                  <a:pt x="1264" y="174"/>
                </a:lnTo>
                <a:lnTo>
                  <a:pt x="1294" y="195"/>
                </a:lnTo>
                <a:lnTo>
                  <a:pt x="1313" y="214"/>
                </a:lnTo>
                <a:lnTo>
                  <a:pt x="1341" y="232"/>
                </a:lnTo>
                <a:lnTo>
                  <a:pt x="1373" y="227"/>
                </a:lnTo>
                <a:lnTo>
                  <a:pt x="1394" y="217"/>
                </a:lnTo>
                <a:lnTo>
                  <a:pt x="1433" y="217"/>
                </a:lnTo>
                <a:lnTo>
                  <a:pt x="1454" y="193"/>
                </a:lnTo>
                <a:lnTo>
                  <a:pt x="1471" y="195"/>
                </a:lnTo>
                <a:lnTo>
                  <a:pt x="1483" y="195"/>
                </a:lnTo>
                <a:lnTo>
                  <a:pt x="1499" y="206"/>
                </a:lnTo>
                <a:lnTo>
                  <a:pt x="1517" y="214"/>
                </a:lnTo>
                <a:lnTo>
                  <a:pt x="1530" y="197"/>
                </a:lnTo>
                <a:lnTo>
                  <a:pt x="1544" y="193"/>
                </a:lnTo>
                <a:lnTo>
                  <a:pt x="1555" y="198"/>
                </a:lnTo>
                <a:lnTo>
                  <a:pt x="1569" y="190"/>
                </a:lnTo>
                <a:lnTo>
                  <a:pt x="1593" y="202"/>
                </a:lnTo>
                <a:lnTo>
                  <a:pt x="1608" y="224"/>
                </a:lnTo>
                <a:lnTo>
                  <a:pt x="1626" y="227"/>
                </a:lnTo>
                <a:lnTo>
                  <a:pt x="1637" y="229"/>
                </a:lnTo>
                <a:lnTo>
                  <a:pt x="1651" y="222"/>
                </a:lnTo>
                <a:lnTo>
                  <a:pt x="1662" y="212"/>
                </a:lnTo>
                <a:lnTo>
                  <a:pt x="1671" y="208"/>
                </a:lnTo>
                <a:lnTo>
                  <a:pt x="1686" y="199"/>
                </a:lnTo>
                <a:lnTo>
                  <a:pt x="1703" y="198"/>
                </a:lnTo>
                <a:lnTo>
                  <a:pt x="1718" y="214"/>
                </a:lnTo>
                <a:lnTo>
                  <a:pt x="1742" y="225"/>
                </a:lnTo>
                <a:lnTo>
                  <a:pt x="1764" y="214"/>
                </a:lnTo>
                <a:lnTo>
                  <a:pt x="1774" y="208"/>
                </a:lnTo>
                <a:lnTo>
                  <a:pt x="1789" y="214"/>
                </a:lnTo>
                <a:lnTo>
                  <a:pt x="1799" y="217"/>
                </a:lnTo>
                <a:lnTo>
                  <a:pt x="1814" y="229"/>
                </a:lnTo>
                <a:lnTo>
                  <a:pt x="1830" y="229"/>
                </a:lnTo>
                <a:lnTo>
                  <a:pt x="1848" y="225"/>
                </a:lnTo>
                <a:lnTo>
                  <a:pt x="1871" y="219"/>
                </a:lnTo>
                <a:lnTo>
                  <a:pt x="1898" y="211"/>
                </a:lnTo>
                <a:lnTo>
                  <a:pt x="1916" y="219"/>
                </a:lnTo>
                <a:lnTo>
                  <a:pt x="1927" y="231"/>
                </a:lnTo>
                <a:lnTo>
                  <a:pt x="1936" y="254"/>
                </a:lnTo>
                <a:lnTo>
                  <a:pt x="1942" y="294"/>
                </a:lnTo>
                <a:lnTo>
                  <a:pt x="1948" y="346"/>
                </a:lnTo>
                <a:lnTo>
                  <a:pt x="1948" y="238"/>
                </a:lnTo>
                <a:lnTo>
                  <a:pt x="1948" y="210"/>
                </a:lnTo>
                <a:lnTo>
                  <a:pt x="1945" y="192"/>
                </a:lnTo>
                <a:lnTo>
                  <a:pt x="1940" y="170"/>
                </a:lnTo>
                <a:lnTo>
                  <a:pt x="1930" y="151"/>
                </a:lnTo>
                <a:lnTo>
                  <a:pt x="1910" y="142"/>
                </a:lnTo>
                <a:lnTo>
                  <a:pt x="1881" y="140"/>
                </a:lnTo>
                <a:lnTo>
                  <a:pt x="1858" y="142"/>
                </a:lnTo>
                <a:lnTo>
                  <a:pt x="1832" y="137"/>
                </a:lnTo>
                <a:lnTo>
                  <a:pt x="1807" y="152"/>
                </a:lnTo>
                <a:lnTo>
                  <a:pt x="1781" y="145"/>
                </a:lnTo>
                <a:lnTo>
                  <a:pt x="1759" y="140"/>
                </a:lnTo>
                <a:lnTo>
                  <a:pt x="1742" y="140"/>
                </a:lnTo>
                <a:lnTo>
                  <a:pt x="1698" y="145"/>
                </a:lnTo>
                <a:lnTo>
                  <a:pt x="1674" y="148"/>
                </a:lnTo>
                <a:lnTo>
                  <a:pt x="1648" y="142"/>
                </a:lnTo>
                <a:lnTo>
                  <a:pt x="1623" y="149"/>
                </a:lnTo>
                <a:lnTo>
                  <a:pt x="1592" y="142"/>
                </a:lnTo>
                <a:lnTo>
                  <a:pt x="1580" y="140"/>
                </a:lnTo>
                <a:lnTo>
                  <a:pt x="1555" y="140"/>
                </a:lnTo>
                <a:lnTo>
                  <a:pt x="1531" y="137"/>
                </a:lnTo>
                <a:lnTo>
                  <a:pt x="1514" y="145"/>
                </a:lnTo>
                <a:lnTo>
                  <a:pt x="1500" y="142"/>
                </a:lnTo>
                <a:lnTo>
                  <a:pt x="1469" y="140"/>
                </a:lnTo>
                <a:lnTo>
                  <a:pt x="1442" y="145"/>
                </a:lnTo>
                <a:lnTo>
                  <a:pt x="1417" y="145"/>
                </a:lnTo>
                <a:lnTo>
                  <a:pt x="1389" y="137"/>
                </a:lnTo>
                <a:lnTo>
                  <a:pt x="1365" y="146"/>
                </a:lnTo>
                <a:lnTo>
                  <a:pt x="1346" y="140"/>
                </a:lnTo>
                <a:lnTo>
                  <a:pt x="1328" y="149"/>
                </a:lnTo>
                <a:lnTo>
                  <a:pt x="1310" y="145"/>
                </a:lnTo>
                <a:lnTo>
                  <a:pt x="1287" y="140"/>
                </a:lnTo>
                <a:lnTo>
                  <a:pt x="1274" y="132"/>
                </a:lnTo>
                <a:lnTo>
                  <a:pt x="1244" y="102"/>
                </a:lnTo>
                <a:lnTo>
                  <a:pt x="1211" y="74"/>
                </a:lnTo>
                <a:lnTo>
                  <a:pt x="1181" y="55"/>
                </a:lnTo>
                <a:lnTo>
                  <a:pt x="1153" y="39"/>
                </a:lnTo>
                <a:lnTo>
                  <a:pt x="1110" y="19"/>
                </a:lnTo>
                <a:lnTo>
                  <a:pt x="1057" y="7"/>
                </a:lnTo>
                <a:lnTo>
                  <a:pt x="1008" y="0"/>
                </a:lnTo>
                <a:lnTo>
                  <a:pt x="927" y="3"/>
                </a:lnTo>
                <a:lnTo>
                  <a:pt x="858" y="18"/>
                </a:lnTo>
                <a:lnTo>
                  <a:pt x="821" y="31"/>
                </a:lnTo>
                <a:lnTo>
                  <a:pt x="765" y="60"/>
                </a:lnTo>
                <a:lnTo>
                  <a:pt x="720" y="94"/>
                </a:lnTo>
                <a:lnTo>
                  <a:pt x="676" y="130"/>
                </a:lnTo>
                <a:lnTo>
                  <a:pt x="633" y="142"/>
                </a:lnTo>
                <a:lnTo>
                  <a:pt x="597" y="150"/>
                </a:lnTo>
                <a:lnTo>
                  <a:pt x="558" y="152"/>
                </a:lnTo>
                <a:lnTo>
                  <a:pt x="521" y="147"/>
                </a:lnTo>
                <a:lnTo>
                  <a:pt x="490" y="147"/>
                </a:lnTo>
                <a:lnTo>
                  <a:pt x="395" y="147"/>
                </a:lnTo>
                <a:lnTo>
                  <a:pt x="367" y="145"/>
                </a:lnTo>
                <a:lnTo>
                  <a:pt x="285" y="150"/>
                </a:lnTo>
                <a:lnTo>
                  <a:pt x="234" y="147"/>
                </a:lnTo>
                <a:lnTo>
                  <a:pt x="173" y="140"/>
                </a:lnTo>
                <a:lnTo>
                  <a:pt x="97" y="142"/>
                </a:lnTo>
                <a:lnTo>
                  <a:pt x="51" y="142"/>
                </a:lnTo>
                <a:lnTo>
                  <a:pt x="31" y="145"/>
                </a:lnTo>
                <a:lnTo>
                  <a:pt x="17" y="152"/>
                </a:lnTo>
                <a:lnTo>
                  <a:pt x="4" y="172"/>
                </a:lnTo>
                <a:lnTo>
                  <a:pt x="0" y="203"/>
                </a:lnTo>
                <a:lnTo>
                  <a:pt x="0" y="235"/>
                </a:lnTo>
                <a:lnTo>
                  <a:pt x="0" y="271"/>
                </a:lnTo>
              </a:path>
            </a:pathLst>
          </a:custGeom>
          <a:solidFill>
            <a:srgbClr val="FFFFFF"/>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1932" name="Freeform 12"/>
          <p:cNvSpPr>
            <a:spLocks/>
          </p:cNvSpPr>
          <p:nvPr/>
        </p:nvSpPr>
        <p:spPr bwMode="auto">
          <a:xfrm>
            <a:off x="3981450" y="334963"/>
            <a:ext cx="142875" cy="638175"/>
          </a:xfrm>
          <a:custGeom>
            <a:avLst/>
            <a:gdLst/>
            <a:ahLst/>
            <a:cxnLst>
              <a:cxn ang="0">
                <a:pos x="21" y="10"/>
              </a:cxn>
              <a:cxn ang="0">
                <a:pos x="28" y="40"/>
              </a:cxn>
              <a:cxn ang="0">
                <a:pos x="21" y="54"/>
              </a:cxn>
              <a:cxn ang="0">
                <a:pos x="10" y="99"/>
              </a:cxn>
              <a:cxn ang="0">
                <a:pos x="2" y="138"/>
              </a:cxn>
              <a:cxn ang="0">
                <a:pos x="0" y="173"/>
              </a:cxn>
              <a:cxn ang="0">
                <a:pos x="8" y="215"/>
              </a:cxn>
              <a:cxn ang="0">
                <a:pos x="13" y="256"/>
              </a:cxn>
              <a:cxn ang="0">
                <a:pos x="21" y="295"/>
              </a:cxn>
              <a:cxn ang="0">
                <a:pos x="43" y="319"/>
              </a:cxn>
              <a:cxn ang="0">
                <a:pos x="52" y="348"/>
              </a:cxn>
              <a:cxn ang="0">
                <a:pos x="71" y="374"/>
              </a:cxn>
              <a:cxn ang="0">
                <a:pos x="89" y="401"/>
              </a:cxn>
              <a:cxn ang="0">
                <a:pos x="82" y="376"/>
              </a:cxn>
              <a:cxn ang="0">
                <a:pos x="65" y="346"/>
              </a:cxn>
              <a:cxn ang="0">
                <a:pos x="69" y="313"/>
              </a:cxn>
              <a:cxn ang="0">
                <a:pos x="45" y="272"/>
              </a:cxn>
              <a:cxn ang="0">
                <a:pos x="23" y="223"/>
              </a:cxn>
              <a:cxn ang="0">
                <a:pos x="19" y="150"/>
              </a:cxn>
              <a:cxn ang="0">
                <a:pos x="28" y="103"/>
              </a:cxn>
              <a:cxn ang="0">
                <a:pos x="41" y="54"/>
              </a:cxn>
              <a:cxn ang="0">
                <a:pos x="43" y="20"/>
              </a:cxn>
              <a:cxn ang="0">
                <a:pos x="23" y="0"/>
              </a:cxn>
              <a:cxn ang="0">
                <a:pos x="21" y="10"/>
              </a:cxn>
            </a:cxnLst>
            <a:rect l="0" t="0" r="r" b="b"/>
            <a:pathLst>
              <a:path w="90" h="402">
                <a:moveTo>
                  <a:pt x="21" y="10"/>
                </a:moveTo>
                <a:lnTo>
                  <a:pt x="28" y="40"/>
                </a:lnTo>
                <a:lnTo>
                  <a:pt x="21" y="54"/>
                </a:lnTo>
                <a:lnTo>
                  <a:pt x="10" y="99"/>
                </a:lnTo>
                <a:lnTo>
                  <a:pt x="2" y="138"/>
                </a:lnTo>
                <a:lnTo>
                  <a:pt x="0" y="173"/>
                </a:lnTo>
                <a:lnTo>
                  <a:pt x="8" y="215"/>
                </a:lnTo>
                <a:lnTo>
                  <a:pt x="13" y="256"/>
                </a:lnTo>
                <a:lnTo>
                  <a:pt x="21" y="295"/>
                </a:lnTo>
                <a:lnTo>
                  <a:pt x="43" y="319"/>
                </a:lnTo>
                <a:lnTo>
                  <a:pt x="52" y="348"/>
                </a:lnTo>
                <a:lnTo>
                  <a:pt x="71" y="374"/>
                </a:lnTo>
                <a:lnTo>
                  <a:pt x="89" y="401"/>
                </a:lnTo>
                <a:lnTo>
                  <a:pt x="82" y="376"/>
                </a:lnTo>
                <a:lnTo>
                  <a:pt x="65" y="346"/>
                </a:lnTo>
                <a:lnTo>
                  <a:pt x="69" y="313"/>
                </a:lnTo>
                <a:lnTo>
                  <a:pt x="45" y="272"/>
                </a:lnTo>
                <a:lnTo>
                  <a:pt x="23" y="223"/>
                </a:lnTo>
                <a:lnTo>
                  <a:pt x="19" y="150"/>
                </a:lnTo>
                <a:lnTo>
                  <a:pt x="28" y="103"/>
                </a:lnTo>
                <a:lnTo>
                  <a:pt x="41" y="54"/>
                </a:lnTo>
                <a:lnTo>
                  <a:pt x="43" y="20"/>
                </a:lnTo>
                <a:lnTo>
                  <a:pt x="23" y="0"/>
                </a:lnTo>
                <a:lnTo>
                  <a:pt x="21" y="10"/>
                </a:lnTo>
              </a:path>
            </a:pathLst>
          </a:custGeom>
          <a:solidFill>
            <a:srgbClr val="FFFFFF"/>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grpSp>
        <p:nvGrpSpPr>
          <p:cNvPr id="2" name="Group 13"/>
          <p:cNvGrpSpPr>
            <a:grpSpLocks/>
          </p:cNvGrpSpPr>
          <p:nvPr/>
        </p:nvGrpSpPr>
        <p:grpSpPr bwMode="auto">
          <a:xfrm>
            <a:off x="134938" y="209550"/>
            <a:ext cx="2808287" cy="844550"/>
            <a:chOff x="85" y="132"/>
            <a:chExt cx="1769" cy="532"/>
          </a:xfrm>
        </p:grpSpPr>
        <p:sp>
          <p:nvSpPr>
            <p:cNvPr id="81934" name="Freeform 14"/>
            <p:cNvSpPr>
              <a:spLocks/>
            </p:cNvSpPr>
            <p:nvPr/>
          </p:nvSpPr>
          <p:spPr bwMode="auto">
            <a:xfrm>
              <a:off x="93" y="132"/>
              <a:ext cx="1761" cy="427"/>
            </a:xfrm>
            <a:custGeom>
              <a:avLst/>
              <a:gdLst/>
              <a:ahLst/>
              <a:cxnLst>
                <a:cxn ang="0">
                  <a:pos x="23" y="6"/>
                </a:cxn>
                <a:cxn ang="0">
                  <a:pos x="37" y="0"/>
                </a:cxn>
                <a:cxn ang="0">
                  <a:pos x="1706" y="0"/>
                </a:cxn>
                <a:cxn ang="0">
                  <a:pos x="1725" y="4"/>
                </a:cxn>
                <a:cxn ang="0">
                  <a:pos x="1739" y="15"/>
                </a:cxn>
                <a:cxn ang="0">
                  <a:pos x="1751" y="42"/>
                </a:cxn>
                <a:cxn ang="0">
                  <a:pos x="1758" y="74"/>
                </a:cxn>
                <a:cxn ang="0">
                  <a:pos x="1760" y="110"/>
                </a:cxn>
                <a:cxn ang="0">
                  <a:pos x="1760" y="426"/>
                </a:cxn>
                <a:cxn ang="0">
                  <a:pos x="66" y="426"/>
                </a:cxn>
                <a:cxn ang="0">
                  <a:pos x="0" y="426"/>
                </a:cxn>
                <a:cxn ang="0">
                  <a:pos x="0" y="132"/>
                </a:cxn>
                <a:cxn ang="0">
                  <a:pos x="0" y="89"/>
                </a:cxn>
                <a:cxn ang="0">
                  <a:pos x="7" y="47"/>
                </a:cxn>
                <a:cxn ang="0">
                  <a:pos x="13" y="25"/>
                </a:cxn>
                <a:cxn ang="0">
                  <a:pos x="23" y="6"/>
                </a:cxn>
              </a:cxnLst>
              <a:rect l="0" t="0" r="r" b="b"/>
              <a:pathLst>
                <a:path w="1761" h="427">
                  <a:moveTo>
                    <a:pt x="23" y="6"/>
                  </a:moveTo>
                  <a:lnTo>
                    <a:pt x="37" y="0"/>
                  </a:lnTo>
                  <a:lnTo>
                    <a:pt x="1706" y="0"/>
                  </a:lnTo>
                  <a:lnTo>
                    <a:pt x="1725" y="4"/>
                  </a:lnTo>
                  <a:lnTo>
                    <a:pt x="1739" y="15"/>
                  </a:lnTo>
                  <a:lnTo>
                    <a:pt x="1751" y="42"/>
                  </a:lnTo>
                  <a:lnTo>
                    <a:pt x="1758" y="74"/>
                  </a:lnTo>
                  <a:lnTo>
                    <a:pt x="1760" y="110"/>
                  </a:lnTo>
                  <a:lnTo>
                    <a:pt x="1760" y="426"/>
                  </a:lnTo>
                  <a:lnTo>
                    <a:pt x="66" y="426"/>
                  </a:lnTo>
                  <a:lnTo>
                    <a:pt x="0" y="426"/>
                  </a:lnTo>
                  <a:lnTo>
                    <a:pt x="0" y="132"/>
                  </a:lnTo>
                  <a:lnTo>
                    <a:pt x="0" y="89"/>
                  </a:lnTo>
                  <a:lnTo>
                    <a:pt x="7" y="47"/>
                  </a:lnTo>
                  <a:lnTo>
                    <a:pt x="13" y="25"/>
                  </a:lnTo>
                  <a:lnTo>
                    <a:pt x="23" y="6"/>
                  </a:lnTo>
                </a:path>
              </a:pathLst>
            </a:custGeom>
            <a:gradFill rotWithShape="0">
              <a:gsLst>
                <a:gs pos="0">
                  <a:srgbClr val="00CCFF"/>
                </a:gs>
                <a:gs pos="100000">
                  <a:srgbClr val="FFFFFF"/>
                </a:gs>
              </a:gsLst>
              <a:lin ang="5400000" scaled="1"/>
            </a:gra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1935" name="Freeform 15"/>
            <p:cNvSpPr>
              <a:spLocks/>
            </p:cNvSpPr>
            <p:nvPr/>
          </p:nvSpPr>
          <p:spPr bwMode="auto">
            <a:xfrm>
              <a:off x="85" y="412"/>
              <a:ext cx="1761" cy="185"/>
            </a:xfrm>
            <a:custGeom>
              <a:avLst/>
              <a:gdLst/>
              <a:ahLst/>
              <a:cxnLst>
                <a:cxn ang="0">
                  <a:pos x="85" y="63"/>
                </a:cxn>
                <a:cxn ang="0">
                  <a:pos x="138" y="63"/>
                </a:cxn>
                <a:cxn ang="0">
                  <a:pos x="180" y="95"/>
                </a:cxn>
                <a:cxn ang="0">
                  <a:pos x="248" y="76"/>
                </a:cxn>
                <a:cxn ang="0">
                  <a:pos x="325" y="67"/>
                </a:cxn>
                <a:cxn ang="0">
                  <a:pos x="379" y="86"/>
                </a:cxn>
                <a:cxn ang="0">
                  <a:pos x="438" y="76"/>
                </a:cxn>
                <a:cxn ang="0">
                  <a:pos x="532" y="82"/>
                </a:cxn>
                <a:cxn ang="0">
                  <a:pos x="592" y="95"/>
                </a:cxn>
                <a:cxn ang="0">
                  <a:pos x="663" y="57"/>
                </a:cxn>
                <a:cxn ang="0">
                  <a:pos x="716" y="90"/>
                </a:cxn>
                <a:cxn ang="0">
                  <a:pos x="787" y="85"/>
                </a:cxn>
                <a:cxn ang="0">
                  <a:pos x="824" y="90"/>
                </a:cxn>
                <a:cxn ang="0">
                  <a:pos x="857" y="57"/>
                </a:cxn>
                <a:cxn ang="0">
                  <a:pos x="899" y="34"/>
                </a:cxn>
                <a:cxn ang="0">
                  <a:pos x="949" y="31"/>
                </a:cxn>
                <a:cxn ang="0">
                  <a:pos x="991" y="22"/>
                </a:cxn>
                <a:cxn ang="0">
                  <a:pos x="1030" y="48"/>
                </a:cxn>
                <a:cxn ang="0">
                  <a:pos x="1071" y="67"/>
                </a:cxn>
                <a:cxn ang="0">
                  <a:pos x="1138" y="53"/>
                </a:cxn>
                <a:cxn ang="0">
                  <a:pos x="1168" y="89"/>
                </a:cxn>
                <a:cxn ang="0">
                  <a:pos x="1215" y="95"/>
                </a:cxn>
                <a:cxn ang="0">
                  <a:pos x="1293" y="95"/>
                </a:cxn>
                <a:cxn ang="0">
                  <a:pos x="1340" y="79"/>
                </a:cxn>
                <a:cxn ang="0">
                  <a:pos x="1376" y="86"/>
                </a:cxn>
                <a:cxn ang="0">
                  <a:pos x="1418" y="57"/>
                </a:cxn>
                <a:cxn ang="0">
                  <a:pos x="1478" y="53"/>
                </a:cxn>
                <a:cxn ang="0">
                  <a:pos x="1528" y="22"/>
                </a:cxn>
                <a:cxn ang="0">
                  <a:pos x="1567" y="15"/>
                </a:cxn>
                <a:cxn ang="0">
                  <a:pos x="1617" y="27"/>
                </a:cxn>
                <a:cxn ang="0">
                  <a:pos x="1661" y="1"/>
                </a:cxn>
                <a:cxn ang="0">
                  <a:pos x="1703" y="48"/>
                </a:cxn>
                <a:cxn ang="0">
                  <a:pos x="1750" y="24"/>
                </a:cxn>
                <a:cxn ang="0">
                  <a:pos x="1760" y="184"/>
                </a:cxn>
                <a:cxn ang="0">
                  <a:pos x="727" y="149"/>
                </a:cxn>
                <a:cxn ang="0">
                  <a:pos x="0" y="29"/>
                </a:cxn>
                <a:cxn ang="0">
                  <a:pos x="26" y="50"/>
                </a:cxn>
                <a:cxn ang="0">
                  <a:pos x="61" y="57"/>
                </a:cxn>
              </a:cxnLst>
              <a:rect l="0" t="0" r="r" b="b"/>
              <a:pathLst>
                <a:path w="1761" h="185">
                  <a:moveTo>
                    <a:pt x="61" y="57"/>
                  </a:moveTo>
                  <a:lnTo>
                    <a:pt x="85" y="63"/>
                  </a:lnTo>
                  <a:lnTo>
                    <a:pt x="112" y="57"/>
                  </a:lnTo>
                  <a:lnTo>
                    <a:pt x="138" y="63"/>
                  </a:lnTo>
                  <a:lnTo>
                    <a:pt x="158" y="81"/>
                  </a:lnTo>
                  <a:lnTo>
                    <a:pt x="180" y="95"/>
                  </a:lnTo>
                  <a:lnTo>
                    <a:pt x="217" y="82"/>
                  </a:lnTo>
                  <a:lnTo>
                    <a:pt x="248" y="76"/>
                  </a:lnTo>
                  <a:lnTo>
                    <a:pt x="293" y="76"/>
                  </a:lnTo>
                  <a:lnTo>
                    <a:pt x="325" y="67"/>
                  </a:lnTo>
                  <a:lnTo>
                    <a:pt x="354" y="76"/>
                  </a:lnTo>
                  <a:lnTo>
                    <a:pt x="379" y="86"/>
                  </a:lnTo>
                  <a:lnTo>
                    <a:pt x="402" y="89"/>
                  </a:lnTo>
                  <a:lnTo>
                    <a:pt x="438" y="76"/>
                  </a:lnTo>
                  <a:lnTo>
                    <a:pt x="477" y="76"/>
                  </a:lnTo>
                  <a:lnTo>
                    <a:pt x="532" y="82"/>
                  </a:lnTo>
                  <a:lnTo>
                    <a:pt x="555" y="99"/>
                  </a:lnTo>
                  <a:lnTo>
                    <a:pt x="592" y="95"/>
                  </a:lnTo>
                  <a:lnTo>
                    <a:pt x="629" y="67"/>
                  </a:lnTo>
                  <a:lnTo>
                    <a:pt x="663" y="57"/>
                  </a:lnTo>
                  <a:lnTo>
                    <a:pt x="687" y="67"/>
                  </a:lnTo>
                  <a:lnTo>
                    <a:pt x="716" y="90"/>
                  </a:lnTo>
                  <a:lnTo>
                    <a:pt x="750" y="100"/>
                  </a:lnTo>
                  <a:lnTo>
                    <a:pt x="787" y="85"/>
                  </a:lnTo>
                  <a:lnTo>
                    <a:pt x="805" y="79"/>
                  </a:lnTo>
                  <a:lnTo>
                    <a:pt x="824" y="90"/>
                  </a:lnTo>
                  <a:lnTo>
                    <a:pt x="840" y="76"/>
                  </a:lnTo>
                  <a:lnTo>
                    <a:pt x="857" y="57"/>
                  </a:lnTo>
                  <a:lnTo>
                    <a:pt x="877" y="39"/>
                  </a:lnTo>
                  <a:lnTo>
                    <a:pt x="899" y="34"/>
                  </a:lnTo>
                  <a:lnTo>
                    <a:pt x="924" y="39"/>
                  </a:lnTo>
                  <a:lnTo>
                    <a:pt x="949" y="31"/>
                  </a:lnTo>
                  <a:lnTo>
                    <a:pt x="975" y="22"/>
                  </a:lnTo>
                  <a:lnTo>
                    <a:pt x="991" y="22"/>
                  </a:lnTo>
                  <a:lnTo>
                    <a:pt x="1006" y="25"/>
                  </a:lnTo>
                  <a:lnTo>
                    <a:pt x="1030" y="48"/>
                  </a:lnTo>
                  <a:lnTo>
                    <a:pt x="1052" y="44"/>
                  </a:lnTo>
                  <a:lnTo>
                    <a:pt x="1071" y="67"/>
                  </a:lnTo>
                  <a:lnTo>
                    <a:pt x="1107" y="67"/>
                  </a:lnTo>
                  <a:lnTo>
                    <a:pt x="1138" y="53"/>
                  </a:lnTo>
                  <a:lnTo>
                    <a:pt x="1153" y="71"/>
                  </a:lnTo>
                  <a:lnTo>
                    <a:pt x="1168" y="89"/>
                  </a:lnTo>
                  <a:lnTo>
                    <a:pt x="1190" y="84"/>
                  </a:lnTo>
                  <a:lnTo>
                    <a:pt x="1215" y="95"/>
                  </a:lnTo>
                  <a:lnTo>
                    <a:pt x="1242" y="85"/>
                  </a:lnTo>
                  <a:lnTo>
                    <a:pt x="1293" y="95"/>
                  </a:lnTo>
                  <a:lnTo>
                    <a:pt x="1315" y="104"/>
                  </a:lnTo>
                  <a:lnTo>
                    <a:pt x="1340" y="79"/>
                  </a:lnTo>
                  <a:lnTo>
                    <a:pt x="1357" y="77"/>
                  </a:lnTo>
                  <a:lnTo>
                    <a:pt x="1376" y="86"/>
                  </a:lnTo>
                  <a:lnTo>
                    <a:pt x="1394" y="82"/>
                  </a:lnTo>
                  <a:lnTo>
                    <a:pt x="1418" y="57"/>
                  </a:lnTo>
                  <a:lnTo>
                    <a:pt x="1458" y="50"/>
                  </a:lnTo>
                  <a:lnTo>
                    <a:pt x="1478" y="53"/>
                  </a:lnTo>
                  <a:lnTo>
                    <a:pt x="1498" y="53"/>
                  </a:lnTo>
                  <a:lnTo>
                    <a:pt x="1528" y="22"/>
                  </a:lnTo>
                  <a:lnTo>
                    <a:pt x="1545" y="10"/>
                  </a:lnTo>
                  <a:lnTo>
                    <a:pt x="1567" y="15"/>
                  </a:lnTo>
                  <a:lnTo>
                    <a:pt x="1592" y="48"/>
                  </a:lnTo>
                  <a:lnTo>
                    <a:pt x="1617" y="27"/>
                  </a:lnTo>
                  <a:lnTo>
                    <a:pt x="1641" y="0"/>
                  </a:lnTo>
                  <a:lnTo>
                    <a:pt x="1661" y="1"/>
                  </a:lnTo>
                  <a:lnTo>
                    <a:pt x="1685" y="57"/>
                  </a:lnTo>
                  <a:lnTo>
                    <a:pt x="1703" y="48"/>
                  </a:lnTo>
                  <a:lnTo>
                    <a:pt x="1729" y="25"/>
                  </a:lnTo>
                  <a:lnTo>
                    <a:pt x="1750" y="24"/>
                  </a:lnTo>
                  <a:lnTo>
                    <a:pt x="1760" y="43"/>
                  </a:lnTo>
                  <a:lnTo>
                    <a:pt x="1760" y="184"/>
                  </a:lnTo>
                  <a:lnTo>
                    <a:pt x="740" y="144"/>
                  </a:lnTo>
                  <a:lnTo>
                    <a:pt x="727" y="149"/>
                  </a:lnTo>
                  <a:lnTo>
                    <a:pt x="0" y="133"/>
                  </a:lnTo>
                  <a:lnTo>
                    <a:pt x="0" y="29"/>
                  </a:lnTo>
                  <a:lnTo>
                    <a:pt x="10" y="44"/>
                  </a:lnTo>
                  <a:lnTo>
                    <a:pt x="26" y="50"/>
                  </a:lnTo>
                  <a:lnTo>
                    <a:pt x="46" y="51"/>
                  </a:lnTo>
                  <a:lnTo>
                    <a:pt x="61" y="57"/>
                  </a:lnTo>
                </a:path>
              </a:pathLst>
            </a:custGeom>
            <a:solidFill>
              <a:srgbClr val="003300"/>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1936" name="Freeform 16"/>
            <p:cNvSpPr>
              <a:spLocks/>
            </p:cNvSpPr>
            <p:nvPr/>
          </p:nvSpPr>
          <p:spPr bwMode="auto">
            <a:xfrm>
              <a:off x="85" y="476"/>
              <a:ext cx="1761" cy="188"/>
            </a:xfrm>
            <a:custGeom>
              <a:avLst/>
              <a:gdLst/>
              <a:ahLst/>
              <a:cxnLst>
                <a:cxn ang="0">
                  <a:pos x="37" y="185"/>
                </a:cxn>
                <a:cxn ang="0">
                  <a:pos x="1706" y="187"/>
                </a:cxn>
                <a:cxn ang="0">
                  <a:pos x="1739" y="181"/>
                </a:cxn>
                <a:cxn ang="0">
                  <a:pos x="1758" y="158"/>
                </a:cxn>
                <a:cxn ang="0">
                  <a:pos x="1760" y="22"/>
                </a:cxn>
                <a:cxn ang="0">
                  <a:pos x="1736" y="6"/>
                </a:cxn>
                <a:cxn ang="0">
                  <a:pos x="1723" y="51"/>
                </a:cxn>
                <a:cxn ang="0">
                  <a:pos x="1706" y="47"/>
                </a:cxn>
                <a:cxn ang="0">
                  <a:pos x="1671" y="25"/>
                </a:cxn>
                <a:cxn ang="0">
                  <a:pos x="1625" y="32"/>
                </a:cxn>
                <a:cxn ang="0">
                  <a:pos x="1588" y="37"/>
                </a:cxn>
                <a:cxn ang="0">
                  <a:pos x="1554" y="25"/>
                </a:cxn>
                <a:cxn ang="0">
                  <a:pos x="1520" y="40"/>
                </a:cxn>
                <a:cxn ang="0">
                  <a:pos x="1498" y="49"/>
                </a:cxn>
                <a:cxn ang="0">
                  <a:pos x="1445" y="43"/>
                </a:cxn>
                <a:cxn ang="0">
                  <a:pos x="1396" y="36"/>
                </a:cxn>
                <a:cxn ang="0">
                  <a:pos x="1337" y="82"/>
                </a:cxn>
                <a:cxn ang="0">
                  <a:pos x="1293" y="58"/>
                </a:cxn>
                <a:cxn ang="0">
                  <a:pos x="1240" y="56"/>
                </a:cxn>
                <a:cxn ang="0">
                  <a:pos x="1153" y="55"/>
                </a:cxn>
                <a:cxn ang="0">
                  <a:pos x="1112" y="49"/>
                </a:cxn>
                <a:cxn ang="0">
                  <a:pos x="1079" y="36"/>
                </a:cxn>
                <a:cxn ang="0">
                  <a:pos x="1006" y="65"/>
                </a:cxn>
                <a:cxn ang="0">
                  <a:pos x="943" y="50"/>
                </a:cxn>
                <a:cxn ang="0">
                  <a:pos x="866" y="58"/>
                </a:cxn>
                <a:cxn ang="0">
                  <a:pos x="804" y="58"/>
                </a:cxn>
                <a:cxn ang="0">
                  <a:pos x="730" y="78"/>
                </a:cxn>
                <a:cxn ang="0">
                  <a:pos x="652" y="68"/>
                </a:cxn>
                <a:cxn ang="0">
                  <a:pos x="563" y="70"/>
                </a:cxn>
                <a:cxn ang="0">
                  <a:pos x="468" y="49"/>
                </a:cxn>
                <a:cxn ang="0">
                  <a:pos x="369" y="35"/>
                </a:cxn>
                <a:cxn ang="0">
                  <a:pos x="301" y="53"/>
                </a:cxn>
                <a:cxn ang="0">
                  <a:pos x="262" y="47"/>
                </a:cxn>
                <a:cxn ang="0">
                  <a:pos x="205" y="55"/>
                </a:cxn>
                <a:cxn ang="0">
                  <a:pos x="143" y="53"/>
                </a:cxn>
                <a:cxn ang="0">
                  <a:pos x="80" y="65"/>
                </a:cxn>
                <a:cxn ang="0">
                  <a:pos x="16" y="56"/>
                </a:cxn>
                <a:cxn ang="0">
                  <a:pos x="2" y="111"/>
                </a:cxn>
                <a:cxn ang="0">
                  <a:pos x="13" y="175"/>
                </a:cxn>
              </a:cxnLst>
              <a:rect l="0" t="0" r="r" b="b"/>
              <a:pathLst>
                <a:path w="1761" h="188">
                  <a:moveTo>
                    <a:pt x="23" y="182"/>
                  </a:moveTo>
                  <a:lnTo>
                    <a:pt x="37" y="185"/>
                  </a:lnTo>
                  <a:lnTo>
                    <a:pt x="54" y="187"/>
                  </a:lnTo>
                  <a:lnTo>
                    <a:pt x="1706" y="187"/>
                  </a:lnTo>
                  <a:lnTo>
                    <a:pt x="1725" y="184"/>
                  </a:lnTo>
                  <a:lnTo>
                    <a:pt x="1739" y="181"/>
                  </a:lnTo>
                  <a:lnTo>
                    <a:pt x="1751" y="170"/>
                  </a:lnTo>
                  <a:lnTo>
                    <a:pt x="1758" y="158"/>
                  </a:lnTo>
                  <a:lnTo>
                    <a:pt x="1760" y="143"/>
                  </a:lnTo>
                  <a:lnTo>
                    <a:pt x="1760" y="22"/>
                  </a:lnTo>
                  <a:lnTo>
                    <a:pt x="1745" y="0"/>
                  </a:lnTo>
                  <a:lnTo>
                    <a:pt x="1736" y="6"/>
                  </a:lnTo>
                  <a:lnTo>
                    <a:pt x="1729" y="27"/>
                  </a:lnTo>
                  <a:lnTo>
                    <a:pt x="1723" y="51"/>
                  </a:lnTo>
                  <a:lnTo>
                    <a:pt x="1716" y="49"/>
                  </a:lnTo>
                  <a:lnTo>
                    <a:pt x="1706" y="47"/>
                  </a:lnTo>
                  <a:lnTo>
                    <a:pt x="1685" y="35"/>
                  </a:lnTo>
                  <a:lnTo>
                    <a:pt x="1671" y="25"/>
                  </a:lnTo>
                  <a:lnTo>
                    <a:pt x="1649" y="22"/>
                  </a:lnTo>
                  <a:lnTo>
                    <a:pt x="1625" y="32"/>
                  </a:lnTo>
                  <a:lnTo>
                    <a:pt x="1603" y="49"/>
                  </a:lnTo>
                  <a:lnTo>
                    <a:pt x="1588" y="37"/>
                  </a:lnTo>
                  <a:lnTo>
                    <a:pt x="1574" y="35"/>
                  </a:lnTo>
                  <a:lnTo>
                    <a:pt x="1554" y="25"/>
                  </a:lnTo>
                  <a:lnTo>
                    <a:pt x="1534" y="28"/>
                  </a:lnTo>
                  <a:lnTo>
                    <a:pt x="1520" y="40"/>
                  </a:lnTo>
                  <a:lnTo>
                    <a:pt x="1514" y="56"/>
                  </a:lnTo>
                  <a:lnTo>
                    <a:pt x="1498" y="49"/>
                  </a:lnTo>
                  <a:lnTo>
                    <a:pt x="1475" y="49"/>
                  </a:lnTo>
                  <a:lnTo>
                    <a:pt x="1445" y="43"/>
                  </a:lnTo>
                  <a:lnTo>
                    <a:pt x="1419" y="56"/>
                  </a:lnTo>
                  <a:lnTo>
                    <a:pt x="1396" y="36"/>
                  </a:lnTo>
                  <a:lnTo>
                    <a:pt x="1366" y="49"/>
                  </a:lnTo>
                  <a:lnTo>
                    <a:pt x="1337" y="82"/>
                  </a:lnTo>
                  <a:lnTo>
                    <a:pt x="1314" y="70"/>
                  </a:lnTo>
                  <a:lnTo>
                    <a:pt x="1293" y="58"/>
                  </a:lnTo>
                  <a:lnTo>
                    <a:pt x="1270" y="51"/>
                  </a:lnTo>
                  <a:lnTo>
                    <a:pt x="1240" y="56"/>
                  </a:lnTo>
                  <a:lnTo>
                    <a:pt x="1194" y="66"/>
                  </a:lnTo>
                  <a:lnTo>
                    <a:pt x="1153" y="55"/>
                  </a:lnTo>
                  <a:lnTo>
                    <a:pt x="1135" y="60"/>
                  </a:lnTo>
                  <a:lnTo>
                    <a:pt x="1112" y="49"/>
                  </a:lnTo>
                  <a:lnTo>
                    <a:pt x="1097" y="38"/>
                  </a:lnTo>
                  <a:lnTo>
                    <a:pt x="1079" y="36"/>
                  </a:lnTo>
                  <a:lnTo>
                    <a:pt x="1047" y="43"/>
                  </a:lnTo>
                  <a:lnTo>
                    <a:pt x="1006" y="65"/>
                  </a:lnTo>
                  <a:lnTo>
                    <a:pt x="972" y="45"/>
                  </a:lnTo>
                  <a:lnTo>
                    <a:pt x="943" y="50"/>
                  </a:lnTo>
                  <a:lnTo>
                    <a:pt x="916" y="78"/>
                  </a:lnTo>
                  <a:lnTo>
                    <a:pt x="866" y="58"/>
                  </a:lnTo>
                  <a:lnTo>
                    <a:pt x="829" y="68"/>
                  </a:lnTo>
                  <a:lnTo>
                    <a:pt x="804" y="58"/>
                  </a:lnTo>
                  <a:lnTo>
                    <a:pt x="767" y="63"/>
                  </a:lnTo>
                  <a:lnTo>
                    <a:pt x="730" y="78"/>
                  </a:lnTo>
                  <a:lnTo>
                    <a:pt x="704" y="73"/>
                  </a:lnTo>
                  <a:lnTo>
                    <a:pt x="652" y="68"/>
                  </a:lnTo>
                  <a:lnTo>
                    <a:pt x="619" y="78"/>
                  </a:lnTo>
                  <a:lnTo>
                    <a:pt x="563" y="70"/>
                  </a:lnTo>
                  <a:lnTo>
                    <a:pt x="517" y="63"/>
                  </a:lnTo>
                  <a:lnTo>
                    <a:pt x="468" y="49"/>
                  </a:lnTo>
                  <a:lnTo>
                    <a:pt x="422" y="63"/>
                  </a:lnTo>
                  <a:lnTo>
                    <a:pt x="369" y="35"/>
                  </a:lnTo>
                  <a:lnTo>
                    <a:pt x="329" y="36"/>
                  </a:lnTo>
                  <a:lnTo>
                    <a:pt x="301" y="53"/>
                  </a:lnTo>
                  <a:lnTo>
                    <a:pt x="284" y="39"/>
                  </a:lnTo>
                  <a:lnTo>
                    <a:pt x="262" y="47"/>
                  </a:lnTo>
                  <a:lnTo>
                    <a:pt x="233" y="49"/>
                  </a:lnTo>
                  <a:lnTo>
                    <a:pt x="205" y="55"/>
                  </a:lnTo>
                  <a:lnTo>
                    <a:pt x="171" y="66"/>
                  </a:lnTo>
                  <a:lnTo>
                    <a:pt x="143" y="53"/>
                  </a:lnTo>
                  <a:lnTo>
                    <a:pt x="116" y="59"/>
                  </a:lnTo>
                  <a:lnTo>
                    <a:pt x="80" y="65"/>
                  </a:lnTo>
                  <a:lnTo>
                    <a:pt x="58" y="59"/>
                  </a:lnTo>
                  <a:lnTo>
                    <a:pt x="16" y="56"/>
                  </a:lnTo>
                  <a:lnTo>
                    <a:pt x="0" y="70"/>
                  </a:lnTo>
                  <a:lnTo>
                    <a:pt x="2" y="111"/>
                  </a:lnTo>
                  <a:lnTo>
                    <a:pt x="4" y="146"/>
                  </a:lnTo>
                  <a:lnTo>
                    <a:pt x="13" y="175"/>
                  </a:lnTo>
                  <a:lnTo>
                    <a:pt x="23" y="182"/>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1937" name="Freeform 17"/>
            <p:cNvSpPr>
              <a:spLocks/>
            </p:cNvSpPr>
            <p:nvPr/>
          </p:nvSpPr>
          <p:spPr bwMode="auto">
            <a:xfrm>
              <a:off x="95" y="151"/>
              <a:ext cx="1733" cy="245"/>
            </a:xfrm>
            <a:custGeom>
              <a:avLst/>
              <a:gdLst/>
              <a:ahLst/>
              <a:cxnLst>
                <a:cxn ang="0">
                  <a:pos x="0" y="185"/>
                </a:cxn>
                <a:cxn ang="0">
                  <a:pos x="4" y="196"/>
                </a:cxn>
                <a:cxn ang="0">
                  <a:pos x="7" y="88"/>
                </a:cxn>
                <a:cxn ang="0">
                  <a:pos x="22" y="44"/>
                </a:cxn>
                <a:cxn ang="0">
                  <a:pos x="82" y="39"/>
                </a:cxn>
                <a:cxn ang="0">
                  <a:pos x="198" y="45"/>
                </a:cxn>
                <a:cxn ang="0">
                  <a:pos x="308" y="42"/>
                </a:cxn>
                <a:cxn ang="0">
                  <a:pos x="437" y="45"/>
                </a:cxn>
                <a:cxn ang="0">
                  <a:pos x="525" y="39"/>
                </a:cxn>
                <a:cxn ang="0">
                  <a:pos x="598" y="39"/>
                </a:cxn>
                <a:cxn ang="0">
                  <a:pos x="708" y="51"/>
                </a:cxn>
                <a:cxn ang="0">
                  <a:pos x="788" y="53"/>
                </a:cxn>
                <a:cxn ang="0">
                  <a:pos x="878" y="45"/>
                </a:cxn>
                <a:cxn ang="0">
                  <a:pos x="986" y="61"/>
                </a:cxn>
                <a:cxn ang="0">
                  <a:pos x="1071" y="57"/>
                </a:cxn>
                <a:cxn ang="0">
                  <a:pos x="1150" y="49"/>
                </a:cxn>
                <a:cxn ang="0">
                  <a:pos x="1241" y="54"/>
                </a:cxn>
                <a:cxn ang="0">
                  <a:pos x="1319" y="49"/>
                </a:cxn>
                <a:cxn ang="0">
                  <a:pos x="1395" y="44"/>
                </a:cxn>
                <a:cxn ang="0">
                  <a:pos x="1449" y="48"/>
                </a:cxn>
                <a:cxn ang="0">
                  <a:pos x="1557" y="39"/>
                </a:cxn>
                <a:cxn ang="0">
                  <a:pos x="1665" y="51"/>
                </a:cxn>
                <a:cxn ang="0">
                  <a:pos x="1703" y="71"/>
                </a:cxn>
                <a:cxn ang="0">
                  <a:pos x="1721" y="104"/>
                </a:cxn>
                <a:cxn ang="0">
                  <a:pos x="1732" y="189"/>
                </a:cxn>
                <a:cxn ang="0">
                  <a:pos x="1732" y="63"/>
                </a:cxn>
                <a:cxn ang="0">
                  <a:pos x="1725" y="25"/>
                </a:cxn>
                <a:cxn ang="0">
                  <a:pos x="1606" y="9"/>
                </a:cxn>
                <a:cxn ang="0">
                  <a:pos x="1510" y="2"/>
                </a:cxn>
                <a:cxn ang="0">
                  <a:pos x="1443" y="5"/>
                </a:cxn>
                <a:cxn ang="0">
                  <a:pos x="1349" y="12"/>
                </a:cxn>
                <a:cxn ang="0">
                  <a:pos x="1182" y="9"/>
                </a:cxn>
                <a:cxn ang="0">
                  <a:pos x="1067" y="10"/>
                </a:cxn>
                <a:cxn ang="0">
                  <a:pos x="986" y="9"/>
                </a:cxn>
                <a:cxn ang="0">
                  <a:pos x="923" y="6"/>
                </a:cxn>
                <a:cxn ang="0">
                  <a:pos x="813" y="9"/>
                </a:cxn>
                <a:cxn ang="0">
                  <a:pos x="681" y="10"/>
                </a:cxn>
                <a:cxn ang="0">
                  <a:pos x="531" y="6"/>
                </a:cxn>
                <a:cxn ang="0">
                  <a:pos x="463" y="4"/>
                </a:cxn>
                <a:cxn ang="0">
                  <a:pos x="351" y="4"/>
                </a:cxn>
                <a:cxn ang="0">
                  <a:pos x="208" y="4"/>
                </a:cxn>
                <a:cxn ang="0">
                  <a:pos x="87" y="0"/>
                </a:cxn>
                <a:cxn ang="0">
                  <a:pos x="28" y="2"/>
                </a:cxn>
                <a:cxn ang="0">
                  <a:pos x="4" y="27"/>
                </a:cxn>
                <a:cxn ang="0">
                  <a:pos x="0" y="86"/>
                </a:cxn>
              </a:cxnLst>
              <a:rect l="0" t="0" r="r" b="b"/>
              <a:pathLst>
                <a:path w="1733" h="245">
                  <a:moveTo>
                    <a:pt x="0" y="119"/>
                  </a:moveTo>
                  <a:lnTo>
                    <a:pt x="0" y="185"/>
                  </a:lnTo>
                  <a:lnTo>
                    <a:pt x="0" y="244"/>
                  </a:lnTo>
                  <a:lnTo>
                    <a:pt x="4" y="196"/>
                  </a:lnTo>
                  <a:lnTo>
                    <a:pt x="5" y="157"/>
                  </a:lnTo>
                  <a:lnTo>
                    <a:pt x="7" y="88"/>
                  </a:lnTo>
                  <a:lnTo>
                    <a:pt x="12" y="55"/>
                  </a:lnTo>
                  <a:lnTo>
                    <a:pt x="22" y="44"/>
                  </a:lnTo>
                  <a:lnTo>
                    <a:pt x="48" y="36"/>
                  </a:lnTo>
                  <a:lnTo>
                    <a:pt x="82" y="39"/>
                  </a:lnTo>
                  <a:lnTo>
                    <a:pt x="162" y="39"/>
                  </a:lnTo>
                  <a:lnTo>
                    <a:pt x="198" y="45"/>
                  </a:lnTo>
                  <a:lnTo>
                    <a:pt x="249" y="39"/>
                  </a:lnTo>
                  <a:lnTo>
                    <a:pt x="308" y="42"/>
                  </a:lnTo>
                  <a:lnTo>
                    <a:pt x="351" y="40"/>
                  </a:lnTo>
                  <a:lnTo>
                    <a:pt x="437" y="45"/>
                  </a:lnTo>
                  <a:lnTo>
                    <a:pt x="467" y="44"/>
                  </a:lnTo>
                  <a:lnTo>
                    <a:pt x="525" y="39"/>
                  </a:lnTo>
                  <a:lnTo>
                    <a:pt x="544" y="46"/>
                  </a:lnTo>
                  <a:lnTo>
                    <a:pt x="598" y="39"/>
                  </a:lnTo>
                  <a:lnTo>
                    <a:pt x="680" y="44"/>
                  </a:lnTo>
                  <a:lnTo>
                    <a:pt x="708" y="51"/>
                  </a:lnTo>
                  <a:lnTo>
                    <a:pt x="751" y="45"/>
                  </a:lnTo>
                  <a:lnTo>
                    <a:pt x="788" y="53"/>
                  </a:lnTo>
                  <a:lnTo>
                    <a:pt x="818" y="53"/>
                  </a:lnTo>
                  <a:lnTo>
                    <a:pt x="878" y="45"/>
                  </a:lnTo>
                  <a:lnTo>
                    <a:pt x="935" y="51"/>
                  </a:lnTo>
                  <a:lnTo>
                    <a:pt x="986" y="61"/>
                  </a:lnTo>
                  <a:lnTo>
                    <a:pt x="1002" y="63"/>
                  </a:lnTo>
                  <a:lnTo>
                    <a:pt x="1071" y="57"/>
                  </a:lnTo>
                  <a:lnTo>
                    <a:pt x="1135" y="52"/>
                  </a:lnTo>
                  <a:lnTo>
                    <a:pt x="1150" y="49"/>
                  </a:lnTo>
                  <a:lnTo>
                    <a:pt x="1174" y="51"/>
                  </a:lnTo>
                  <a:lnTo>
                    <a:pt x="1241" y="54"/>
                  </a:lnTo>
                  <a:lnTo>
                    <a:pt x="1292" y="46"/>
                  </a:lnTo>
                  <a:lnTo>
                    <a:pt x="1319" y="49"/>
                  </a:lnTo>
                  <a:lnTo>
                    <a:pt x="1360" y="51"/>
                  </a:lnTo>
                  <a:lnTo>
                    <a:pt x="1395" y="44"/>
                  </a:lnTo>
                  <a:lnTo>
                    <a:pt x="1418" y="39"/>
                  </a:lnTo>
                  <a:lnTo>
                    <a:pt x="1449" y="48"/>
                  </a:lnTo>
                  <a:lnTo>
                    <a:pt x="1514" y="52"/>
                  </a:lnTo>
                  <a:lnTo>
                    <a:pt x="1557" y="39"/>
                  </a:lnTo>
                  <a:lnTo>
                    <a:pt x="1620" y="51"/>
                  </a:lnTo>
                  <a:lnTo>
                    <a:pt x="1665" y="51"/>
                  </a:lnTo>
                  <a:lnTo>
                    <a:pt x="1688" y="51"/>
                  </a:lnTo>
                  <a:lnTo>
                    <a:pt x="1703" y="71"/>
                  </a:lnTo>
                  <a:lnTo>
                    <a:pt x="1713" y="82"/>
                  </a:lnTo>
                  <a:lnTo>
                    <a:pt x="1721" y="104"/>
                  </a:lnTo>
                  <a:lnTo>
                    <a:pt x="1727" y="140"/>
                  </a:lnTo>
                  <a:lnTo>
                    <a:pt x="1732" y="189"/>
                  </a:lnTo>
                  <a:lnTo>
                    <a:pt x="1732" y="88"/>
                  </a:lnTo>
                  <a:lnTo>
                    <a:pt x="1732" y="63"/>
                  </a:lnTo>
                  <a:lnTo>
                    <a:pt x="1729" y="46"/>
                  </a:lnTo>
                  <a:lnTo>
                    <a:pt x="1725" y="25"/>
                  </a:lnTo>
                  <a:lnTo>
                    <a:pt x="1700" y="11"/>
                  </a:lnTo>
                  <a:lnTo>
                    <a:pt x="1606" y="9"/>
                  </a:lnTo>
                  <a:lnTo>
                    <a:pt x="1584" y="2"/>
                  </a:lnTo>
                  <a:lnTo>
                    <a:pt x="1510" y="2"/>
                  </a:lnTo>
                  <a:lnTo>
                    <a:pt x="1488" y="5"/>
                  </a:lnTo>
                  <a:lnTo>
                    <a:pt x="1443" y="5"/>
                  </a:lnTo>
                  <a:lnTo>
                    <a:pt x="1410" y="3"/>
                  </a:lnTo>
                  <a:lnTo>
                    <a:pt x="1349" y="12"/>
                  </a:lnTo>
                  <a:lnTo>
                    <a:pt x="1222" y="5"/>
                  </a:lnTo>
                  <a:lnTo>
                    <a:pt x="1182" y="9"/>
                  </a:lnTo>
                  <a:lnTo>
                    <a:pt x="1112" y="15"/>
                  </a:lnTo>
                  <a:lnTo>
                    <a:pt x="1067" y="10"/>
                  </a:lnTo>
                  <a:lnTo>
                    <a:pt x="1022" y="9"/>
                  </a:lnTo>
                  <a:lnTo>
                    <a:pt x="986" y="9"/>
                  </a:lnTo>
                  <a:lnTo>
                    <a:pt x="947" y="13"/>
                  </a:lnTo>
                  <a:lnTo>
                    <a:pt x="923" y="6"/>
                  </a:lnTo>
                  <a:lnTo>
                    <a:pt x="839" y="9"/>
                  </a:lnTo>
                  <a:lnTo>
                    <a:pt x="813" y="9"/>
                  </a:lnTo>
                  <a:lnTo>
                    <a:pt x="769" y="6"/>
                  </a:lnTo>
                  <a:lnTo>
                    <a:pt x="681" y="10"/>
                  </a:lnTo>
                  <a:lnTo>
                    <a:pt x="603" y="6"/>
                  </a:lnTo>
                  <a:lnTo>
                    <a:pt x="531" y="6"/>
                  </a:lnTo>
                  <a:lnTo>
                    <a:pt x="496" y="9"/>
                  </a:lnTo>
                  <a:lnTo>
                    <a:pt x="463" y="4"/>
                  </a:lnTo>
                  <a:lnTo>
                    <a:pt x="435" y="4"/>
                  </a:lnTo>
                  <a:lnTo>
                    <a:pt x="351" y="4"/>
                  </a:lnTo>
                  <a:lnTo>
                    <a:pt x="253" y="6"/>
                  </a:lnTo>
                  <a:lnTo>
                    <a:pt x="208" y="4"/>
                  </a:lnTo>
                  <a:lnTo>
                    <a:pt x="155" y="6"/>
                  </a:lnTo>
                  <a:lnTo>
                    <a:pt x="87" y="0"/>
                  </a:lnTo>
                  <a:lnTo>
                    <a:pt x="45" y="0"/>
                  </a:lnTo>
                  <a:lnTo>
                    <a:pt x="28" y="2"/>
                  </a:lnTo>
                  <a:lnTo>
                    <a:pt x="15" y="9"/>
                  </a:lnTo>
                  <a:lnTo>
                    <a:pt x="4" y="27"/>
                  </a:lnTo>
                  <a:lnTo>
                    <a:pt x="0" y="56"/>
                  </a:lnTo>
                  <a:lnTo>
                    <a:pt x="0" y="86"/>
                  </a:lnTo>
                  <a:lnTo>
                    <a:pt x="0" y="119"/>
                  </a:lnTo>
                </a:path>
              </a:pathLst>
            </a:custGeom>
            <a:solidFill>
              <a:srgbClr val="FFFFFF"/>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1938" name="Freeform 18"/>
            <p:cNvSpPr>
              <a:spLocks/>
            </p:cNvSpPr>
            <p:nvPr/>
          </p:nvSpPr>
          <p:spPr bwMode="auto">
            <a:xfrm>
              <a:off x="98" y="539"/>
              <a:ext cx="1733" cy="100"/>
            </a:xfrm>
            <a:custGeom>
              <a:avLst/>
              <a:gdLst/>
              <a:ahLst/>
              <a:cxnLst>
                <a:cxn ang="0">
                  <a:pos x="0" y="24"/>
                </a:cxn>
                <a:cxn ang="0">
                  <a:pos x="4" y="19"/>
                </a:cxn>
                <a:cxn ang="0">
                  <a:pos x="6" y="63"/>
                </a:cxn>
                <a:cxn ang="0">
                  <a:pos x="22" y="80"/>
                </a:cxn>
                <a:cxn ang="0">
                  <a:pos x="48" y="76"/>
                </a:cxn>
                <a:cxn ang="0">
                  <a:pos x="90" y="76"/>
                </a:cxn>
                <a:cxn ang="0">
                  <a:pos x="132" y="78"/>
                </a:cxn>
                <a:cxn ang="0">
                  <a:pos x="156" y="80"/>
                </a:cxn>
                <a:cxn ang="0">
                  <a:pos x="202" y="75"/>
                </a:cxn>
                <a:cxn ang="0">
                  <a:pos x="266" y="80"/>
                </a:cxn>
                <a:cxn ang="0">
                  <a:pos x="336" y="79"/>
                </a:cxn>
                <a:cxn ang="0">
                  <a:pos x="390" y="82"/>
                </a:cxn>
                <a:cxn ang="0">
                  <a:pos x="421" y="81"/>
                </a:cxn>
                <a:cxn ang="0">
                  <a:pos x="525" y="83"/>
                </a:cxn>
                <a:cxn ang="0">
                  <a:pos x="590" y="76"/>
                </a:cxn>
                <a:cxn ang="0">
                  <a:pos x="656" y="78"/>
                </a:cxn>
                <a:cxn ang="0">
                  <a:pos x="708" y="78"/>
                </a:cxn>
                <a:cxn ang="0">
                  <a:pos x="788" y="77"/>
                </a:cxn>
                <a:cxn ang="0">
                  <a:pos x="850" y="71"/>
                </a:cxn>
                <a:cxn ang="0">
                  <a:pos x="942" y="73"/>
                </a:cxn>
                <a:cxn ang="0">
                  <a:pos x="1055" y="76"/>
                </a:cxn>
                <a:cxn ang="0">
                  <a:pos x="1121" y="71"/>
                </a:cxn>
                <a:cxn ang="0">
                  <a:pos x="1150" y="79"/>
                </a:cxn>
                <a:cxn ang="0">
                  <a:pos x="1237" y="79"/>
                </a:cxn>
                <a:cxn ang="0">
                  <a:pos x="1308" y="79"/>
                </a:cxn>
                <a:cxn ang="0">
                  <a:pos x="1332" y="75"/>
                </a:cxn>
                <a:cxn ang="0">
                  <a:pos x="1373" y="80"/>
                </a:cxn>
                <a:cxn ang="0">
                  <a:pos x="1394" y="80"/>
                </a:cxn>
                <a:cxn ang="0">
                  <a:pos x="1451" y="80"/>
                </a:cxn>
                <a:cxn ang="0">
                  <a:pos x="1499" y="77"/>
                </a:cxn>
                <a:cxn ang="0">
                  <a:pos x="1578" y="74"/>
                </a:cxn>
                <a:cxn ang="0">
                  <a:pos x="1687" y="73"/>
                </a:cxn>
                <a:cxn ang="0">
                  <a:pos x="1713" y="65"/>
                </a:cxn>
                <a:cxn ang="0">
                  <a:pos x="1727" y="42"/>
                </a:cxn>
                <a:cxn ang="0">
                  <a:pos x="1732" y="63"/>
                </a:cxn>
                <a:cxn ang="0">
                  <a:pos x="1730" y="80"/>
                </a:cxn>
                <a:cxn ang="0">
                  <a:pos x="1716" y="95"/>
                </a:cxn>
                <a:cxn ang="0">
                  <a:pos x="1606" y="95"/>
                </a:cxn>
                <a:cxn ang="0">
                  <a:pos x="1510" y="97"/>
                </a:cxn>
                <a:cxn ang="0">
                  <a:pos x="1466" y="99"/>
                </a:cxn>
                <a:cxn ang="0">
                  <a:pos x="1416" y="99"/>
                </a:cxn>
                <a:cxn ang="0">
                  <a:pos x="1325" y="93"/>
                </a:cxn>
                <a:cxn ang="0">
                  <a:pos x="1216" y="92"/>
                </a:cxn>
                <a:cxn ang="0">
                  <a:pos x="1125" y="94"/>
                </a:cxn>
                <a:cxn ang="0">
                  <a:pos x="1067" y="94"/>
                </a:cxn>
                <a:cxn ang="0">
                  <a:pos x="1022" y="95"/>
                </a:cxn>
                <a:cxn ang="0">
                  <a:pos x="987" y="97"/>
                </a:cxn>
                <a:cxn ang="0">
                  <a:pos x="947" y="93"/>
                </a:cxn>
                <a:cxn ang="0">
                  <a:pos x="901" y="97"/>
                </a:cxn>
                <a:cxn ang="0">
                  <a:pos x="839" y="97"/>
                </a:cxn>
                <a:cxn ang="0">
                  <a:pos x="791" y="95"/>
                </a:cxn>
                <a:cxn ang="0">
                  <a:pos x="720" y="99"/>
                </a:cxn>
                <a:cxn ang="0">
                  <a:pos x="638" y="99"/>
                </a:cxn>
                <a:cxn ang="0">
                  <a:pos x="563" y="99"/>
                </a:cxn>
                <a:cxn ang="0">
                  <a:pos x="496" y="95"/>
                </a:cxn>
                <a:cxn ang="0">
                  <a:pos x="435" y="97"/>
                </a:cxn>
                <a:cxn ang="0">
                  <a:pos x="326" y="97"/>
                </a:cxn>
                <a:cxn ang="0">
                  <a:pos x="208" y="97"/>
                </a:cxn>
                <a:cxn ang="0">
                  <a:pos x="15" y="95"/>
                </a:cxn>
                <a:cxn ang="0">
                  <a:pos x="0" y="76"/>
                </a:cxn>
                <a:cxn ang="0">
                  <a:pos x="0" y="50"/>
                </a:cxn>
              </a:cxnLst>
              <a:rect l="0" t="0" r="r" b="b"/>
              <a:pathLst>
                <a:path w="1733" h="100">
                  <a:moveTo>
                    <a:pt x="0" y="50"/>
                  </a:moveTo>
                  <a:lnTo>
                    <a:pt x="0" y="24"/>
                  </a:lnTo>
                  <a:lnTo>
                    <a:pt x="0" y="0"/>
                  </a:lnTo>
                  <a:lnTo>
                    <a:pt x="4" y="19"/>
                  </a:lnTo>
                  <a:lnTo>
                    <a:pt x="5" y="35"/>
                  </a:lnTo>
                  <a:lnTo>
                    <a:pt x="6" y="63"/>
                  </a:lnTo>
                  <a:lnTo>
                    <a:pt x="12" y="76"/>
                  </a:lnTo>
                  <a:lnTo>
                    <a:pt x="22" y="80"/>
                  </a:lnTo>
                  <a:lnTo>
                    <a:pt x="33" y="77"/>
                  </a:lnTo>
                  <a:lnTo>
                    <a:pt x="48" y="76"/>
                  </a:lnTo>
                  <a:lnTo>
                    <a:pt x="74" y="75"/>
                  </a:lnTo>
                  <a:lnTo>
                    <a:pt x="90" y="76"/>
                  </a:lnTo>
                  <a:lnTo>
                    <a:pt x="103" y="76"/>
                  </a:lnTo>
                  <a:lnTo>
                    <a:pt x="132" y="78"/>
                  </a:lnTo>
                  <a:lnTo>
                    <a:pt x="143" y="79"/>
                  </a:lnTo>
                  <a:lnTo>
                    <a:pt x="156" y="80"/>
                  </a:lnTo>
                  <a:lnTo>
                    <a:pt x="178" y="76"/>
                  </a:lnTo>
                  <a:lnTo>
                    <a:pt x="202" y="75"/>
                  </a:lnTo>
                  <a:lnTo>
                    <a:pt x="231" y="74"/>
                  </a:lnTo>
                  <a:lnTo>
                    <a:pt x="266" y="80"/>
                  </a:lnTo>
                  <a:lnTo>
                    <a:pt x="311" y="82"/>
                  </a:lnTo>
                  <a:lnTo>
                    <a:pt x="336" y="79"/>
                  </a:lnTo>
                  <a:lnTo>
                    <a:pt x="351" y="82"/>
                  </a:lnTo>
                  <a:lnTo>
                    <a:pt x="390" y="82"/>
                  </a:lnTo>
                  <a:lnTo>
                    <a:pt x="404" y="77"/>
                  </a:lnTo>
                  <a:lnTo>
                    <a:pt x="421" y="81"/>
                  </a:lnTo>
                  <a:lnTo>
                    <a:pt x="467" y="80"/>
                  </a:lnTo>
                  <a:lnTo>
                    <a:pt x="525" y="83"/>
                  </a:lnTo>
                  <a:lnTo>
                    <a:pt x="545" y="80"/>
                  </a:lnTo>
                  <a:lnTo>
                    <a:pt x="590" y="76"/>
                  </a:lnTo>
                  <a:lnTo>
                    <a:pt x="620" y="75"/>
                  </a:lnTo>
                  <a:lnTo>
                    <a:pt x="656" y="78"/>
                  </a:lnTo>
                  <a:lnTo>
                    <a:pt x="680" y="80"/>
                  </a:lnTo>
                  <a:lnTo>
                    <a:pt x="708" y="78"/>
                  </a:lnTo>
                  <a:lnTo>
                    <a:pt x="757" y="81"/>
                  </a:lnTo>
                  <a:lnTo>
                    <a:pt x="788" y="77"/>
                  </a:lnTo>
                  <a:lnTo>
                    <a:pt x="818" y="77"/>
                  </a:lnTo>
                  <a:lnTo>
                    <a:pt x="850" y="71"/>
                  </a:lnTo>
                  <a:lnTo>
                    <a:pt x="890" y="77"/>
                  </a:lnTo>
                  <a:lnTo>
                    <a:pt x="942" y="73"/>
                  </a:lnTo>
                  <a:lnTo>
                    <a:pt x="1002" y="73"/>
                  </a:lnTo>
                  <a:lnTo>
                    <a:pt x="1055" y="76"/>
                  </a:lnTo>
                  <a:lnTo>
                    <a:pt x="1086" y="71"/>
                  </a:lnTo>
                  <a:lnTo>
                    <a:pt x="1121" y="71"/>
                  </a:lnTo>
                  <a:lnTo>
                    <a:pt x="1135" y="77"/>
                  </a:lnTo>
                  <a:lnTo>
                    <a:pt x="1150" y="79"/>
                  </a:lnTo>
                  <a:lnTo>
                    <a:pt x="1196" y="76"/>
                  </a:lnTo>
                  <a:lnTo>
                    <a:pt x="1237" y="79"/>
                  </a:lnTo>
                  <a:lnTo>
                    <a:pt x="1292" y="80"/>
                  </a:lnTo>
                  <a:lnTo>
                    <a:pt x="1308" y="79"/>
                  </a:lnTo>
                  <a:lnTo>
                    <a:pt x="1319" y="79"/>
                  </a:lnTo>
                  <a:lnTo>
                    <a:pt x="1332" y="75"/>
                  </a:lnTo>
                  <a:lnTo>
                    <a:pt x="1360" y="78"/>
                  </a:lnTo>
                  <a:lnTo>
                    <a:pt x="1373" y="80"/>
                  </a:lnTo>
                  <a:lnTo>
                    <a:pt x="1382" y="77"/>
                  </a:lnTo>
                  <a:lnTo>
                    <a:pt x="1394" y="80"/>
                  </a:lnTo>
                  <a:lnTo>
                    <a:pt x="1416" y="76"/>
                  </a:lnTo>
                  <a:lnTo>
                    <a:pt x="1451" y="80"/>
                  </a:lnTo>
                  <a:lnTo>
                    <a:pt x="1485" y="74"/>
                  </a:lnTo>
                  <a:lnTo>
                    <a:pt x="1499" y="77"/>
                  </a:lnTo>
                  <a:lnTo>
                    <a:pt x="1514" y="77"/>
                  </a:lnTo>
                  <a:lnTo>
                    <a:pt x="1578" y="74"/>
                  </a:lnTo>
                  <a:lnTo>
                    <a:pt x="1639" y="77"/>
                  </a:lnTo>
                  <a:lnTo>
                    <a:pt x="1687" y="73"/>
                  </a:lnTo>
                  <a:lnTo>
                    <a:pt x="1703" y="70"/>
                  </a:lnTo>
                  <a:lnTo>
                    <a:pt x="1713" y="65"/>
                  </a:lnTo>
                  <a:lnTo>
                    <a:pt x="1721" y="56"/>
                  </a:lnTo>
                  <a:lnTo>
                    <a:pt x="1727" y="42"/>
                  </a:lnTo>
                  <a:lnTo>
                    <a:pt x="1732" y="22"/>
                  </a:lnTo>
                  <a:lnTo>
                    <a:pt x="1732" y="63"/>
                  </a:lnTo>
                  <a:lnTo>
                    <a:pt x="1732" y="73"/>
                  </a:lnTo>
                  <a:lnTo>
                    <a:pt x="1730" y="80"/>
                  </a:lnTo>
                  <a:lnTo>
                    <a:pt x="1725" y="88"/>
                  </a:lnTo>
                  <a:lnTo>
                    <a:pt x="1716" y="95"/>
                  </a:lnTo>
                  <a:lnTo>
                    <a:pt x="1652" y="99"/>
                  </a:lnTo>
                  <a:lnTo>
                    <a:pt x="1606" y="95"/>
                  </a:lnTo>
                  <a:lnTo>
                    <a:pt x="1583" y="97"/>
                  </a:lnTo>
                  <a:lnTo>
                    <a:pt x="1510" y="97"/>
                  </a:lnTo>
                  <a:lnTo>
                    <a:pt x="1488" y="97"/>
                  </a:lnTo>
                  <a:lnTo>
                    <a:pt x="1466" y="99"/>
                  </a:lnTo>
                  <a:lnTo>
                    <a:pt x="1443" y="96"/>
                  </a:lnTo>
                  <a:lnTo>
                    <a:pt x="1416" y="99"/>
                  </a:lnTo>
                  <a:lnTo>
                    <a:pt x="1346" y="97"/>
                  </a:lnTo>
                  <a:lnTo>
                    <a:pt x="1325" y="93"/>
                  </a:lnTo>
                  <a:lnTo>
                    <a:pt x="1260" y="97"/>
                  </a:lnTo>
                  <a:lnTo>
                    <a:pt x="1216" y="92"/>
                  </a:lnTo>
                  <a:lnTo>
                    <a:pt x="1165" y="97"/>
                  </a:lnTo>
                  <a:lnTo>
                    <a:pt x="1125" y="94"/>
                  </a:lnTo>
                  <a:lnTo>
                    <a:pt x="1088" y="97"/>
                  </a:lnTo>
                  <a:lnTo>
                    <a:pt x="1067" y="94"/>
                  </a:lnTo>
                  <a:lnTo>
                    <a:pt x="1048" y="95"/>
                  </a:lnTo>
                  <a:lnTo>
                    <a:pt x="1022" y="95"/>
                  </a:lnTo>
                  <a:lnTo>
                    <a:pt x="1006" y="92"/>
                  </a:lnTo>
                  <a:lnTo>
                    <a:pt x="987" y="97"/>
                  </a:lnTo>
                  <a:lnTo>
                    <a:pt x="967" y="92"/>
                  </a:lnTo>
                  <a:lnTo>
                    <a:pt x="947" y="93"/>
                  </a:lnTo>
                  <a:lnTo>
                    <a:pt x="923" y="95"/>
                  </a:lnTo>
                  <a:lnTo>
                    <a:pt x="901" y="97"/>
                  </a:lnTo>
                  <a:lnTo>
                    <a:pt x="875" y="97"/>
                  </a:lnTo>
                  <a:lnTo>
                    <a:pt x="839" y="97"/>
                  </a:lnTo>
                  <a:lnTo>
                    <a:pt x="813" y="97"/>
                  </a:lnTo>
                  <a:lnTo>
                    <a:pt x="791" y="95"/>
                  </a:lnTo>
                  <a:lnTo>
                    <a:pt x="769" y="95"/>
                  </a:lnTo>
                  <a:lnTo>
                    <a:pt x="720" y="99"/>
                  </a:lnTo>
                  <a:lnTo>
                    <a:pt x="681" y="94"/>
                  </a:lnTo>
                  <a:lnTo>
                    <a:pt x="638" y="99"/>
                  </a:lnTo>
                  <a:lnTo>
                    <a:pt x="603" y="95"/>
                  </a:lnTo>
                  <a:lnTo>
                    <a:pt x="563" y="99"/>
                  </a:lnTo>
                  <a:lnTo>
                    <a:pt x="531" y="95"/>
                  </a:lnTo>
                  <a:lnTo>
                    <a:pt x="496" y="95"/>
                  </a:lnTo>
                  <a:lnTo>
                    <a:pt x="463" y="97"/>
                  </a:lnTo>
                  <a:lnTo>
                    <a:pt x="435" y="97"/>
                  </a:lnTo>
                  <a:lnTo>
                    <a:pt x="351" y="97"/>
                  </a:lnTo>
                  <a:lnTo>
                    <a:pt x="326" y="97"/>
                  </a:lnTo>
                  <a:lnTo>
                    <a:pt x="254" y="95"/>
                  </a:lnTo>
                  <a:lnTo>
                    <a:pt x="208" y="97"/>
                  </a:lnTo>
                  <a:lnTo>
                    <a:pt x="84" y="94"/>
                  </a:lnTo>
                  <a:lnTo>
                    <a:pt x="15" y="95"/>
                  </a:lnTo>
                  <a:lnTo>
                    <a:pt x="3" y="88"/>
                  </a:lnTo>
                  <a:lnTo>
                    <a:pt x="0" y="76"/>
                  </a:lnTo>
                  <a:lnTo>
                    <a:pt x="0" y="63"/>
                  </a:lnTo>
                  <a:lnTo>
                    <a:pt x="0" y="50"/>
                  </a:lnTo>
                </a:path>
              </a:pathLst>
            </a:custGeom>
            <a:solidFill>
              <a:schemeClr val="bg1"/>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grpSp>
      <p:grpSp>
        <p:nvGrpSpPr>
          <p:cNvPr id="3" name="Group 19"/>
          <p:cNvGrpSpPr>
            <a:grpSpLocks/>
          </p:cNvGrpSpPr>
          <p:nvPr/>
        </p:nvGrpSpPr>
        <p:grpSpPr bwMode="auto">
          <a:xfrm>
            <a:off x="6243638" y="222250"/>
            <a:ext cx="2795587" cy="866775"/>
            <a:chOff x="3933" y="140"/>
            <a:chExt cx="1761" cy="546"/>
          </a:xfrm>
        </p:grpSpPr>
        <p:sp>
          <p:nvSpPr>
            <p:cNvPr id="81940" name="Freeform 20"/>
            <p:cNvSpPr>
              <a:spLocks/>
            </p:cNvSpPr>
            <p:nvPr/>
          </p:nvSpPr>
          <p:spPr bwMode="auto">
            <a:xfrm>
              <a:off x="3933" y="140"/>
              <a:ext cx="1761" cy="445"/>
            </a:xfrm>
            <a:custGeom>
              <a:avLst/>
              <a:gdLst/>
              <a:ahLst/>
              <a:cxnLst>
                <a:cxn ang="0">
                  <a:pos x="23" y="6"/>
                </a:cxn>
                <a:cxn ang="0">
                  <a:pos x="37" y="0"/>
                </a:cxn>
                <a:cxn ang="0">
                  <a:pos x="1706" y="0"/>
                </a:cxn>
                <a:cxn ang="0">
                  <a:pos x="1725" y="4"/>
                </a:cxn>
                <a:cxn ang="0">
                  <a:pos x="1739" y="15"/>
                </a:cxn>
                <a:cxn ang="0">
                  <a:pos x="1751" y="44"/>
                </a:cxn>
                <a:cxn ang="0">
                  <a:pos x="1758" y="77"/>
                </a:cxn>
                <a:cxn ang="0">
                  <a:pos x="1760" y="115"/>
                </a:cxn>
                <a:cxn ang="0">
                  <a:pos x="1760" y="444"/>
                </a:cxn>
                <a:cxn ang="0">
                  <a:pos x="66" y="444"/>
                </a:cxn>
                <a:cxn ang="0">
                  <a:pos x="0" y="444"/>
                </a:cxn>
                <a:cxn ang="0">
                  <a:pos x="0" y="138"/>
                </a:cxn>
                <a:cxn ang="0">
                  <a:pos x="0" y="93"/>
                </a:cxn>
                <a:cxn ang="0">
                  <a:pos x="7" y="49"/>
                </a:cxn>
                <a:cxn ang="0">
                  <a:pos x="13" y="26"/>
                </a:cxn>
                <a:cxn ang="0">
                  <a:pos x="23" y="6"/>
                </a:cxn>
              </a:cxnLst>
              <a:rect l="0" t="0" r="r" b="b"/>
              <a:pathLst>
                <a:path w="1761" h="445">
                  <a:moveTo>
                    <a:pt x="23" y="6"/>
                  </a:moveTo>
                  <a:lnTo>
                    <a:pt x="37" y="0"/>
                  </a:lnTo>
                  <a:lnTo>
                    <a:pt x="1706" y="0"/>
                  </a:lnTo>
                  <a:lnTo>
                    <a:pt x="1725" y="4"/>
                  </a:lnTo>
                  <a:lnTo>
                    <a:pt x="1739" y="15"/>
                  </a:lnTo>
                  <a:lnTo>
                    <a:pt x="1751" y="44"/>
                  </a:lnTo>
                  <a:lnTo>
                    <a:pt x="1758" y="77"/>
                  </a:lnTo>
                  <a:lnTo>
                    <a:pt x="1760" y="115"/>
                  </a:lnTo>
                  <a:lnTo>
                    <a:pt x="1760" y="444"/>
                  </a:lnTo>
                  <a:lnTo>
                    <a:pt x="66" y="444"/>
                  </a:lnTo>
                  <a:lnTo>
                    <a:pt x="0" y="444"/>
                  </a:lnTo>
                  <a:lnTo>
                    <a:pt x="0" y="138"/>
                  </a:lnTo>
                  <a:lnTo>
                    <a:pt x="0" y="93"/>
                  </a:lnTo>
                  <a:lnTo>
                    <a:pt x="7" y="49"/>
                  </a:lnTo>
                  <a:lnTo>
                    <a:pt x="13" y="26"/>
                  </a:lnTo>
                  <a:lnTo>
                    <a:pt x="23" y="6"/>
                  </a:lnTo>
                </a:path>
              </a:pathLst>
            </a:custGeom>
            <a:gradFill rotWithShape="0">
              <a:gsLst>
                <a:gs pos="0">
                  <a:srgbClr val="00CCFF"/>
                </a:gs>
                <a:gs pos="100000">
                  <a:srgbClr val="FFFFFF"/>
                </a:gs>
              </a:gsLst>
              <a:lin ang="5400000" scaled="1"/>
            </a:gra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1941" name="Freeform 21"/>
            <p:cNvSpPr>
              <a:spLocks/>
            </p:cNvSpPr>
            <p:nvPr/>
          </p:nvSpPr>
          <p:spPr bwMode="auto">
            <a:xfrm>
              <a:off x="3933" y="425"/>
              <a:ext cx="1761" cy="190"/>
            </a:xfrm>
            <a:custGeom>
              <a:avLst/>
              <a:gdLst/>
              <a:ahLst/>
              <a:cxnLst>
                <a:cxn ang="0">
                  <a:pos x="85" y="65"/>
                </a:cxn>
                <a:cxn ang="0">
                  <a:pos x="138" y="65"/>
                </a:cxn>
                <a:cxn ang="0">
                  <a:pos x="180" y="97"/>
                </a:cxn>
                <a:cxn ang="0">
                  <a:pos x="248" y="78"/>
                </a:cxn>
                <a:cxn ang="0">
                  <a:pos x="325" y="69"/>
                </a:cxn>
                <a:cxn ang="0">
                  <a:pos x="379" y="88"/>
                </a:cxn>
                <a:cxn ang="0">
                  <a:pos x="438" y="78"/>
                </a:cxn>
                <a:cxn ang="0">
                  <a:pos x="532" y="84"/>
                </a:cxn>
                <a:cxn ang="0">
                  <a:pos x="592" y="97"/>
                </a:cxn>
                <a:cxn ang="0">
                  <a:pos x="663" y="59"/>
                </a:cxn>
                <a:cxn ang="0">
                  <a:pos x="716" y="93"/>
                </a:cxn>
                <a:cxn ang="0">
                  <a:pos x="787" y="87"/>
                </a:cxn>
                <a:cxn ang="0">
                  <a:pos x="824" y="93"/>
                </a:cxn>
                <a:cxn ang="0">
                  <a:pos x="857" y="59"/>
                </a:cxn>
                <a:cxn ang="0">
                  <a:pos x="899" y="35"/>
                </a:cxn>
                <a:cxn ang="0">
                  <a:pos x="949" y="32"/>
                </a:cxn>
                <a:cxn ang="0">
                  <a:pos x="991" y="23"/>
                </a:cxn>
                <a:cxn ang="0">
                  <a:pos x="1030" y="49"/>
                </a:cxn>
                <a:cxn ang="0">
                  <a:pos x="1071" y="69"/>
                </a:cxn>
                <a:cxn ang="0">
                  <a:pos x="1138" y="55"/>
                </a:cxn>
                <a:cxn ang="0">
                  <a:pos x="1168" y="92"/>
                </a:cxn>
                <a:cxn ang="0">
                  <a:pos x="1215" y="97"/>
                </a:cxn>
                <a:cxn ang="0">
                  <a:pos x="1293" y="97"/>
                </a:cxn>
                <a:cxn ang="0">
                  <a:pos x="1340" y="81"/>
                </a:cxn>
                <a:cxn ang="0">
                  <a:pos x="1376" y="88"/>
                </a:cxn>
                <a:cxn ang="0">
                  <a:pos x="1418" y="59"/>
                </a:cxn>
                <a:cxn ang="0">
                  <a:pos x="1478" y="55"/>
                </a:cxn>
                <a:cxn ang="0">
                  <a:pos x="1528" y="23"/>
                </a:cxn>
                <a:cxn ang="0">
                  <a:pos x="1567" y="15"/>
                </a:cxn>
                <a:cxn ang="0">
                  <a:pos x="1617" y="28"/>
                </a:cxn>
                <a:cxn ang="0">
                  <a:pos x="1661" y="1"/>
                </a:cxn>
                <a:cxn ang="0">
                  <a:pos x="1703" y="49"/>
                </a:cxn>
                <a:cxn ang="0">
                  <a:pos x="1750" y="24"/>
                </a:cxn>
                <a:cxn ang="0">
                  <a:pos x="1760" y="189"/>
                </a:cxn>
                <a:cxn ang="0">
                  <a:pos x="727" y="153"/>
                </a:cxn>
                <a:cxn ang="0">
                  <a:pos x="0" y="30"/>
                </a:cxn>
                <a:cxn ang="0">
                  <a:pos x="26" y="51"/>
                </a:cxn>
                <a:cxn ang="0">
                  <a:pos x="61" y="59"/>
                </a:cxn>
              </a:cxnLst>
              <a:rect l="0" t="0" r="r" b="b"/>
              <a:pathLst>
                <a:path w="1761" h="190">
                  <a:moveTo>
                    <a:pt x="61" y="59"/>
                  </a:moveTo>
                  <a:lnTo>
                    <a:pt x="85" y="65"/>
                  </a:lnTo>
                  <a:lnTo>
                    <a:pt x="112" y="59"/>
                  </a:lnTo>
                  <a:lnTo>
                    <a:pt x="138" y="65"/>
                  </a:lnTo>
                  <a:lnTo>
                    <a:pt x="158" y="83"/>
                  </a:lnTo>
                  <a:lnTo>
                    <a:pt x="180" y="97"/>
                  </a:lnTo>
                  <a:lnTo>
                    <a:pt x="217" y="85"/>
                  </a:lnTo>
                  <a:lnTo>
                    <a:pt x="248" y="78"/>
                  </a:lnTo>
                  <a:lnTo>
                    <a:pt x="293" y="78"/>
                  </a:lnTo>
                  <a:lnTo>
                    <a:pt x="325" y="69"/>
                  </a:lnTo>
                  <a:lnTo>
                    <a:pt x="354" y="78"/>
                  </a:lnTo>
                  <a:lnTo>
                    <a:pt x="379" y="88"/>
                  </a:lnTo>
                  <a:lnTo>
                    <a:pt x="402" y="92"/>
                  </a:lnTo>
                  <a:lnTo>
                    <a:pt x="438" y="78"/>
                  </a:lnTo>
                  <a:lnTo>
                    <a:pt x="477" y="78"/>
                  </a:lnTo>
                  <a:lnTo>
                    <a:pt x="532" y="84"/>
                  </a:lnTo>
                  <a:lnTo>
                    <a:pt x="555" y="102"/>
                  </a:lnTo>
                  <a:lnTo>
                    <a:pt x="592" y="97"/>
                  </a:lnTo>
                  <a:lnTo>
                    <a:pt x="629" y="69"/>
                  </a:lnTo>
                  <a:lnTo>
                    <a:pt x="663" y="59"/>
                  </a:lnTo>
                  <a:lnTo>
                    <a:pt x="687" y="69"/>
                  </a:lnTo>
                  <a:lnTo>
                    <a:pt x="716" y="93"/>
                  </a:lnTo>
                  <a:lnTo>
                    <a:pt x="750" y="102"/>
                  </a:lnTo>
                  <a:lnTo>
                    <a:pt x="787" y="87"/>
                  </a:lnTo>
                  <a:lnTo>
                    <a:pt x="805" y="81"/>
                  </a:lnTo>
                  <a:lnTo>
                    <a:pt x="824" y="93"/>
                  </a:lnTo>
                  <a:lnTo>
                    <a:pt x="840" y="78"/>
                  </a:lnTo>
                  <a:lnTo>
                    <a:pt x="857" y="59"/>
                  </a:lnTo>
                  <a:lnTo>
                    <a:pt x="877" y="40"/>
                  </a:lnTo>
                  <a:lnTo>
                    <a:pt x="899" y="35"/>
                  </a:lnTo>
                  <a:lnTo>
                    <a:pt x="924" y="40"/>
                  </a:lnTo>
                  <a:lnTo>
                    <a:pt x="949" y="32"/>
                  </a:lnTo>
                  <a:lnTo>
                    <a:pt x="975" y="23"/>
                  </a:lnTo>
                  <a:lnTo>
                    <a:pt x="991" y="23"/>
                  </a:lnTo>
                  <a:lnTo>
                    <a:pt x="1006" y="25"/>
                  </a:lnTo>
                  <a:lnTo>
                    <a:pt x="1030" y="49"/>
                  </a:lnTo>
                  <a:lnTo>
                    <a:pt x="1052" y="45"/>
                  </a:lnTo>
                  <a:lnTo>
                    <a:pt x="1071" y="69"/>
                  </a:lnTo>
                  <a:lnTo>
                    <a:pt x="1107" y="69"/>
                  </a:lnTo>
                  <a:lnTo>
                    <a:pt x="1138" y="55"/>
                  </a:lnTo>
                  <a:lnTo>
                    <a:pt x="1153" y="73"/>
                  </a:lnTo>
                  <a:lnTo>
                    <a:pt x="1168" y="92"/>
                  </a:lnTo>
                  <a:lnTo>
                    <a:pt x="1190" y="86"/>
                  </a:lnTo>
                  <a:lnTo>
                    <a:pt x="1215" y="97"/>
                  </a:lnTo>
                  <a:lnTo>
                    <a:pt x="1242" y="87"/>
                  </a:lnTo>
                  <a:lnTo>
                    <a:pt x="1293" y="97"/>
                  </a:lnTo>
                  <a:lnTo>
                    <a:pt x="1315" y="107"/>
                  </a:lnTo>
                  <a:lnTo>
                    <a:pt x="1340" y="81"/>
                  </a:lnTo>
                  <a:lnTo>
                    <a:pt x="1357" y="79"/>
                  </a:lnTo>
                  <a:lnTo>
                    <a:pt x="1376" y="88"/>
                  </a:lnTo>
                  <a:lnTo>
                    <a:pt x="1394" y="85"/>
                  </a:lnTo>
                  <a:lnTo>
                    <a:pt x="1418" y="59"/>
                  </a:lnTo>
                  <a:lnTo>
                    <a:pt x="1458" y="51"/>
                  </a:lnTo>
                  <a:lnTo>
                    <a:pt x="1478" y="55"/>
                  </a:lnTo>
                  <a:lnTo>
                    <a:pt x="1498" y="55"/>
                  </a:lnTo>
                  <a:lnTo>
                    <a:pt x="1528" y="23"/>
                  </a:lnTo>
                  <a:lnTo>
                    <a:pt x="1545" y="10"/>
                  </a:lnTo>
                  <a:lnTo>
                    <a:pt x="1567" y="15"/>
                  </a:lnTo>
                  <a:lnTo>
                    <a:pt x="1592" y="49"/>
                  </a:lnTo>
                  <a:lnTo>
                    <a:pt x="1617" y="28"/>
                  </a:lnTo>
                  <a:lnTo>
                    <a:pt x="1641" y="0"/>
                  </a:lnTo>
                  <a:lnTo>
                    <a:pt x="1661" y="1"/>
                  </a:lnTo>
                  <a:lnTo>
                    <a:pt x="1685" y="59"/>
                  </a:lnTo>
                  <a:lnTo>
                    <a:pt x="1703" y="49"/>
                  </a:lnTo>
                  <a:lnTo>
                    <a:pt x="1729" y="25"/>
                  </a:lnTo>
                  <a:lnTo>
                    <a:pt x="1750" y="24"/>
                  </a:lnTo>
                  <a:lnTo>
                    <a:pt x="1760" y="44"/>
                  </a:lnTo>
                  <a:lnTo>
                    <a:pt x="1760" y="189"/>
                  </a:lnTo>
                  <a:lnTo>
                    <a:pt x="740" y="148"/>
                  </a:lnTo>
                  <a:lnTo>
                    <a:pt x="727" y="153"/>
                  </a:lnTo>
                  <a:lnTo>
                    <a:pt x="0" y="136"/>
                  </a:lnTo>
                  <a:lnTo>
                    <a:pt x="0" y="30"/>
                  </a:lnTo>
                  <a:lnTo>
                    <a:pt x="10" y="46"/>
                  </a:lnTo>
                  <a:lnTo>
                    <a:pt x="26" y="51"/>
                  </a:lnTo>
                  <a:lnTo>
                    <a:pt x="46" y="53"/>
                  </a:lnTo>
                  <a:lnTo>
                    <a:pt x="61" y="59"/>
                  </a:lnTo>
                </a:path>
              </a:pathLst>
            </a:custGeom>
            <a:solidFill>
              <a:srgbClr val="003300"/>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1942" name="Freeform 22"/>
            <p:cNvSpPr>
              <a:spLocks/>
            </p:cNvSpPr>
            <p:nvPr/>
          </p:nvSpPr>
          <p:spPr bwMode="auto">
            <a:xfrm>
              <a:off x="3933" y="489"/>
              <a:ext cx="1761" cy="197"/>
            </a:xfrm>
            <a:custGeom>
              <a:avLst/>
              <a:gdLst/>
              <a:ahLst/>
              <a:cxnLst>
                <a:cxn ang="0">
                  <a:pos x="37" y="194"/>
                </a:cxn>
                <a:cxn ang="0">
                  <a:pos x="1706" y="196"/>
                </a:cxn>
                <a:cxn ang="0">
                  <a:pos x="1739" y="189"/>
                </a:cxn>
                <a:cxn ang="0">
                  <a:pos x="1758" y="165"/>
                </a:cxn>
                <a:cxn ang="0">
                  <a:pos x="1760" y="23"/>
                </a:cxn>
                <a:cxn ang="0">
                  <a:pos x="1736" y="7"/>
                </a:cxn>
                <a:cxn ang="0">
                  <a:pos x="1723" y="53"/>
                </a:cxn>
                <a:cxn ang="0">
                  <a:pos x="1706" y="50"/>
                </a:cxn>
                <a:cxn ang="0">
                  <a:pos x="1671" y="26"/>
                </a:cxn>
                <a:cxn ang="0">
                  <a:pos x="1625" y="34"/>
                </a:cxn>
                <a:cxn ang="0">
                  <a:pos x="1588" y="39"/>
                </a:cxn>
                <a:cxn ang="0">
                  <a:pos x="1554" y="26"/>
                </a:cxn>
                <a:cxn ang="0">
                  <a:pos x="1520" y="42"/>
                </a:cxn>
                <a:cxn ang="0">
                  <a:pos x="1498" y="52"/>
                </a:cxn>
                <a:cxn ang="0">
                  <a:pos x="1445" y="45"/>
                </a:cxn>
                <a:cxn ang="0">
                  <a:pos x="1396" y="37"/>
                </a:cxn>
                <a:cxn ang="0">
                  <a:pos x="1337" y="86"/>
                </a:cxn>
                <a:cxn ang="0">
                  <a:pos x="1293" y="61"/>
                </a:cxn>
                <a:cxn ang="0">
                  <a:pos x="1240" y="59"/>
                </a:cxn>
                <a:cxn ang="0">
                  <a:pos x="1153" y="58"/>
                </a:cxn>
                <a:cxn ang="0">
                  <a:pos x="1112" y="52"/>
                </a:cxn>
                <a:cxn ang="0">
                  <a:pos x="1079" y="37"/>
                </a:cxn>
                <a:cxn ang="0">
                  <a:pos x="1006" y="68"/>
                </a:cxn>
                <a:cxn ang="0">
                  <a:pos x="943" y="53"/>
                </a:cxn>
                <a:cxn ang="0">
                  <a:pos x="866" y="61"/>
                </a:cxn>
                <a:cxn ang="0">
                  <a:pos x="804" y="61"/>
                </a:cxn>
                <a:cxn ang="0">
                  <a:pos x="730" y="82"/>
                </a:cxn>
                <a:cxn ang="0">
                  <a:pos x="652" y="71"/>
                </a:cxn>
                <a:cxn ang="0">
                  <a:pos x="563" y="73"/>
                </a:cxn>
                <a:cxn ang="0">
                  <a:pos x="468" y="52"/>
                </a:cxn>
                <a:cxn ang="0">
                  <a:pos x="369" y="37"/>
                </a:cxn>
                <a:cxn ang="0">
                  <a:pos x="301" y="55"/>
                </a:cxn>
                <a:cxn ang="0">
                  <a:pos x="262" y="50"/>
                </a:cxn>
                <a:cxn ang="0">
                  <a:pos x="205" y="57"/>
                </a:cxn>
                <a:cxn ang="0">
                  <a:pos x="143" y="55"/>
                </a:cxn>
                <a:cxn ang="0">
                  <a:pos x="80" y="68"/>
                </a:cxn>
                <a:cxn ang="0">
                  <a:pos x="16" y="59"/>
                </a:cxn>
                <a:cxn ang="0">
                  <a:pos x="2" y="116"/>
                </a:cxn>
                <a:cxn ang="0">
                  <a:pos x="13" y="184"/>
                </a:cxn>
              </a:cxnLst>
              <a:rect l="0" t="0" r="r" b="b"/>
              <a:pathLst>
                <a:path w="1761" h="197">
                  <a:moveTo>
                    <a:pt x="23" y="191"/>
                  </a:moveTo>
                  <a:lnTo>
                    <a:pt x="37" y="194"/>
                  </a:lnTo>
                  <a:lnTo>
                    <a:pt x="54" y="196"/>
                  </a:lnTo>
                  <a:lnTo>
                    <a:pt x="1706" y="196"/>
                  </a:lnTo>
                  <a:lnTo>
                    <a:pt x="1725" y="193"/>
                  </a:lnTo>
                  <a:lnTo>
                    <a:pt x="1739" y="189"/>
                  </a:lnTo>
                  <a:lnTo>
                    <a:pt x="1751" y="178"/>
                  </a:lnTo>
                  <a:lnTo>
                    <a:pt x="1758" y="165"/>
                  </a:lnTo>
                  <a:lnTo>
                    <a:pt x="1760" y="150"/>
                  </a:lnTo>
                  <a:lnTo>
                    <a:pt x="1760" y="23"/>
                  </a:lnTo>
                  <a:lnTo>
                    <a:pt x="1745" y="0"/>
                  </a:lnTo>
                  <a:lnTo>
                    <a:pt x="1736" y="7"/>
                  </a:lnTo>
                  <a:lnTo>
                    <a:pt x="1729" y="28"/>
                  </a:lnTo>
                  <a:lnTo>
                    <a:pt x="1723" y="53"/>
                  </a:lnTo>
                  <a:lnTo>
                    <a:pt x="1716" y="52"/>
                  </a:lnTo>
                  <a:lnTo>
                    <a:pt x="1706" y="50"/>
                  </a:lnTo>
                  <a:lnTo>
                    <a:pt x="1685" y="37"/>
                  </a:lnTo>
                  <a:lnTo>
                    <a:pt x="1671" y="26"/>
                  </a:lnTo>
                  <a:lnTo>
                    <a:pt x="1649" y="23"/>
                  </a:lnTo>
                  <a:lnTo>
                    <a:pt x="1625" y="34"/>
                  </a:lnTo>
                  <a:lnTo>
                    <a:pt x="1603" y="52"/>
                  </a:lnTo>
                  <a:lnTo>
                    <a:pt x="1588" y="39"/>
                  </a:lnTo>
                  <a:lnTo>
                    <a:pt x="1574" y="37"/>
                  </a:lnTo>
                  <a:lnTo>
                    <a:pt x="1554" y="26"/>
                  </a:lnTo>
                  <a:lnTo>
                    <a:pt x="1534" y="30"/>
                  </a:lnTo>
                  <a:lnTo>
                    <a:pt x="1520" y="42"/>
                  </a:lnTo>
                  <a:lnTo>
                    <a:pt x="1514" y="59"/>
                  </a:lnTo>
                  <a:lnTo>
                    <a:pt x="1498" y="52"/>
                  </a:lnTo>
                  <a:lnTo>
                    <a:pt x="1475" y="52"/>
                  </a:lnTo>
                  <a:lnTo>
                    <a:pt x="1445" y="45"/>
                  </a:lnTo>
                  <a:lnTo>
                    <a:pt x="1419" y="59"/>
                  </a:lnTo>
                  <a:lnTo>
                    <a:pt x="1396" y="37"/>
                  </a:lnTo>
                  <a:lnTo>
                    <a:pt x="1366" y="52"/>
                  </a:lnTo>
                  <a:lnTo>
                    <a:pt x="1337" y="86"/>
                  </a:lnTo>
                  <a:lnTo>
                    <a:pt x="1314" y="73"/>
                  </a:lnTo>
                  <a:lnTo>
                    <a:pt x="1293" y="61"/>
                  </a:lnTo>
                  <a:lnTo>
                    <a:pt x="1270" y="53"/>
                  </a:lnTo>
                  <a:lnTo>
                    <a:pt x="1240" y="59"/>
                  </a:lnTo>
                  <a:lnTo>
                    <a:pt x="1194" y="69"/>
                  </a:lnTo>
                  <a:lnTo>
                    <a:pt x="1153" y="58"/>
                  </a:lnTo>
                  <a:lnTo>
                    <a:pt x="1135" y="63"/>
                  </a:lnTo>
                  <a:lnTo>
                    <a:pt x="1112" y="52"/>
                  </a:lnTo>
                  <a:lnTo>
                    <a:pt x="1097" y="40"/>
                  </a:lnTo>
                  <a:lnTo>
                    <a:pt x="1079" y="37"/>
                  </a:lnTo>
                  <a:lnTo>
                    <a:pt x="1047" y="45"/>
                  </a:lnTo>
                  <a:lnTo>
                    <a:pt x="1006" y="68"/>
                  </a:lnTo>
                  <a:lnTo>
                    <a:pt x="972" y="47"/>
                  </a:lnTo>
                  <a:lnTo>
                    <a:pt x="943" y="53"/>
                  </a:lnTo>
                  <a:lnTo>
                    <a:pt x="916" y="82"/>
                  </a:lnTo>
                  <a:lnTo>
                    <a:pt x="866" y="61"/>
                  </a:lnTo>
                  <a:lnTo>
                    <a:pt x="829" y="71"/>
                  </a:lnTo>
                  <a:lnTo>
                    <a:pt x="804" y="61"/>
                  </a:lnTo>
                  <a:lnTo>
                    <a:pt x="767" y="66"/>
                  </a:lnTo>
                  <a:lnTo>
                    <a:pt x="730" y="82"/>
                  </a:lnTo>
                  <a:lnTo>
                    <a:pt x="704" y="76"/>
                  </a:lnTo>
                  <a:lnTo>
                    <a:pt x="652" y="71"/>
                  </a:lnTo>
                  <a:lnTo>
                    <a:pt x="619" y="82"/>
                  </a:lnTo>
                  <a:lnTo>
                    <a:pt x="563" y="73"/>
                  </a:lnTo>
                  <a:lnTo>
                    <a:pt x="517" y="66"/>
                  </a:lnTo>
                  <a:lnTo>
                    <a:pt x="468" y="52"/>
                  </a:lnTo>
                  <a:lnTo>
                    <a:pt x="422" y="66"/>
                  </a:lnTo>
                  <a:lnTo>
                    <a:pt x="369" y="37"/>
                  </a:lnTo>
                  <a:lnTo>
                    <a:pt x="329" y="37"/>
                  </a:lnTo>
                  <a:lnTo>
                    <a:pt x="301" y="55"/>
                  </a:lnTo>
                  <a:lnTo>
                    <a:pt x="284" y="41"/>
                  </a:lnTo>
                  <a:lnTo>
                    <a:pt x="262" y="50"/>
                  </a:lnTo>
                  <a:lnTo>
                    <a:pt x="233" y="52"/>
                  </a:lnTo>
                  <a:lnTo>
                    <a:pt x="205" y="57"/>
                  </a:lnTo>
                  <a:lnTo>
                    <a:pt x="171" y="69"/>
                  </a:lnTo>
                  <a:lnTo>
                    <a:pt x="143" y="55"/>
                  </a:lnTo>
                  <a:lnTo>
                    <a:pt x="116" y="62"/>
                  </a:lnTo>
                  <a:lnTo>
                    <a:pt x="80" y="68"/>
                  </a:lnTo>
                  <a:lnTo>
                    <a:pt x="58" y="62"/>
                  </a:lnTo>
                  <a:lnTo>
                    <a:pt x="16" y="59"/>
                  </a:lnTo>
                  <a:lnTo>
                    <a:pt x="0" y="73"/>
                  </a:lnTo>
                  <a:lnTo>
                    <a:pt x="2" y="116"/>
                  </a:lnTo>
                  <a:lnTo>
                    <a:pt x="4" y="153"/>
                  </a:lnTo>
                  <a:lnTo>
                    <a:pt x="13" y="184"/>
                  </a:lnTo>
                  <a:lnTo>
                    <a:pt x="23" y="191"/>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1943" name="Freeform 23"/>
            <p:cNvSpPr>
              <a:spLocks/>
            </p:cNvSpPr>
            <p:nvPr/>
          </p:nvSpPr>
          <p:spPr bwMode="auto">
            <a:xfrm>
              <a:off x="3943" y="152"/>
              <a:ext cx="1733" cy="254"/>
            </a:xfrm>
            <a:custGeom>
              <a:avLst/>
              <a:gdLst/>
              <a:ahLst/>
              <a:cxnLst>
                <a:cxn ang="0">
                  <a:pos x="0" y="191"/>
                </a:cxn>
                <a:cxn ang="0">
                  <a:pos x="4" y="203"/>
                </a:cxn>
                <a:cxn ang="0">
                  <a:pos x="7" y="92"/>
                </a:cxn>
                <a:cxn ang="0">
                  <a:pos x="22" y="46"/>
                </a:cxn>
                <a:cxn ang="0">
                  <a:pos x="82" y="40"/>
                </a:cxn>
                <a:cxn ang="0">
                  <a:pos x="198" y="46"/>
                </a:cxn>
                <a:cxn ang="0">
                  <a:pos x="308" y="44"/>
                </a:cxn>
                <a:cxn ang="0">
                  <a:pos x="437" y="46"/>
                </a:cxn>
                <a:cxn ang="0">
                  <a:pos x="525" y="40"/>
                </a:cxn>
                <a:cxn ang="0">
                  <a:pos x="598" y="40"/>
                </a:cxn>
                <a:cxn ang="0">
                  <a:pos x="708" y="53"/>
                </a:cxn>
                <a:cxn ang="0">
                  <a:pos x="788" y="55"/>
                </a:cxn>
                <a:cxn ang="0">
                  <a:pos x="878" y="46"/>
                </a:cxn>
                <a:cxn ang="0">
                  <a:pos x="986" y="63"/>
                </a:cxn>
                <a:cxn ang="0">
                  <a:pos x="1071" y="59"/>
                </a:cxn>
                <a:cxn ang="0">
                  <a:pos x="1150" y="51"/>
                </a:cxn>
                <a:cxn ang="0">
                  <a:pos x="1241" y="56"/>
                </a:cxn>
                <a:cxn ang="0">
                  <a:pos x="1319" y="51"/>
                </a:cxn>
                <a:cxn ang="0">
                  <a:pos x="1395" y="46"/>
                </a:cxn>
                <a:cxn ang="0">
                  <a:pos x="1449" y="50"/>
                </a:cxn>
                <a:cxn ang="0">
                  <a:pos x="1557" y="40"/>
                </a:cxn>
                <a:cxn ang="0">
                  <a:pos x="1665" y="53"/>
                </a:cxn>
                <a:cxn ang="0">
                  <a:pos x="1703" y="74"/>
                </a:cxn>
                <a:cxn ang="0">
                  <a:pos x="1721" y="107"/>
                </a:cxn>
                <a:cxn ang="0">
                  <a:pos x="1732" y="196"/>
                </a:cxn>
                <a:cxn ang="0">
                  <a:pos x="1732" y="65"/>
                </a:cxn>
                <a:cxn ang="0">
                  <a:pos x="1725" y="26"/>
                </a:cxn>
                <a:cxn ang="0">
                  <a:pos x="1606" y="9"/>
                </a:cxn>
                <a:cxn ang="0">
                  <a:pos x="1510" y="2"/>
                </a:cxn>
                <a:cxn ang="0">
                  <a:pos x="1443" y="6"/>
                </a:cxn>
                <a:cxn ang="0">
                  <a:pos x="1349" y="13"/>
                </a:cxn>
                <a:cxn ang="0">
                  <a:pos x="1182" y="9"/>
                </a:cxn>
                <a:cxn ang="0">
                  <a:pos x="1067" y="10"/>
                </a:cxn>
                <a:cxn ang="0">
                  <a:pos x="986" y="9"/>
                </a:cxn>
                <a:cxn ang="0">
                  <a:pos x="923" y="7"/>
                </a:cxn>
                <a:cxn ang="0">
                  <a:pos x="813" y="9"/>
                </a:cxn>
                <a:cxn ang="0">
                  <a:pos x="681" y="10"/>
                </a:cxn>
                <a:cxn ang="0">
                  <a:pos x="531" y="7"/>
                </a:cxn>
                <a:cxn ang="0">
                  <a:pos x="463" y="4"/>
                </a:cxn>
                <a:cxn ang="0">
                  <a:pos x="351" y="4"/>
                </a:cxn>
                <a:cxn ang="0">
                  <a:pos x="208" y="4"/>
                </a:cxn>
                <a:cxn ang="0">
                  <a:pos x="87" y="0"/>
                </a:cxn>
                <a:cxn ang="0">
                  <a:pos x="28" y="2"/>
                </a:cxn>
                <a:cxn ang="0">
                  <a:pos x="4" y="28"/>
                </a:cxn>
                <a:cxn ang="0">
                  <a:pos x="0" y="89"/>
                </a:cxn>
              </a:cxnLst>
              <a:rect l="0" t="0" r="r" b="b"/>
              <a:pathLst>
                <a:path w="1733" h="254">
                  <a:moveTo>
                    <a:pt x="0" y="123"/>
                  </a:moveTo>
                  <a:lnTo>
                    <a:pt x="0" y="191"/>
                  </a:lnTo>
                  <a:lnTo>
                    <a:pt x="0" y="253"/>
                  </a:lnTo>
                  <a:lnTo>
                    <a:pt x="4" y="203"/>
                  </a:lnTo>
                  <a:lnTo>
                    <a:pt x="5" y="163"/>
                  </a:lnTo>
                  <a:lnTo>
                    <a:pt x="7" y="92"/>
                  </a:lnTo>
                  <a:lnTo>
                    <a:pt x="12" y="57"/>
                  </a:lnTo>
                  <a:lnTo>
                    <a:pt x="22" y="46"/>
                  </a:lnTo>
                  <a:lnTo>
                    <a:pt x="48" y="38"/>
                  </a:lnTo>
                  <a:lnTo>
                    <a:pt x="82" y="40"/>
                  </a:lnTo>
                  <a:lnTo>
                    <a:pt x="162" y="40"/>
                  </a:lnTo>
                  <a:lnTo>
                    <a:pt x="198" y="46"/>
                  </a:lnTo>
                  <a:lnTo>
                    <a:pt x="249" y="40"/>
                  </a:lnTo>
                  <a:lnTo>
                    <a:pt x="308" y="44"/>
                  </a:lnTo>
                  <a:lnTo>
                    <a:pt x="351" y="42"/>
                  </a:lnTo>
                  <a:lnTo>
                    <a:pt x="437" y="46"/>
                  </a:lnTo>
                  <a:lnTo>
                    <a:pt x="467" y="46"/>
                  </a:lnTo>
                  <a:lnTo>
                    <a:pt x="525" y="40"/>
                  </a:lnTo>
                  <a:lnTo>
                    <a:pt x="544" y="48"/>
                  </a:lnTo>
                  <a:lnTo>
                    <a:pt x="598" y="40"/>
                  </a:lnTo>
                  <a:lnTo>
                    <a:pt x="680" y="46"/>
                  </a:lnTo>
                  <a:lnTo>
                    <a:pt x="708" y="53"/>
                  </a:lnTo>
                  <a:lnTo>
                    <a:pt x="751" y="46"/>
                  </a:lnTo>
                  <a:lnTo>
                    <a:pt x="788" y="55"/>
                  </a:lnTo>
                  <a:lnTo>
                    <a:pt x="818" y="55"/>
                  </a:lnTo>
                  <a:lnTo>
                    <a:pt x="878" y="46"/>
                  </a:lnTo>
                  <a:lnTo>
                    <a:pt x="935" y="53"/>
                  </a:lnTo>
                  <a:lnTo>
                    <a:pt x="986" y="63"/>
                  </a:lnTo>
                  <a:lnTo>
                    <a:pt x="1002" y="65"/>
                  </a:lnTo>
                  <a:lnTo>
                    <a:pt x="1071" y="59"/>
                  </a:lnTo>
                  <a:lnTo>
                    <a:pt x="1135" y="54"/>
                  </a:lnTo>
                  <a:lnTo>
                    <a:pt x="1150" y="51"/>
                  </a:lnTo>
                  <a:lnTo>
                    <a:pt x="1174" y="53"/>
                  </a:lnTo>
                  <a:lnTo>
                    <a:pt x="1241" y="56"/>
                  </a:lnTo>
                  <a:lnTo>
                    <a:pt x="1292" y="48"/>
                  </a:lnTo>
                  <a:lnTo>
                    <a:pt x="1319" y="51"/>
                  </a:lnTo>
                  <a:lnTo>
                    <a:pt x="1360" y="53"/>
                  </a:lnTo>
                  <a:lnTo>
                    <a:pt x="1395" y="46"/>
                  </a:lnTo>
                  <a:lnTo>
                    <a:pt x="1418" y="40"/>
                  </a:lnTo>
                  <a:lnTo>
                    <a:pt x="1449" y="50"/>
                  </a:lnTo>
                  <a:lnTo>
                    <a:pt x="1514" y="53"/>
                  </a:lnTo>
                  <a:lnTo>
                    <a:pt x="1557" y="40"/>
                  </a:lnTo>
                  <a:lnTo>
                    <a:pt x="1620" y="53"/>
                  </a:lnTo>
                  <a:lnTo>
                    <a:pt x="1665" y="53"/>
                  </a:lnTo>
                  <a:lnTo>
                    <a:pt x="1688" y="53"/>
                  </a:lnTo>
                  <a:lnTo>
                    <a:pt x="1703" y="74"/>
                  </a:lnTo>
                  <a:lnTo>
                    <a:pt x="1713" y="85"/>
                  </a:lnTo>
                  <a:lnTo>
                    <a:pt x="1721" y="107"/>
                  </a:lnTo>
                  <a:lnTo>
                    <a:pt x="1727" y="145"/>
                  </a:lnTo>
                  <a:lnTo>
                    <a:pt x="1732" y="196"/>
                  </a:lnTo>
                  <a:lnTo>
                    <a:pt x="1732" y="92"/>
                  </a:lnTo>
                  <a:lnTo>
                    <a:pt x="1732" y="65"/>
                  </a:lnTo>
                  <a:lnTo>
                    <a:pt x="1729" y="47"/>
                  </a:lnTo>
                  <a:lnTo>
                    <a:pt x="1725" y="26"/>
                  </a:lnTo>
                  <a:lnTo>
                    <a:pt x="1700" y="12"/>
                  </a:lnTo>
                  <a:lnTo>
                    <a:pt x="1606" y="9"/>
                  </a:lnTo>
                  <a:lnTo>
                    <a:pt x="1584" y="2"/>
                  </a:lnTo>
                  <a:lnTo>
                    <a:pt x="1510" y="2"/>
                  </a:lnTo>
                  <a:lnTo>
                    <a:pt x="1488" y="5"/>
                  </a:lnTo>
                  <a:lnTo>
                    <a:pt x="1443" y="6"/>
                  </a:lnTo>
                  <a:lnTo>
                    <a:pt x="1410" y="3"/>
                  </a:lnTo>
                  <a:lnTo>
                    <a:pt x="1349" y="13"/>
                  </a:lnTo>
                  <a:lnTo>
                    <a:pt x="1222" y="6"/>
                  </a:lnTo>
                  <a:lnTo>
                    <a:pt x="1182" y="9"/>
                  </a:lnTo>
                  <a:lnTo>
                    <a:pt x="1112" y="15"/>
                  </a:lnTo>
                  <a:lnTo>
                    <a:pt x="1067" y="10"/>
                  </a:lnTo>
                  <a:lnTo>
                    <a:pt x="1022" y="9"/>
                  </a:lnTo>
                  <a:lnTo>
                    <a:pt x="986" y="9"/>
                  </a:lnTo>
                  <a:lnTo>
                    <a:pt x="947" y="14"/>
                  </a:lnTo>
                  <a:lnTo>
                    <a:pt x="923" y="7"/>
                  </a:lnTo>
                  <a:lnTo>
                    <a:pt x="839" y="9"/>
                  </a:lnTo>
                  <a:lnTo>
                    <a:pt x="813" y="9"/>
                  </a:lnTo>
                  <a:lnTo>
                    <a:pt x="769" y="7"/>
                  </a:lnTo>
                  <a:lnTo>
                    <a:pt x="681" y="10"/>
                  </a:lnTo>
                  <a:lnTo>
                    <a:pt x="603" y="7"/>
                  </a:lnTo>
                  <a:lnTo>
                    <a:pt x="531" y="7"/>
                  </a:lnTo>
                  <a:lnTo>
                    <a:pt x="496" y="9"/>
                  </a:lnTo>
                  <a:lnTo>
                    <a:pt x="463" y="4"/>
                  </a:lnTo>
                  <a:lnTo>
                    <a:pt x="435" y="4"/>
                  </a:lnTo>
                  <a:lnTo>
                    <a:pt x="351" y="4"/>
                  </a:lnTo>
                  <a:lnTo>
                    <a:pt x="253" y="7"/>
                  </a:lnTo>
                  <a:lnTo>
                    <a:pt x="208" y="4"/>
                  </a:lnTo>
                  <a:lnTo>
                    <a:pt x="155" y="7"/>
                  </a:lnTo>
                  <a:lnTo>
                    <a:pt x="87" y="0"/>
                  </a:lnTo>
                  <a:lnTo>
                    <a:pt x="45" y="0"/>
                  </a:lnTo>
                  <a:lnTo>
                    <a:pt x="28" y="2"/>
                  </a:lnTo>
                  <a:lnTo>
                    <a:pt x="15" y="9"/>
                  </a:lnTo>
                  <a:lnTo>
                    <a:pt x="4" y="28"/>
                  </a:lnTo>
                  <a:lnTo>
                    <a:pt x="0" y="58"/>
                  </a:lnTo>
                  <a:lnTo>
                    <a:pt x="0" y="89"/>
                  </a:lnTo>
                  <a:lnTo>
                    <a:pt x="0" y="123"/>
                  </a:lnTo>
                </a:path>
              </a:pathLst>
            </a:custGeom>
            <a:solidFill>
              <a:srgbClr val="FFFFFF"/>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1944" name="Freeform 24"/>
            <p:cNvSpPr>
              <a:spLocks/>
            </p:cNvSpPr>
            <p:nvPr/>
          </p:nvSpPr>
          <p:spPr bwMode="auto">
            <a:xfrm>
              <a:off x="3946" y="556"/>
              <a:ext cx="1733" cy="103"/>
            </a:xfrm>
            <a:custGeom>
              <a:avLst/>
              <a:gdLst/>
              <a:ahLst/>
              <a:cxnLst>
                <a:cxn ang="0">
                  <a:pos x="0" y="24"/>
                </a:cxn>
                <a:cxn ang="0">
                  <a:pos x="4" y="20"/>
                </a:cxn>
                <a:cxn ang="0">
                  <a:pos x="6" y="65"/>
                </a:cxn>
                <a:cxn ang="0">
                  <a:pos x="22" y="83"/>
                </a:cxn>
                <a:cxn ang="0">
                  <a:pos x="48" y="78"/>
                </a:cxn>
                <a:cxn ang="0">
                  <a:pos x="90" y="78"/>
                </a:cxn>
                <a:cxn ang="0">
                  <a:pos x="132" y="80"/>
                </a:cxn>
                <a:cxn ang="0">
                  <a:pos x="156" y="82"/>
                </a:cxn>
                <a:cxn ang="0">
                  <a:pos x="202" y="77"/>
                </a:cxn>
                <a:cxn ang="0">
                  <a:pos x="266" y="82"/>
                </a:cxn>
                <a:cxn ang="0">
                  <a:pos x="336" y="82"/>
                </a:cxn>
                <a:cxn ang="0">
                  <a:pos x="390" y="85"/>
                </a:cxn>
                <a:cxn ang="0">
                  <a:pos x="421" y="83"/>
                </a:cxn>
                <a:cxn ang="0">
                  <a:pos x="525" y="85"/>
                </a:cxn>
                <a:cxn ang="0">
                  <a:pos x="590" y="78"/>
                </a:cxn>
                <a:cxn ang="0">
                  <a:pos x="656" y="80"/>
                </a:cxn>
                <a:cxn ang="0">
                  <a:pos x="708" y="80"/>
                </a:cxn>
                <a:cxn ang="0">
                  <a:pos x="788" y="79"/>
                </a:cxn>
                <a:cxn ang="0">
                  <a:pos x="850" y="74"/>
                </a:cxn>
                <a:cxn ang="0">
                  <a:pos x="942" y="75"/>
                </a:cxn>
                <a:cxn ang="0">
                  <a:pos x="1055" y="78"/>
                </a:cxn>
                <a:cxn ang="0">
                  <a:pos x="1121" y="74"/>
                </a:cxn>
                <a:cxn ang="0">
                  <a:pos x="1150" y="81"/>
                </a:cxn>
                <a:cxn ang="0">
                  <a:pos x="1237" y="81"/>
                </a:cxn>
                <a:cxn ang="0">
                  <a:pos x="1308" y="81"/>
                </a:cxn>
                <a:cxn ang="0">
                  <a:pos x="1332" y="77"/>
                </a:cxn>
                <a:cxn ang="0">
                  <a:pos x="1373" y="82"/>
                </a:cxn>
                <a:cxn ang="0">
                  <a:pos x="1394" y="83"/>
                </a:cxn>
                <a:cxn ang="0">
                  <a:pos x="1451" y="82"/>
                </a:cxn>
                <a:cxn ang="0">
                  <a:pos x="1499" y="80"/>
                </a:cxn>
                <a:cxn ang="0">
                  <a:pos x="1578" y="76"/>
                </a:cxn>
                <a:cxn ang="0">
                  <a:pos x="1687" y="75"/>
                </a:cxn>
                <a:cxn ang="0">
                  <a:pos x="1713" y="67"/>
                </a:cxn>
                <a:cxn ang="0">
                  <a:pos x="1727" y="43"/>
                </a:cxn>
                <a:cxn ang="0">
                  <a:pos x="1732" y="65"/>
                </a:cxn>
                <a:cxn ang="0">
                  <a:pos x="1730" y="82"/>
                </a:cxn>
                <a:cxn ang="0">
                  <a:pos x="1716" y="98"/>
                </a:cxn>
                <a:cxn ang="0">
                  <a:pos x="1606" y="98"/>
                </a:cxn>
                <a:cxn ang="0">
                  <a:pos x="1510" y="100"/>
                </a:cxn>
                <a:cxn ang="0">
                  <a:pos x="1466" y="102"/>
                </a:cxn>
                <a:cxn ang="0">
                  <a:pos x="1416" y="102"/>
                </a:cxn>
                <a:cxn ang="0">
                  <a:pos x="1325" y="96"/>
                </a:cxn>
                <a:cxn ang="0">
                  <a:pos x="1216" y="95"/>
                </a:cxn>
                <a:cxn ang="0">
                  <a:pos x="1125" y="97"/>
                </a:cxn>
                <a:cxn ang="0">
                  <a:pos x="1067" y="97"/>
                </a:cxn>
                <a:cxn ang="0">
                  <a:pos x="1022" y="98"/>
                </a:cxn>
                <a:cxn ang="0">
                  <a:pos x="987" y="100"/>
                </a:cxn>
                <a:cxn ang="0">
                  <a:pos x="947" y="96"/>
                </a:cxn>
                <a:cxn ang="0">
                  <a:pos x="901" y="100"/>
                </a:cxn>
                <a:cxn ang="0">
                  <a:pos x="839" y="100"/>
                </a:cxn>
                <a:cxn ang="0">
                  <a:pos x="791" y="98"/>
                </a:cxn>
                <a:cxn ang="0">
                  <a:pos x="720" y="102"/>
                </a:cxn>
                <a:cxn ang="0">
                  <a:pos x="638" y="102"/>
                </a:cxn>
                <a:cxn ang="0">
                  <a:pos x="563" y="102"/>
                </a:cxn>
                <a:cxn ang="0">
                  <a:pos x="496" y="98"/>
                </a:cxn>
                <a:cxn ang="0">
                  <a:pos x="435" y="100"/>
                </a:cxn>
                <a:cxn ang="0">
                  <a:pos x="326" y="100"/>
                </a:cxn>
                <a:cxn ang="0">
                  <a:pos x="208" y="100"/>
                </a:cxn>
                <a:cxn ang="0">
                  <a:pos x="15" y="98"/>
                </a:cxn>
                <a:cxn ang="0">
                  <a:pos x="0" y="78"/>
                </a:cxn>
                <a:cxn ang="0">
                  <a:pos x="0" y="52"/>
                </a:cxn>
              </a:cxnLst>
              <a:rect l="0" t="0" r="r" b="b"/>
              <a:pathLst>
                <a:path w="1733" h="103">
                  <a:moveTo>
                    <a:pt x="0" y="52"/>
                  </a:moveTo>
                  <a:lnTo>
                    <a:pt x="0" y="24"/>
                  </a:lnTo>
                  <a:lnTo>
                    <a:pt x="0" y="0"/>
                  </a:lnTo>
                  <a:lnTo>
                    <a:pt x="4" y="20"/>
                  </a:lnTo>
                  <a:lnTo>
                    <a:pt x="5" y="36"/>
                  </a:lnTo>
                  <a:lnTo>
                    <a:pt x="6" y="65"/>
                  </a:lnTo>
                  <a:lnTo>
                    <a:pt x="12" y="78"/>
                  </a:lnTo>
                  <a:lnTo>
                    <a:pt x="22" y="83"/>
                  </a:lnTo>
                  <a:lnTo>
                    <a:pt x="33" y="80"/>
                  </a:lnTo>
                  <a:lnTo>
                    <a:pt x="48" y="78"/>
                  </a:lnTo>
                  <a:lnTo>
                    <a:pt x="74" y="77"/>
                  </a:lnTo>
                  <a:lnTo>
                    <a:pt x="90" y="78"/>
                  </a:lnTo>
                  <a:lnTo>
                    <a:pt x="103" y="78"/>
                  </a:lnTo>
                  <a:lnTo>
                    <a:pt x="132" y="80"/>
                  </a:lnTo>
                  <a:lnTo>
                    <a:pt x="143" y="81"/>
                  </a:lnTo>
                  <a:lnTo>
                    <a:pt x="156" y="82"/>
                  </a:lnTo>
                  <a:lnTo>
                    <a:pt x="178" y="78"/>
                  </a:lnTo>
                  <a:lnTo>
                    <a:pt x="202" y="77"/>
                  </a:lnTo>
                  <a:lnTo>
                    <a:pt x="231" y="76"/>
                  </a:lnTo>
                  <a:lnTo>
                    <a:pt x="266" y="82"/>
                  </a:lnTo>
                  <a:lnTo>
                    <a:pt x="311" y="85"/>
                  </a:lnTo>
                  <a:lnTo>
                    <a:pt x="336" y="82"/>
                  </a:lnTo>
                  <a:lnTo>
                    <a:pt x="351" y="85"/>
                  </a:lnTo>
                  <a:lnTo>
                    <a:pt x="390" y="85"/>
                  </a:lnTo>
                  <a:lnTo>
                    <a:pt x="404" y="80"/>
                  </a:lnTo>
                  <a:lnTo>
                    <a:pt x="421" y="83"/>
                  </a:lnTo>
                  <a:lnTo>
                    <a:pt x="467" y="83"/>
                  </a:lnTo>
                  <a:lnTo>
                    <a:pt x="525" y="85"/>
                  </a:lnTo>
                  <a:lnTo>
                    <a:pt x="545" y="82"/>
                  </a:lnTo>
                  <a:lnTo>
                    <a:pt x="590" y="78"/>
                  </a:lnTo>
                  <a:lnTo>
                    <a:pt x="620" y="77"/>
                  </a:lnTo>
                  <a:lnTo>
                    <a:pt x="656" y="80"/>
                  </a:lnTo>
                  <a:lnTo>
                    <a:pt x="680" y="83"/>
                  </a:lnTo>
                  <a:lnTo>
                    <a:pt x="708" y="80"/>
                  </a:lnTo>
                  <a:lnTo>
                    <a:pt x="757" y="83"/>
                  </a:lnTo>
                  <a:lnTo>
                    <a:pt x="788" y="79"/>
                  </a:lnTo>
                  <a:lnTo>
                    <a:pt x="818" y="79"/>
                  </a:lnTo>
                  <a:lnTo>
                    <a:pt x="850" y="74"/>
                  </a:lnTo>
                  <a:lnTo>
                    <a:pt x="890" y="80"/>
                  </a:lnTo>
                  <a:lnTo>
                    <a:pt x="942" y="75"/>
                  </a:lnTo>
                  <a:lnTo>
                    <a:pt x="1002" y="75"/>
                  </a:lnTo>
                  <a:lnTo>
                    <a:pt x="1055" y="78"/>
                  </a:lnTo>
                  <a:lnTo>
                    <a:pt x="1086" y="73"/>
                  </a:lnTo>
                  <a:lnTo>
                    <a:pt x="1121" y="74"/>
                  </a:lnTo>
                  <a:lnTo>
                    <a:pt x="1135" y="80"/>
                  </a:lnTo>
                  <a:lnTo>
                    <a:pt x="1150" y="81"/>
                  </a:lnTo>
                  <a:lnTo>
                    <a:pt x="1196" y="78"/>
                  </a:lnTo>
                  <a:lnTo>
                    <a:pt x="1237" y="81"/>
                  </a:lnTo>
                  <a:lnTo>
                    <a:pt x="1292" y="82"/>
                  </a:lnTo>
                  <a:lnTo>
                    <a:pt x="1308" y="81"/>
                  </a:lnTo>
                  <a:lnTo>
                    <a:pt x="1319" y="81"/>
                  </a:lnTo>
                  <a:lnTo>
                    <a:pt x="1332" y="77"/>
                  </a:lnTo>
                  <a:lnTo>
                    <a:pt x="1360" y="80"/>
                  </a:lnTo>
                  <a:lnTo>
                    <a:pt x="1373" y="82"/>
                  </a:lnTo>
                  <a:lnTo>
                    <a:pt x="1382" y="80"/>
                  </a:lnTo>
                  <a:lnTo>
                    <a:pt x="1394" y="83"/>
                  </a:lnTo>
                  <a:lnTo>
                    <a:pt x="1416" y="78"/>
                  </a:lnTo>
                  <a:lnTo>
                    <a:pt x="1451" y="82"/>
                  </a:lnTo>
                  <a:lnTo>
                    <a:pt x="1485" y="76"/>
                  </a:lnTo>
                  <a:lnTo>
                    <a:pt x="1499" y="80"/>
                  </a:lnTo>
                  <a:lnTo>
                    <a:pt x="1514" y="80"/>
                  </a:lnTo>
                  <a:lnTo>
                    <a:pt x="1578" y="76"/>
                  </a:lnTo>
                  <a:lnTo>
                    <a:pt x="1639" y="80"/>
                  </a:lnTo>
                  <a:lnTo>
                    <a:pt x="1687" y="75"/>
                  </a:lnTo>
                  <a:lnTo>
                    <a:pt x="1703" y="72"/>
                  </a:lnTo>
                  <a:lnTo>
                    <a:pt x="1713" y="67"/>
                  </a:lnTo>
                  <a:lnTo>
                    <a:pt x="1721" y="58"/>
                  </a:lnTo>
                  <a:lnTo>
                    <a:pt x="1727" y="43"/>
                  </a:lnTo>
                  <a:lnTo>
                    <a:pt x="1732" y="23"/>
                  </a:lnTo>
                  <a:lnTo>
                    <a:pt x="1732" y="65"/>
                  </a:lnTo>
                  <a:lnTo>
                    <a:pt x="1732" y="75"/>
                  </a:lnTo>
                  <a:lnTo>
                    <a:pt x="1730" y="82"/>
                  </a:lnTo>
                  <a:lnTo>
                    <a:pt x="1725" y="91"/>
                  </a:lnTo>
                  <a:lnTo>
                    <a:pt x="1716" y="98"/>
                  </a:lnTo>
                  <a:lnTo>
                    <a:pt x="1652" y="102"/>
                  </a:lnTo>
                  <a:lnTo>
                    <a:pt x="1606" y="98"/>
                  </a:lnTo>
                  <a:lnTo>
                    <a:pt x="1583" y="100"/>
                  </a:lnTo>
                  <a:lnTo>
                    <a:pt x="1510" y="100"/>
                  </a:lnTo>
                  <a:lnTo>
                    <a:pt x="1488" y="100"/>
                  </a:lnTo>
                  <a:lnTo>
                    <a:pt x="1466" y="102"/>
                  </a:lnTo>
                  <a:lnTo>
                    <a:pt x="1443" y="99"/>
                  </a:lnTo>
                  <a:lnTo>
                    <a:pt x="1416" y="102"/>
                  </a:lnTo>
                  <a:lnTo>
                    <a:pt x="1346" y="100"/>
                  </a:lnTo>
                  <a:lnTo>
                    <a:pt x="1325" y="96"/>
                  </a:lnTo>
                  <a:lnTo>
                    <a:pt x="1260" y="100"/>
                  </a:lnTo>
                  <a:lnTo>
                    <a:pt x="1216" y="95"/>
                  </a:lnTo>
                  <a:lnTo>
                    <a:pt x="1165" y="100"/>
                  </a:lnTo>
                  <a:lnTo>
                    <a:pt x="1125" y="97"/>
                  </a:lnTo>
                  <a:lnTo>
                    <a:pt x="1088" y="100"/>
                  </a:lnTo>
                  <a:lnTo>
                    <a:pt x="1067" y="97"/>
                  </a:lnTo>
                  <a:lnTo>
                    <a:pt x="1048" y="98"/>
                  </a:lnTo>
                  <a:lnTo>
                    <a:pt x="1022" y="98"/>
                  </a:lnTo>
                  <a:lnTo>
                    <a:pt x="1006" y="95"/>
                  </a:lnTo>
                  <a:lnTo>
                    <a:pt x="987" y="100"/>
                  </a:lnTo>
                  <a:lnTo>
                    <a:pt x="967" y="95"/>
                  </a:lnTo>
                  <a:lnTo>
                    <a:pt x="947" y="96"/>
                  </a:lnTo>
                  <a:lnTo>
                    <a:pt x="923" y="98"/>
                  </a:lnTo>
                  <a:lnTo>
                    <a:pt x="901" y="100"/>
                  </a:lnTo>
                  <a:lnTo>
                    <a:pt x="875" y="100"/>
                  </a:lnTo>
                  <a:lnTo>
                    <a:pt x="839" y="100"/>
                  </a:lnTo>
                  <a:lnTo>
                    <a:pt x="813" y="100"/>
                  </a:lnTo>
                  <a:lnTo>
                    <a:pt x="791" y="98"/>
                  </a:lnTo>
                  <a:lnTo>
                    <a:pt x="769" y="98"/>
                  </a:lnTo>
                  <a:lnTo>
                    <a:pt x="720" y="102"/>
                  </a:lnTo>
                  <a:lnTo>
                    <a:pt x="681" y="97"/>
                  </a:lnTo>
                  <a:lnTo>
                    <a:pt x="638" y="102"/>
                  </a:lnTo>
                  <a:lnTo>
                    <a:pt x="603" y="98"/>
                  </a:lnTo>
                  <a:lnTo>
                    <a:pt x="563" y="102"/>
                  </a:lnTo>
                  <a:lnTo>
                    <a:pt x="531" y="98"/>
                  </a:lnTo>
                  <a:lnTo>
                    <a:pt x="496" y="98"/>
                  </a:lnTo>
                  <a:lnTo>
                    <a:pt x="463" y="100"/>
                  </a:lnTo>
                  <a:lnTo>
                    <a:pt x="435" y="100"/>
                  </a:lnTo>
                  <a:lnTo>
                    <a:pt x="351" y="100"/>
                  </a:lnTo>
                  <a:lnTo>
                    <a:pt x="326" y="100"/>
                  </a:lnTo>
                  <a:lnTo>
                    <a:pt x="254" y="98"/>
                  </a:lnTo>
                  <a:lnTo>
                    <a:pt x="208" y="100"/>
                  </a:lnTo>
                  <a:lnTo>
                    <a:pt x="84" y="97"/>
                  </a:lnTo>
                  <a:lnTo>
                    <a:pt x="15" y="98"/>
                  </a:lnTo>
                  <a:lnTo>
                    <a:pt x="3" y="90"/>
                  </a:lnTo>
                  <a:lnTo>
                    <a:pt x="0" y="78"/>
                  </a:lnTo>
                  <a:lnTo>
                    <a:pt x="0" y="65"/>
                  </a:lnTo>
                  <a:lnTo>
                    <a:pt x="0" y="52"/>
                  </a:lnTo>
                </a:path>
              </a:pathLst>
            </a:custGeom>
            <a:solidFill>
              <a:schemeClr val="bg1"/>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grpSp>
      <p:sp>
        <p:nvSpPr>
          <p:cNvPr id="81945" name="Rectangle 25"/>
          <p:cNvSpPr>
            <a:spLocks noGrp="1" noChangeArrowheads="1"/>
          </p:cNvSpPr>
          <p:nvPr>
            <p:ph type="ctrTitle" sz="quarter"/>
          </p:nvPr>
        </p:nvSpPr>
        <p:spPr>
          <a:xfrm>
            <a:off x="685800" y="2286000"/>
            <a:ext cx="7772400" cy="1143000"/>
          </a:xfrm>
          <a:ln w="12700" cap="sq">
            <a:headEnd type="none" w="sm" len="sm"/>
            <a:tailEnd type="none" w="sm" len="sm"/>
          </a:ln>
        </p:spPr>
        <p:txBody>
          <a:bodyPr lIns="91440" tIns="45720" rIns="91440" bIns="45720"/>
          <a:lstStyle>
            <a:lvl1pPr>
              <a:defRPr/>
            </a:lvl1pPr>
          </a:lstStyle>
          <a:p>
            <a:r>
              <a:rPr lang="en-US"/>
              <a:t>Click to edit Master title style</a:t>
            </a:r>
          </a:p>
        </p:txBody>
      </p:sp>
      <p:sp>
        <p:nvSpPr>
          <p:cNvPr id="81946" name="Rectangle 26"/>
          <p:cNvSpPr>
            <a:spLocks noGrp="1" noChangeArrowheads="1"/>
          </p:cNvSpPr>
          <p:nvPr>
            <p:ph type="subTitle" sz="quarter" idx="1"/>
          </p:nvPr>
        </p:nvSpPr>
        <p:spPr>
          <a:xfrm>
            <a:off x="1371600" y="3886200"/>
            <a:ext cx="6400800" cy="1752600"/>
          </a:xfrm>
          <a:ln w="12700" cap="sq">
            <a:headEnd type="none" w="sm" len="sm"/>
            <a:tailEnd type="none" w="sm" len="sm"/>
          </a:ln>
        </p:spPr>
        <p:txBody>
          <a:bodyPr lIns="91440" tIns="45720" rIns="91440" bIns="45720"/>
          <a:lstStyle>
            <a:lvl1pPr marL="0" indent="0" algn="ctr">
              <a:buFontTx/>
              <a:buNone/>
              <a:defRPr/>
            </a:lvl1pPr>
          </a:lstStyle>
          <a:p>
            <a:r>
              <a:rPr lang="en-US"/>
              <a:t>Click to edit Master subtitle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4938"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7200" y="889000"/>
            <a:ext cx="2224088" cy="536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938" y="889000"/>
            <a:ext cx="6519862" cy="536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endParaRPr lang="en-US" sz="1400" kern="1200">
              <a:solidFill>
                <a:srgbClr val="FFFFCC"/>
              </a:solidFill>
              <a:latin typeface="Times New Roman" pitchFamily="18" charset="0"/>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9050"/>
            <a:ext cx="9144000" cy="6877050"/>
            <a:chOff x="0" y="-12"/>
            <a:chExt cx="5760" cy="4332"/>
          </a:xfrm>
        </p:grpSpPr>
        <p:sp>
          <p:nvSpPr>
            <p:cNvPr id="5"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grpSp>
          <p:nvGrpSpPr>
            <p:cNvPr id="3" name="Group 4"/>
            <p:cNvGrpSpPr>
              <a:grpSpLocks/>
            </p:cNvGrpSpPr>
            <p:nvPr userDrawn="1"/>
          </p:nvGrpSpPr>
          <p:grpSpPr bwMode="auto">
            <a:xfrm>
              <a:off x="-1261" y="-157"/>
              <a:ext cx="7021" cy="1190"/>
              <a:chOff x="-1261" y="-154"/>
              <a:chExt cx="7021" cy="1190"/>
            </a:xfrm>
          </p:grpSpPr>
          <p:sp>
            <p:nvSpPr>
              <p:cNvPr id="8"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grpSp>
            <p:nvGrpSpPr>
              <p:cNvPr id="4" name="Group 6"/>
              <p:cNvGrpSpPr>
                <a:grpSpLocks/>
              </p:cNvGrpSpPr>
              <p:nvPr userDrawn="1"/>
            </p:nvGrpSpPr>
            <p:grpSpPr bwMode="auto">
              <a:xfrm>
                <a:off x="333" y="-9"/>
                <a:ext cx="5176" cy="1044"/>
                <a:chOff x="333" y="-9"/>
                <a:chExt cx="5176" cy="1044"/>
              </a:xfrm>
            </p:grpSpPr>
            <p:sp>
              <p:nvSpPr>
                <p:cNvPr id="38"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39"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40"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41"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42"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43"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44"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45"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46"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47"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48"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49"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50"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51"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52"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53"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54"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55"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56"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57"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58"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59"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60"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61"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62"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63"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64"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65"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66"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67"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68"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69"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70"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71"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72"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73"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74"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75"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76"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77"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78"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79"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80"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81"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82"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83"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84"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85"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86"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87"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88"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89"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90"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91"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92"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93"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grpSp>
          <p:grpSp>
            <p:nvGrpSpPr>
              <p:cNvPr id="6" name="Group 63"/>
              <p:cNvGrpSpPr>
                <a:grpSpLocks/>
              </p:cNvGrpSpPr>
              <p:nvPr userDrawn="1"/>
            </p:nvGrpSpPr>
            <p:grpSpPr bwMode="auto">
              <a:xfrm>
                <a:off x="7" y="-154"/>
                <a:ext cx="5739" cy="418"/>
                <a:chOff x="1056" y="111"/>
                <a:chExt cx="2448" cy="418"/>
              </a:xfrm>
            </p:grpSpPr>
            <p:sp>
              <p:nvSpPr>
                <p:cNvPr id="27" name="Line 64"/>
                <p:cNvSpPr>
                  <a:spLocks noChangeShapeType="1"/>
                </p:cNvSpPr>
                <p:nvPr userDrawn="1"/>
              </p:nvSpPr>
              <p:spPr bwMode="white">
                <a:xfrm>
                  <a:off x="1056" y="332"/>
                  <a:ext cx="2448" cy="0"/>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28" name="Line 65"/>
                <p:cNvSpPr>
                  <a:spLocks noChangeShapeType="1"/>
                </p:cNvSpPr>
                <p:nvPr userDrawn="1"/>
              </p:nvSpPr>
              <p:spPr bwMode="white">
                <a:xfrm>
                  <a:off x="1254" y="111"/>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29" name="Line 66"/>
                <p:cNvSpPr>
                  <a:spLocks noChangeShapeType="1"/>
                </p:cNvSpPr>
                <p:nvPr userDrawn="1"/>
              </p:nvSpPr>
              <p:spPr bwMode="white">
                <a:xfrm>
                  <a:off x="1482" y="111"/>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30" name="Line 67"/>
                <p:cNvSpPr>
                  <a:spLocks noChangeShapeType="1"/>
                </p:cNvSpPr>
                <p:nvPr userDrawn="1"/>
              </p:nvSpPr>
              <p:spPr bwMode="white">
                <a:xfrm>
                  <a:off x="1710" y="111"/>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31" name="Line 68"/>
                <p:cNvSpPr>
                  <a:spLocks noChangeShapeType="1"/>
                </p:cNvSpPr>
                <p:nvPr userDrawn="1"/>
              </p:nvSpPr>
              <p:spPr bwMode="white">
                <a:xfrm>
                  <a:off x="1938" y="111"/>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32" name="Line 69"/>
                <p:cNvSpPr>
                  <a:spLocks noChangeShapeType="1"/>
                </p:cNvSpPr>
                <p:nvPr userDrawn="1"/>
              </p:nvSpPr>
              <p:spPr bwMode="white">
                <a:xfrm>
                  <a:off x="2166" y="111"/>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33" name="Line 70"/>
                <p:cNvSpPr>
                  <a:spLocks noChangeShapeType="1"/>
                </p:cNvSpPr>
                <p:nvPr userDrawn="1"/>
              </p:nvSpPr>
              <p:spPr bwMode="white">
                <a:xfrm>
                  <a:off x="2394" y="111"/>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34" name="Line 71"/>
                <p:cNvSpPr>
                  <a:spLocks noChangeShapeType="1"/>
                </p:cNvSpPr>
                <p:nvPr userDrawn="1"/>
              </p:nvSpPr>
              <p:spPr bwMode="white">
                <a:xfrm>
                  <a:off x="2622" y="111"/>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35" name="Line 72"/>
                <p:cNvSpPr>
                  <a:spLocks noChangeShapeType="1"/>
                </p:cNvSpPr>
                <p:nvPr userDrawn="1"/>
              </p:nvSpPr>
              <p:spPr bwMode="white">
                <a:xfrm>
                  <a:off x="2850" y="111"/>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36" name="Line 73"/>
                <p:cNvSpPr>
                  <a:spLocks noChangeShapeType="1"/>
                </p:cNvSpPr>
                <p:nvPr userDrawn="1"/>
              </p:nvSpPr>
              <p:spPr bwMode="white">
                <a:xfrm>
                  <a:off x="3078" y="111"/>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37" name="Line 74"/>
                <p:cNvSpPr>
                  <a:spLocks noChangeShapeType="1"/>
                </p:cNvSpPr>
                <p:nvPr userDrawn="1"/>
              </p:nvSpPr>
              <p:spPr bwMode="white">
                <a:xfrm>
                  <a:off x="3306" y="111"/>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grpSp>
          <p:grpSp>
            <p:nvGrpSpPr>
              <p:cNvPr id="9" name="Group 75"/>
              <p:cNvGrpSpPr>
                <a:grpSpLocks/>
              </p:cNvGrpSpPr>
              <p:nvPr userDrawn="1"/>
            </p:nvGrpSpPr>
            <p:grpSpPr bwMode="auto">
              <a:xfrm>
                <a:off x="-1261" y="-1"/>
                <a:ext cx="2098" cy="1030"/>
                <a:chOff x="1208" y="109"/>
                <a:chExt cx="2098" cy="423"/>
              </a:xfrm>
            </p:grpSpPr>
            <p:sp>
              <p:nvSpPr>
                <p:cNvPr id="12" name="Line 76"/>
                <p:cNvSpPr>
                  <a:spLocks noChangeShapeType="1"/>
                </p:cNvSpPr>
                <p:nvPr userDrawn="1"/>
              </p:nvSpPr>
              <p:spPr bwMode="ltGray">
                <a:xfrm>
                  <a:off x="2850" y="110"/>
                  <a:ext cx="0" cy="142"/>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3" name="Line 77"/>
                <p:cNvSpPr>
                  <a:spLocks noChangeShapeType="1"/>
                </p:cNvSpPr>
                <p:nvPr userDrawn="1"/>
              </p:nvSpPr>
              <p:spPr bwMode="ltGray">
                <a:xfrm>
                  <a:off x="2972" y="332"/>
                  <a:ext cx="70"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4" name="Line 78"/>
                <p:cNvSpPr>
                  <a:spLocks noChangeShapeType="1"/>
                </p:cNvSpPr>
                <p:nvPr userDrawn="1"/>
              </p:nvSpPr>
              <p:spPr bwMode="ltGray">
                <a:xfrm>
                  <a:off x="3078" y="350"/>
                  <a:ext cx="0" cy="28"/>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5" name="Line 79"/>
                <p:cNvSpPr>
                  <a:spLocks noChangeShapeType="1"/>
                </p:cNvSpPr>
                <p:nvPr userDrawn="1"/>
              </p:nvSpPr>
              <p:spPr bwMode="ltGray">
                <a:xfrm>
                  <a:off x="3306" y="450"/>
                  <a:ext cx="0" cy="79"/>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6" name="Line 80"/>
                <p:cNvSpPr>
                  <a:spLocks noChangeShapeType="1"/>
                </p:cNvSpPr>
                <p:nvPr userDrawn="1"/>
              </p:nvSpPr>
              <p:spPr bwMode="ltGray">
                <a:xfrm>
                  <a:off x="2166" y="114"/>
                  <a:ext cx="0" cy="62"/>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7" name="Line 81"/>
                <p:cNvSpPr>
                  <a:spLocks noChangeShapeType="1"/>
                </p:cNvSpPr>
                <p:nvPr userDrawn="1"/>
              </p:nvSpPr>
              <p:spPr bwMode="ltGray">
                <a:xfrm>
                  <a:off x="1938" y="111"/>
                  <a:ext cx="0" cy="337"/>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8" name="Line 82"/>
                <p:cNvSpPr>
                  <a:spLocks noChangeShapeType="1"/>
                </p:cNvSpPr>
                <p:nvPr userDrawn="1"/>
              </p:nvSpPr>
              <p:spPr bwMode="ltGray">
                <a:xfrm flipH="1">
                  <a:off x="1912" y="332"/>
                  <a:ext cx="68"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9" name="Line 83"/>
                <p:cNvSpPr>
                  <a:spLocks noChangeShapeType="1"/>
                </p:cNvSpPr>
                <p:nvPr userDrawn="1"/>
              </p:nvSpPr>
              <p:spPr bwMode="ltGray">
                <a:xfrm>
                  <a:off x="1778" y="332"/>
                  <a:ext cx="60"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20" name="Line 84"/>
                <p:cNvSpPr>
                  <a:spLocks noChangeShapeType="1"/>
                </p:cNvSpPr>
                <p:nvPr userDrawn="1"/>
              </p:nvSpPr>
              <p:spPr bwMode="ltGray">
                <a:xfrm flipH="1">
                  <a:off x="1578" y="332"/>
                  <a:ext cx="82"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21" name="Line 85"/>
                <p:cNvSpPr>
                  <a:spLocks noChangeShapeType="1"/>
                </p:cNvSpPr>
                <p:nvPr userDrawn="1"/>
              </p:nvSpPr>
              <p:spPr bwMode="ltGray">
                <a:xfrm>
                  <a:off x="1208" y="332"/>
                  <a:ext cx="348"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22" name="Line 86"/>
                <p:cNvSpPr>
                  <a:spLocks noChangeShapeType="1"/>
                </p:cNvSpPr>
                <p:nvPr userDrawn="1"/>
              </p:nvSpPr>
              <p:spPr bwMode="ltGray">
                <a:xfrm>
                  <a:off x="1480" y="234"/>
                  <a:ext cx="0" cy="298"/>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23" name="Line 87"/>
                <p:cNvSpPr>
                  <a:spLocks noChangeShapeType="1"/>
                </p:cNvSpPr>
                <p:nvPr userDrawn="1"/>
              </p:nvSpPr>
              <p:spPr bwMode="ltGray">
                <a:xfrm>
                  <a:off x="1254" y="252"/>
                  <a:ext cx="0" cy="156"/>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24" name="Line 88"/>
                <p:cNvSpPr>
                  <a:spLocks noChangeShapeType="1"/>
                </p:cNvSpPr>
                <p:nvPr userDrawn="1"/>
              </p:nvSpPr>
              <p:spPr bwMode="ltGray">
                <a:xfrm flipH="1" flipV="1">
                  <a:off x="1482" y="109"/>
                  <a:ext cx="0" cy="27"/>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25" name="Line 89"/>
                <p:cNvSpPr>
                  <a:spLocks noChangeShapeType="1"/>
                </p:cNvSpPr>
                <p:nvPr userDrawn="1"/>
              </p:nvSpPr>
              <p:spPr bwMode="ltGray">
                <a:xfrm>
                  <a:off x="1710" y="180"/>
                  <a:ext cx="0" cy="96"/>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26" name="Line 90"/>
                <p:cNvSpPr>
                  <a:spLocks noChangeShapeType="1"/>
                </p:cNvSpPr>
                <p:nvPr userDrawn="1"/>
              </p:nvSpPr>
              <p:spPr bwMode="ltGray">
                <a:xfrm flipV="1">
                  <a:off x="1710" y="111"/>
                  <a:ext cx="0" cy="22"/>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grpSp>
        </p:grpSp>
        <p:pic>
          <p:nvPicPr>
            <p:cNvPr id="7" name="Picture 91" descr="earth"/>
            <p:cNvPicPr>
              <a:picLocks noChangeAspect="1" noChangeArrowheads="1"/>
            </p:cNvPicPr>
            <p:nvPr userDrawn="1"/>
          </p:nvPicPr>
          <p:blipFill>
            <a:blip r:embed="rId3">
              <a:clrChange>
                <a:clrFrom>
                  <a:srgbClr val="000000"/>
                </a:clrFrom>
                <a:clrTo>
                  <a:srgbClr val="000000">
                    <a:alpha val="0"/>
                  </a:srgbClr>
                </a:clrTo>
              </a:clrChange>
            </a:blip>
            <a:srcRect/>
            <a:stretch>
              <a:fillRect/>
            </a:stretch>
          </p:blipFill>
          <p:spPr bwMode="gray">
            <a:xfrm>
              <a:off x="336" y="1566"/>
              <a:ext cx="690" cy="642"/>
            </a:xfrm>
            <a:prstGeom prst="rect">
              <a:avLst/>
            </a:prstGeom>
            <a:noFill/>
            <a:ln w="9525">
              <a:noFill/>
              <a:miter lim="800000"/>
              <a:headEnd/>
              <a:tailEnd/>
            </a:ln>
          </p:spPr>
        </p:pic>
      </p:grpSp>
      <p:sp>
        <p:nvSpPr>
          <p:cNvPr id="105564" name="Rectangle 92"/>
          <p:cNvSpPr>
            <a:spLocks noGrp="1" noChangeArrowheads="1"/>
          </p:cNvSpPr>
          <p:nvPr>
            <p:ph type="ctrTitle"/>
          </p:nvPr>
        </p:nvSpPr>
        <p:spPr>
          <a:xfrm>
            <a:off x="1905000" y="2171700"/>
            <a:ext cx="6934200" cy="2514600"/>
          </a:xfrm>
        </p:spPr>
        <p:txBody>
          <a:bodyPr/>
          <a:lstStyle>
            <a:lvl1pPr>
              <a:defRPr/>
            </a:lvl1pPr>
          </a:lstStyle>
          <a:p>
            <a:r>
              <a:rPr lang="en-US"/>
              <a:t>Click to edit Master title style</a:t>
            </a:r>
          </a:p>
        </p:txBody>
      </p:sp>
      <p:sp>
        <p:nvSpPr>
          <p:cNvPr id="105565" name="Rectangle 93"/>
          <p:cNvSpPr>
            <a:spLocks noGrp="1" noChangeArrowheads="1"/>
          </p:cNvSpPr>
          <p:nvPr>
            <p:ph type="subTitle" idx="1"/>
          </p:nvPr>
        </p:nvSpPr>
        <p:spPr>
          <a:xfrm>
            <a:off x="2438400" y="4648200"/>
            <a:ext cx="5715000" cy="838200"/>
          </a:xfrm>
        </p:spPr>
        <p:txBody>
          <a:bodyPr/>
          <a:lstStyle>
            <a:lvl1pPr marL="0" indent="0" algn="ctr">
              <a:buFontTx/>
              <a:buNone/>
              <a:defRPr b="1">
                <a:solidFill>
                  <a:schemeClr val="accent2"/>
                </a:solidFill>
              </a:defRPr>
            </a:lvl1pPr>
          </a:lstStyle>
          <a:p>
            <a:r>
              <a:rPr lang="en-US"/>
              <a:t>Click to edit Master subtitle style</a:t>
            </a:r>
          </a:p>
        </p:txBody>
      </p:sp>
      <p:sp>
        <p:nvSpPr>
          <p:cNvPr id="94" name="Rectangle 94"/>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95" name="Rectangle 95"/>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96" name="Rectangle 96"/>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D17A3D0B-0A8A-4B32-AB17-1C803F23429D}"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64508C6-2B6B-4D20-A55F-69F849C4540B}"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E72E2AC-8E17-478D-8B5A-CDE193A9A0B0}"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47813"/>
            <a:ext cx="38100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7813"/>
            <a:ext cx="38100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1F99B48-7C81-4C5E-B0D9-E814998D08CF}"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CD068D1-A01C-44D5-8011-5FE72C36EC45}"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A6CD150-544D-44C0-9D80-F9728E9271E9}"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3DD8E9EA-A30C-4980-8F90-5E9ABA21BF1B}"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97E73E6-8820-4EF2-AF12-03BC7894B327}"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25E5D546-5172-4CC8-866F-4B1880215A49}"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F39A208-16DB-4D6D-AD9B-AA0117380FA1}"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79463"/>
            <a:ext cx="1943100" cy="5414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79463"/>
            <a:ext cx="5676900" cy="5414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59EC39C-0A3B-444B-BE27-FDA8D1398DDF}"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463"/>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47813"/>
            <a:ext cx="3810000"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7813"/>
            <a:ext cx="3810000"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D3DE147-2B20-43D3-84BC-B3D2D8DFF706}"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779463"/>
            <a:ext cx="7772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547813"/>
            <a:ext cx="3810000" cy="2246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47813"/>
            <a:ext cx="3810000" cy="2246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946525"/>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6525"/>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4890E1F-8694-4381-A26C-B5E9201895AD}"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463"/>
            <a:ext cx="7772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47813"/>
            <a:ext cx="3810000"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47813"/>
            <a:ext cx="3810000" cy="2246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6525"/>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A0F3B51-9747-4A66-8B4D-DD76E95D88B7}"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463"/>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47813"/>
            <a:ext cx="3810000"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47813"/>
            <a:ext cx="3810000" cy="2246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6525"/>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Times New Roman" pitchFamily="18" charset="0"/>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461A2EF-AA9B-4212-AC19-978F6F54EFD5}" type="slidenum">
              <a:rPr lang="en-US" sz="1400" kern="1200">
                <a:solidFill>
                  <a:srgbClr val="000000"/>
                </a:solidFill>
                <a:latin typeface="Times New Roman" pitchFamily="18" charset="0"/>
                <a:ea typeface="+mn-ea"/>
                <a:cs typeface="+mn-cs"/>
              </a:rPr>
              <a:pPr algn="r" rtl="0" fontAlgn="base">
                <a:spcBef>
                  <a:spcPct val="0"/>
                </a:spcBef>
                <a:spcAft>
                  <a:spcPct val="0"/>
                </a:spcAft>
                <a:defRP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a:xfrm>
            <a:off x="685800" y="1801813"/>
            <a:ext cx="7772400" cy="1143000"/>
          </a:xfrm>
        </p:spPr>
        <p:txBody>
          <a:bodyPr/>
          <a:lstStyle>
            <a:lvl1pPr>
              <a:defRPr/>
            </a:lvl1pPr>
          </a:lstStyle>
          <a:p>
            <a:r>
              <a:rPr lang="en-US"/>
              <a:t>Click to edit Master title style</a:t>
            </a:r>
          </a:p>
        </p:txBody>
      </p:sp>
      <p:sp>
        <p:nvSpPr>
          <p:cNvPr id="229379" name="Rectangle 3"/>
          <p:cNvSpPr>
            <a:spLocks noGrp="1" noChangeArrowheads="1"/>
          </p:cNvSpPr>
          <p:nvPr>
            <p:ph type="subTitle" idx="1"/>
          </p:nvPr>
        </p:nvSpPr>
        <p:spPr>
          <a:xfrm>
            <a:off x="1362075" y="3473450"/>
            <a:ext cx="6400800" cy="1752600"/>
          </a:xfrm>
        </p:spPr>
        <p:txBody>
          <a:bodyPr/>
          <a:lstStyle>
            <a:lvl1pPr marL="0" indent="0" algn="ctr">
              <a:buFont typeface="Times" pitchFamily="18" charset="0"/>
              <a:buNone/>
              <a:defRPr/>
            </a:lvl1pPr>
          </a:lstStyle>
          <a:p>
            <a:r>
              <a:rPr lang="en-US"/>
              <a:t>Click to edit Master subtitle style</a:t>
            </a:r>
          </a:p>
        </p:txBody>
      </p:sp>
      <p:sp>
        <p:nvSpPr>
          <p:cNvPr id="229380" name="Text Box 4"/>
          <p:cNvSpPr txBox="1">
            <a:spLocks noChangeArrowheads="1"/>
          </p:cNvSpPr>
          <p:nvPr/>
        </p:nvSpPr>
        <p:spPr bwMode="auto">
          <a:xfrm>
            <a:off x="1149350" y="6027738"/>
            <a:ext cx="6781800" cy="517525"/>
          </a:xfrm>
          <a:prstGeom prst="rect">
            <a:avLst/>
          </a:prstGeom>
          <a:noFill/>
          <a:ln w="9525">
            <a:noFill/>
            <a:miter lim="800000"/>
            <a:headEnd/>
            <a:tailEnd/>
          </a:ln>
          <a:effectLst/>
        </p:spPr>
        <p:txBody>
          <a:bodyPr>
            <a:spAutoFit/>
          </a:bodyPr>
          <a:lstStyle/>
          <a:p>
            <a:pPr algn="ctr" rtl="0" eaLnBrk="0" fontAlgn="base" hangingPunct="0">
              <a:spcBef>
                <a:spcPct val="0"/>
              </a:spcBef>
              <a:spcAft>
                <a:spcPct val="0"/>
              </a:spcAft>
            </a:pPr>
            <a:r>
              <a:rPr lang="en-GB" sz="1400" b="1" kern="1200">
                <a:solidFill>
                  <a:srgbClr val="FFFFFF"/>
                </a:solidFill>
                <a:latin typeface="Arial" pitchFamily="34" charset="0"/>
                <a:ea typeface="+mn-ea"/>
                <a:cs typeface="+mn-cs"/>
              </a:rPr>
              <a:t>INTERGOVERNMENTAL PANEL ON CLIMATE CHANGE (IPCC) </a:t>
            </a:r>
            <a:br>
              <a:rPr lang="en-GB" sz="1400" b="1" kern="1200">
                <a:solidFill>
                  <a:srgbClr val="FFFFFF"/>
                </a:solidFill>
                <a:latin typeface="Arial" pitchFamily="34" charset="0"/>
                <a:ea typeface="+mn-ea"/>
                <a:cs typeface="+mn-cs"/>
              </a:rPr>
            </a:br>
            <a:r>
              <a:rPr lang="en-GB" sz="1400" b="1" kern="1200">
                <a:solidFill>
                  <a:srgbClr val="FFFFFF"/>
                </a:solidFill>
                <a:latin typeface="Arial" pitchFamily="34" charset="0"/>
                <a:ea typeface="+mn-ea"/>
                <a:cs typeface="+mn-cs"/>
              </a:rPr>
              <a:t>Working Group I</a:t>
            </a:r>
            <a:endParaRPr lang="en-GB" b="1" kern="1200">
              <a:solidFill>
                <a:srgbClr val="FFFFFF"/>
              </a:solidFill>
              <a:latin typeface="CG Omega" pitchFamily="34" charset="0"/>
              <a:ea typeface="+mn-ea"/>
              <a:cs typeface="+mn-cs"/>
            </a:endParaRPr>
          </a:p>
        </p:txBody>
      </p:sp>
      <p:pic>
        <p:nvPicPr>
          <p:cNvPr id="229381" name="Picture 5" descr="B"/>
          <p:cNvPicPr>
            <a:picLocks noChangeAspect="1" noChangeArrowheads="1"/>
          </p:cNvPicPr>
          <p:nvPr/>
        </p:nvPicPr>
        <p:blipFill>
          <a:blip r:embed="rId2"/>
          <a:srcRect/>
          <a:stretch>
            <a:fillRect/>
          </a:stretch>
        </p:blipFill>
        <p:spPr bwMode="auto">
          <a:xfrm flipV="1">
            <a:off x="0" y="6515100"/>
            <a:ext cx="9144000" cy="152400"/>
          </a:xfrm>
          <a:prstGeom prst="rect">
            <a:avLst/>
          </a:prstGeom>
          <a:noFill/>
        </p:spPr>
      </p:pic>
      <p:pic>
        <p:nvPicPr>
          <p:cNvPr id="229382" name="Picture 6" descr="wmo"/>
          <p:cNvPicPr>
            <a:picLocks noChangeAspect="1" noChangeArrowheads="1"/>
          </p:cNvPicPr>
          <p:nvPr/>
        </p:nvPicPr>
        <p:blipFill>
          <a:blip r:embed="rId3"/>
          <a:srcRect/>
          <a:stretch>
            <a:fillRect/>
          </a:stretch>
        </p:blipFill>
        <p:spPr bwMode="auto">
          <a:xfrm>
            <a:off x="385763" y="5670550"/>
            <a:ext cx="684212" cy="838200"/>
          </a:xfrm>
          <a:prstGeom prst="rect">
            <a:avLst/>
          </a:prstGeom>
          <a:noFill/>
        </p:spPr>
      </p:pic>
      <p:pic>
        <p:nvPicPr>
          <p:cNvPr id="229383" name="Picture 7" descr="unep"/>
          <p:cNvPicPr>
            <a:picLocks noChangeAspect="1" noChangeArrowheads="1"/>
          </p:cNvPicPr>
          <p:nvPr/>
        </p:nvPicPr>
        <p:blipFill>
          <a:blip r:embed="rId4"/>
          <a:srcRect/>
          <a:stretch>
            <a:fillRect/>
          </a:stretch>
        </p:blipFill>
        <p:spPr bwMode="auto">
          <a:xfrm>
            <a:off x="8040688" y="5683250"/>
            <a:ext cx="717550" cy="815975"/>
          </a:xfrm>
          <a:prstGeom prst="rect">
            <a:avLst/>
          </a:prstGeom>
          <a:noFill/>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19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268288"/>
            <a:ext cx="1947863" cy="6076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1988" y="268288"/>
            <a:ext cx="5691187" cy="6076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kumimoji="1" lang="ja-JP" altLang="en-US" kern="1200">
              <a:solidFill>
                <a:prstClr val="white"/>
              </a:solidFill>
              <a:latin typeface="Cambria"/>
              <a:ea typeface="ＭＳ 明朝"/>
              <a:cs typeface="+mn-cs"/>
            </a:endParaRPr>
          </a:p>
        </p:txBody>
      </p:sp>
      <p:grpSp>
        <p:nvGrpSpPr>
          <p:cNvPr id="3" name="グループ化 90"/>
          <p:cNvGrpSpPr>
            <a:grpSpLocks/>
          </p:cNvGrpSpPr>
          <p:nvPr/>
        </p:nvGrpSpPr>
        <p:grpSpPr bwMode="auto">
          <a:xfrm>
            <a:off x="4763" y="5589588"/>
            <a:ext cx="5067300" cy="1268412"/>
            <a:chOff x="16865" y="4817936"/>
            <a:chExt cx="5067302" cy="1268398"/>
          </a:xfrm>
        </p:grpSpPr>
        <p:sp>
          <p:nvSpPr>
            <p:cNvPr id="6" name="図形 91"/>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 name="図形 92"/>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 name="図形 93"/>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 name="図形 94"/>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 name="図形 95"/>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 name="図形 97"/>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 name="図形 98"/>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 name="図形 99"/>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6" name="図形 100"/>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7" name="図形 101"/>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8" name="図形 102"/>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9" name="図形 103"/>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0" name="図形 104"/>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1" name="図形 105"/>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2" name="図形 106"/>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3" name="図形 107"/>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4" name="図形 108"/>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5" name="図形 109"/>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6" name="図形 110"/>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7" name="図形 111"/>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8" name="図形 112"/>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9" name="図形 113"/>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0" name="図形 114"/>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1" name="図形 115"/>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2" name="図形 116"/>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3" name="図形 117"/>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4" name="図形 118"/>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5" name="図形 119"/>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6" name="図形 120"/>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7" name="図形 121"/>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8" name="図形 122"/>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9" name="図形 123"/>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0" name="図形 124"/>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1" name="図形 125"/>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2" name="図形 126"/>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3" name="図形 127"/>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4" name="図形 128"/>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5" name="図形 129"/>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6" name="図形 130"/>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7" name="図形 131"/>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8" name="図形 132"/>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9" name="図形 133"/>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0" name="図形 134"/>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1" name="図形 135"/>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2" name="図形 136"/>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3" name="図形 137"/>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4" name="図形 138"/>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5" name="図形 139"/>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6" name="図形 140"/>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7" name="図形 141"/>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8" name="図形 142"/>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9" name="図形 143"/>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0" name="図形 144"/>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1" name="図形 145"/>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2" name="図形 146"/>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3" name="図形 147"/>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4" name="図形 148"/>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5" name="図形 149"/>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6" name="図形 150"/>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7" name="図形 151"/>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8" name="図形 152"/>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9" name="図形 153"/>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0" name="図形 154"/>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1" name="図形 155"/>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2" name="図形 156"/>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3" name="図形 157"/>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4" name="図形 158"/>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5" name="図形 159"/>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6" name="図形 160"/>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7" name="図形 161"/>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8" name="図形 162"/>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9" name="図形 163"/>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0" name="図形 164"/>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grpSp>
      <p:sp>
        <p:nvSpPr>
          <p:cNvPr id="81" name="図形 9"/>
          <p:cNvSpPr>
            <a:spLocks/>
          </p:cNvSpPr>
          <p:nvPr/>
        </p:nvSpPr>
        <p:spPr bwMode="auto">
          <a:xfrm>
            <a:off x="3929063" y="0"/>
            <a:ext cx="5214937" cy="3382963"/>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grpSp>
        <p:nvGrpSpPr>
          <p:cNvPr id="5" name="グループ化 12"/>
          <p:cNvGrpSpPr>
            <a:grpSpLocks/>
          </p:cNvGrpSpPr>
          <p:nvPr/>
        </p:nvGrpSpPr>
        <p:grpSpPr bwMode="auto">
          <a:xfrm>
            <a:off x="4000500" y="0"/>
            <a:ext cx="5143500" cy="2000250"/>
            <a:chOff x="2168" y="0"/>
            <a:chExt cx="3576" cy="1384"/>
          </a:xfrm>
        </p:grpSpPr>
        <p:sp>
          <p:nvSpPr>
            <p:cNvPr id="83" name="図形 13"/>
            <p:cNvSpPr>
              <a:spLocks/>
            </p:cNvSpPr>
            <p:nvPr/>
          </p:nvSpPr>
          <p:spPr bwMode="auto">
            <a:xfrm>
              <a:off x="5420" y="1043"/>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4"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5"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6" name="図形 16"/>
            <p:cNvSpPr>
              <a:spLocks/>
            </p:cNvSpPr>
            <p:nvPr/>
          </p:nvSpPr>
          <p:spPr bwMode="auto">
            <a:xfrm>
              <a:off x="5504" y="1076"/>
              <a:ext cx="240" cy="215"/>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7"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8"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9"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0"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1"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2"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3"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4" name="図形 25"/>
            <p:cNvSpPr>
              <a:spLocks/>
            </p:cNvSpPr>
            <p:nvPr/>
          </p:nvSpPr>
          <p:spPr bwMode="auto">
            <a:xfrm>
              <a:off x="4904" y="884"/>
              <a:ext cx="104" cy="83"/>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5"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6" name="図形 27"/>
            <p:cNvSpPr>
              <a:spLocks/>
            </p:cNvSpPr>
            <p:nvPr/>
          </p:nvSpPr>
          <p:spPr bwMode="auto">
            <a:xfrm>
              <a:off x="4772" y="1056"/>
              <a:ext cx="128" cy="177"/>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7" name="図形 28"/>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8" name="図形 29"/>
            <p:cNvSpPr>
              <a:spLocks/>
            </p:cNvSpPr>
            <p:nvPr/>
          </p:nvSpPr>
          <p:spPr bwMode="auto">
            <a:xfrm>
              <a:off x="4724" y="816"/>
              <a:ext cx="576" cy="351"/>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9"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0" name="図形 31"/>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1" name="図形 32"/>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2" name="図形 33"/>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3"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4"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5"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6"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7" name="図形 38"/>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8" name="図形 39"/>
            <p:cNvSpPr>
              <a:spLocks/>
            </p:cNvSpPr>
            <p:nvPr/>
          </p:nvSpPr>
          <p:spPr bwMode="auto">
            <a:xfrm>
              <a:off x="5092" y="368"/>
              <a:ext cx="189"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9"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0" name="図形 41"/>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1" name="図形 42"/>
            <p:cNvSpPr>
              <a:spLocks/>
            </p:cNvSpPr>
            <p:nvPr/>
          </p:nvSpPr>
          <p:spPr bwMode="auto">
            <a:xfrm>
              <a:off x="4663" y="139"/>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2" name="図形 43"/>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3"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4"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5" name="図形 46"/>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6"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7" name="図形 48"/>
            <p:cNvSpPr>
              <a:spLocks/>
            </p:cNvSpPr>
            <p:nvPr/>
          </p:nvSpPr>
          <p:spPr bwMode="auto">
            <a:xfrm>
              <a:off x="4184" y="228"/>
              <a:ext cx="87"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8"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9" name="図形 50"/>
            <p:cNvSpPr>
              <a:spLocks/>
            </p:cNvSpPr>
            <p:nvPr/>
          </p:nvSpPr>
          <p:spPr bwMode="auto">
            <a:xfrm>
              <a:off x="4040" y="139"/>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0" name="図形 51"/>
            <p:cNvSpPr>
              <a:spLocks/>
            </p:cNvSpPr>
            <p:nvPr/>
          </p:nvSpPr>
          <p:spPr bwMode="auto">
            <a:xfrm>
              <a:off x="3056" y="264"/>
              <a:ext cx="151"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1" name="図形 52"/>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2" name="図形 53"/>
            <p:cNvSpPr>
              <a:spLocks/>
            </p:cNvSpPr>
            <p:nvPr/>
          </p:nvSpPr>
          <p:spPr bwMode="auto">
            <a:xfrm>
              <a:off x="3068" y="224"/>
              <a:ext cx="285"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3"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4"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5"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dirty="0">
                <a:solidFill>
                  <a:prstClr val="black"/>
                </a:solidFill>
                <a:latin typeface="Cambria"/>
                <a:ea typeface="ＭＳ 明朝"/>
                <a:cs typeface="+mn-cs"/>
              </a:endParaRPr>
            </a:p>
          </p:txBody>
        </p:sp>
        <p:sp>
          <p:nvSpPr>
            <p:cNvPr id="126" name="図形 57"/>
            <p:cNvSpPr>
              <a:spLocks/>
            </p:cNvSpPr>
            <p:nvPr/>
          </p:nvSpPr>
          <p:spPr bwMode="auto">
            <a:xfrm>
              <a:off x="3304" y="176"/>
              <a:ext cx="453"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7" name="図形 58"/>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8" name="図形 59"/>
            <p:cNvSpPr>
              <a:spLocks/>
            </p:cNvSpPr>
            <p:nvPr/>
          </p:nvSpPr>
          <p:spPr bwMode="auto">
            <a:xfrm>
              <a:off x="3503" y="152"/>
              <a:ext cx="381" cy="277"/>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9"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0"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1" name="図形 62"/>
            <p:cNvSpPr>
              <a:spLocks/>
            </p:cNvSpPr>
            <p:nvPr/>
          </p:nvSpPr>
          <p:spPr bwMode="auto">
            <a:xfrm>
              <a:off x="3824" y="139"/>
              <a:ext cx="285"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2" name="図形 63"/>
            <p:cNvSpPr>
              <a:spLocks/>
            </p:cNvSpPr>
            <p:nvPr/>
          </p:nvSpPr>
          <p:spPr bwMode="auto">
            <a:xfrm>
              <a:off x="3924" y="139"/>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3"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4"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5" name="図形 66"/>
            <p:cNvSpPr>
              <a:spLocks/>
            </p:cNvSpPr>
            <p:nvPr/>
          </p:nvSpPr>
          <p:spPr bwMode="auto">
            <a:xfrm>
              <a:off x="4144" y="320"/>
              <a:ext cx="216" cy="109"/>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6" name="図形 67"/>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7" name="図形 68"/>
            <p:cNvSpPr>
              <a:spLocks/>
            </p:cNvSpPr>
            <p:nvPr/>
          </p:nvSpPr>
          <p:spPr bwMode="auto">
            <a:xfrm>
              <a:off x="4172" y="272"/>
              <a:ext cx="328" cy="203"/>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8" name="図形 69"/>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9" name="図形 70"/>
            <p:cNvSpPr>
              <a:spLocks/>
            </p:cNvSpPr>
            <p:nvPr/>
          </p:nvSpPr>
          <p:spPr bwMode="auto">
            <a:xfrm>
              <a:off x="4288" y="295"/>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0"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1" name="図形 72"/>
            <p:cNvSpPr>
              <a:spLocks/>
            </p:cNvSpPr>
            <p:nvPr/>
          </p:nvSpPr>
          <p:spPr bwMode="auto">
            <a:xfrm>
              <a:off x="4300" y="276"/>
              <a:ext cx="579"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2" name="図形 73"/>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3" name="図形 74"/>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4"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5" name="図形 76"/>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6"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7"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8" name="図形 79"/>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9" name="図形 80"/>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0" name="図形 81"/>
            <p:cNvSpPr>
              <a:spLocks/>
            </p:cNvSpPr>
            <p:nvPr/>
          </p:nvSpPr>
          <p:spPr bwMode="auto">
            <a:xfrm>
              <a:off x="4844" y="164"/>
              <a:ext cx="171"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1" name="図形 82"/>
            <p:cNvSpPr>
              <a:spLocks/>
            </p:cNvSpPr>
            <p:nvPr/>
          </p:nvSpPr>
          <p:spPr bwMode="auto">
            <a:xfrm>
              <a:off x="4892" y="164"/>
              <a:ext cx="140" cy="97"/>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2" name="図形 83"/>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3" name="図形 84"/>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4" name="図形 85"/>
            <p:cNvSpPr>
              <a:spLocks/>
            </p:cNvSpPr>
            <p:nvPr/>
          </p:nvSpPr>
          <p:spPr bwMode="auto">
            <a:xfrm>
              <a:off x="5697" y="600"/>
              <a:ext cx="47" cy="97"/>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5"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6"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7" name="図形 88"/>
            <p:cNvSpPr>
              <a:spLocks/>
            </p:cNvSpPr>
            <p:nvPr/>
          </p:nvSpPr>
          <p:spPr bwMode="auto">
            <a:xfrm>
              <a:off x="5323"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grpSp>
      <p:sp>
        <p:nvSpPr>
          <p:cNvPr id="2" name="図形 1"/>
          <p:cNvSpPr>
            <a:spLocks noGrp="1"/>
          </p:cNvSpPr>
          <p:nvPr>
            <p:ph type="ctrTitle"/>
          </p:nvPr>
        </p:nvSpPr>
        <p:spPr>
          <a:xfrm>
            <a:off x="642910" y="2214554"/>
            <a:ext cx="7772400" cy="1470025"/>
          </a:xfrm>
        </p:spPr>
        <p:txBody>
          <a:bodyPr/>
          <a:lstStyle/>
          <a:p>
            <a:r>
              <a:rPr lang="en-US" altLang="ja-JP" smtClean="0"/>
              <a:t>Click to edit Master title style</a:t>
            </a:r>
            <a:endParaRPr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ja-JP" altLang="en-US" dirty="0"/>
          </a:p>
        </p:txBody>
      </p:sp>
      <p:sp>
        <p:nvSpPr>
          <p:cNvPr id="158" name="図形 11"/>
          <p:cNvSpPr>
            <a:spLocks noGrp="1"/>
          </p:cNvSpPr>
          <p:nvPr>
            <p:ph type="dt" sz="half" idx="10"/>
          </p:nvPr>
        </p:nvSpPr>
        <p:spPr/>
        <p:txBody>
          <a:bodyPr/>
          <a:lstStyle>
            <a:lvl1pPr>
              <a:defRPr sz="1400">
                <a:effectLst>
                  <a:outerShdw blurRad="38100" dist="38100" dir="2700000" algn="tl">
                    <a:srgbClr val="000000"/>
                  </a:outerShdw>
                </a:effectLst>
                <a:latin typeface="Arial" charset="0"/>
              </a:defRPr>
            </a:lvl1pPr>
          </a:lstStyle>
          <a:p>
            <a:pPr algn="l" rtl="0" fontAlgn="base">
              <a:spcBef>
                <a:spcPct val="0"/>
              </a:spcBef>
              <a:spcAft>
                <a:spcPct val="0"/>
              </a:spcAft>
              <a:defRPr/>
            </a:pPr>
            <a:endParaRPr lang="en-US" kern="1200">
              <a:solidFill>
                <a:srgbClr val="FFFFFF"/>
              </a:solidFill>
              <a:ea typeface="+mn-ea"/>
              <a:cs typeface="+mn-cs"/>
            </a:endParaRPr>
          </a:p>
        </p:txBody>
      </p:sp>
      <p:sp>
        <p:nvSpPr>
          <p:cNvPr id="159" name="図形 10"/>
          <p:cNvSpPr>
            <a:spLocks noGrp="1"/>
          </p:cNvSpPr>
          <p:nvPr>
            <p:ph type="ftr" sz="quarter" idx="11"/>
          </p:nvPr>
        </p:nvSpPr>
        <p:spPr>
          <a:xfrm>
            <a:off x="6048375" y="6492875"/>
            <a:ext cx="2393950" cy="365125"/>
          </a:xfrm>
        </p:spPr>
        <p:txBody>
          <a:bodyPr/>
          <a:lstStyle>
            <a:lvl1pPr>
              <a:defRPr sz="1400">
                <a:effectLst>
                  <a:outerShdw blurRad="38100" dist="38100" dir="2700000" algn="tl">
                    <a:srgbClr val="000000"/>
                  </a:outerShdw>
                </a:effectLst>
                <a:latin typeface="Arial" charset="0"/>
              </a:defRPr>
            </a:lvl1pPr>
          </a:lstStyle>
          <a:p>
            <a:pPr algn="ctr" rtl="0" fontAlgn="base">
              <a:spcBef>
                <a:spcPct val="0"/>
              </a:spcBef>
              <a:spcAft>
                <a:spcPct val="0"/>
              </a:spcAft>
              <a:defRPr/>
            </a:pPr>
            <a:endParaRPr lang="en-US" kern="1200">
              <a:solidFill>
                <a:srgbClr val="FFFFFF"/>
              </a:solidFill>
              <a:ea typeface="+mn-ea"/>
              <a:cs typeface="+mn-cs"/>
            </a:endParaRPr>
          </a:p>
        </p:txBody>
      </p:sp>
      <p:sp>
        <p:nvSpPr>
          <p:cNvPr id="160" name="図形 17"/>
          <p:cNvSpPr>
            <a:spLocks noGrp="1"/>
          </p:cNvSpPr>
          <p:nvPr>
            <p:ph type="sldNum" sz="quarter" idx="12"/>
          </p:nvPr>
        </p:nvSpPr>
        <p:spPr>
          <a:xfrm>
            <a:off x="8499475" y="6492875"/>
            <a:ext cx="644525" cy="365125"/>
          </a:xfrm>
        </p:spPr>
        <p:txBody>
          <a:bodyPr/>
          <a:lstStyle>
            <a:lvl1pPr>
              <a:defRPr sz="1400">
                <a:effectLst>
                  <a:outerShdw blurRad="38100" dist="38100" dir="2700000" algn="tl">
                    <a:srgbClr val="000000"/>
                  </a:outerShdw>
                </a:effectLst>
                <a:latin typeface="Arial" charset="0"/>
              </a:defRPr>
            </a:lvl1pPr>
          </a:lstStyle>
          <a:p>
            <a:pPr algn="r" rtl="0" fontAlgn="base">
              <a:spcBef>
                <a:spcPct val="0"/>
              </a:spcBef>
              <a:spcAft>
                <a:spcPct val="0"/>
              </a:spcAft>
              <a:defRPr/>
            </a:pPr>
            <a:fld id="{BFBA4789-7500-4867-BE18-49938FFAF204}" type="slidenum">
              <a:rPr lang="en-US" kern="1200">
                <a:solidFill>
                  <a:srgbClr val="FFFFFF"/>
                </a:solidFill>
                <a:ea typeface="+mn-ea"/>
                <a:cs typeface="+mn-cs"/>
              </a:rPr>
              <a:pPr algn="r" rtl="0" fontAlgn="base">
                <a:spcBef>
                  <a:spcPct val="0"/>
                </a:spcBef>
                <a:spcAft>
                  <a:spcPct val="0"/>
                </a:spcAft>
                <a:defRPr/>
              </a:pPr>
              <a:t>‹#›</a:t>
            </a:fld>
            <a:endParaRPr lang="en-US" kern="1200">
              <a:solidFill>
                <a:srgbClr val="FFFFFF"/>
              </a:solidFill>
              <a:ea typeface="+mn-ea"/>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en-US" altLang="ja-JP" smtClean="0"/>
              <a:t>Click to edit Master title style</a:t>
            </a:r>
            <a:endParaRPr lang="ja-JP" altLang="en-US"/>
          </a:p>
        </p:txBody>
      </p:sp>
      <p:sp>
        <p:nvSpPr>
          <p:cNvPr id="3" name="図形 2"/>
          <p:cNvSpPr>
            <a:spLocks noGrp="1"/>
          </p:cNvSpPr>
          <p:nvPr>
            <p:ph idx="1"/>
          </p:nvPr>
        </p:nvSpPr>
        <p:spPr>
          <a:xfrm>
            <a:off x="466696" y="1857370"/>
            <a:ext cx="8248708" cy="4429151"/>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4" name="図形 3"/>
          <p:cNvSpPr>
            <a:spLocks noGrp="1"/>
          </p:cNvSpPr>
          <p:nvPr>
            <p:ph type="dt" sz="half" idx="10"/>
          </p:nvPr>
        </p:nvSpPr>
        <p:spPr/>
        <p:txBody>
          <a:bodyPr/>
          <a:lstStyle>
            <a:lvl1pPr>
              <a:defRPr sz="1400">
                <a:effectLst>
                  <a:outerShdw blurRad="38100" dist="38100" dir="2700000" algn="tl">
                    <a:srgbClr val="000000"/>
                  </a:outerShdw>
                </a:effectLst>
                <a:latin typeface="Arial" charset="0"/>
              </a:defRPr>
            </a:lvl1pPr>
          </a:lstStyle>
          <a:p>
            <a:pPr algn="l" rtl="0" fontAlgn="base">
              <a:spcBef>
                <a:spcPct val="0"/>
              </a:spcBef>
              <a:spcAft>
                <a:spcPct val="0"/>
              </a:spcAft>
              <a:defRPr/>
            </a:pPr>
            <a:endParaRPr lang="en-US" kern="1200">
              <a:solidFill>
                <a:srgbClr val="FFFFFF"/>
              </a:solidFill>
              <a:ea typeface="+mn-ea"/>
              <a:cs typeface="+mn-cs"/>
            </a:endParaRPr>
          </a:p>
        </p:txBody>
      </p:sp>
      <p:sp>
        <p:nvSpPr>
          <p:cNvPr id="5" name="図形 4"/>
          <p:cNvSpPr>
            <a:spLocks noGrp="1"/>
          </p:cNvSpPr>
          <p:nvPr>
            <p:ph type="ftr" sz="quarter" idx="11"/>
          </p:nvPr>
        </p:nvSpPr>
        <p:spPr/>
        <p:txBody>
          <a:bodyPr/>
          <a:lstStyle>
            <a:lvl1pPr>
              <a:defRPr sz="1400">
                <a:effectLst>
                  <a:outerShdw blurRad="38100" dist="38100" dir="2700000" algn="tl">
                    <a:srgbClr val="000000"/>
                  </a:outerShdw>
                </a:effectLst>
                <a:latin typeface="Arial" charset="0"/>
              </a:defRPr>
            </a:lvl1pPr>
          </a:lstStyle>
          <a:p>
            <a:pPr algn="ctr" rtl="0" fontAlgn="base">
              <a:spcBef>
                <a:spcPct val="0"/>
              </a:spcBef>
              <a:spcAft>
                <a:spcPct val="0"/>
              </a:spcAft>
              <a:defRPr/>
            </a:pPr>
            <a:endParaRPr lang="en-US" kern="1200">
              <a:solidFill>
                <a:srgbClr val="FFFFFF"/>
              </a:solidFill>
              <a:ea typeface="+mn-ea"/>
              <a:cs typeface="+mn-cs"/>
            </a:endParaRPr>
          </a:p>
        </p:txBody>
      </p:sp>
      <p:sp>
        <p:nvSpPr>
          <p:cNvPr id="6" name="図形 5"/>
          <p:cNvSpPr>
            <a:spLocks noGrp="1"/>
          </p:cNvSpPr>
          <p:nvPr>
            <p:ph type="sldNum" sz="quarter" idx="12"/>
          </p:nvPr>
        </p:nvSpPr>
        <p:spPr/>
        <p:txBody>
          <a:bodyPr/>
          <a:lstStyle>
            <a:lvl1pPr>
              <a:defRPr sz="1400">
                <a:effectLst>
                  <a:outerShdw blurRad="38100" dist="38100" dir="2700000" algn="tl">
                    <a:srgbClr val="000000"/>
                  </a:outerShdw>
                </a:effectLst>
                <a:latin typeface="Arial" charset="0"/>
              </a:defRPr>
            </a:lvl1pPr>
          </a:lstStyle>
          <a:p>
            <a:pPr algn="r" rtl="0" fontAlgn="base">
              <a:spcBef>
                <a:spcPct val="0"/>
              </a:spcBef>
              <a:spcAft>
                <a:spcPct val="0"/>
              </a:spcAft>
              <a:defRPr/>
            </a:pPr>
            <a:fld id="{9014D37D-7150-48F9-896E-702C8D7ACFD9}" type="slidenum">
              <a:rPr lang="en-US" kern="1200">
                <a:solidFill>
                  <a:srgbClr val="FFFFFF"/>
                </a:solidFill>
                <a:ea typeface="+mn-ea"/>
                <a:cs typeface="+mn-cs"/>
              </a:rPr>
              <a:pPr algn="r" rtl="0" fontAlgn="base">
                <a:spcBef>
                  <a:spcPct val="0"/>
                </a:spcBef>
                <a:spcAft>
                  <a:spcPct val="0"/>
                </a:spcAft>
                <a:defRPr/>
              </a:pPr>
              <a:t>‹#›</a:t>
            </a:fld>
            <a:endParaRPr lang="en-US" kern="1200">
              <a:solidFill>
                <a:srgbClr val="FFFFFF"/>
              </a:solidFill>
              <a:ea typeface="+mn-ea"/>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lang="en-US" altLang="ja-JP" smtClean="0"/>
              <a:t>Click to edit Master title style</a:t>
            </a:r>
            <a:endParaRPr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dirty="0"/>
          </a:p>
        </p:txBody>
      </p:sp>
      <p:sp>
        <p:nvSpPr>
          <p:cNvPr id="4" name="図形 3"/>
          <p:cNvSpPr>
            <a:spLocks noGrp="1"/>
          </p:cNvSpPr>
          <p:nvPr>
            <p:ph type="dt" sz="half" idx="10"/>
          </p:nvPr>
        </p:nvSpPr>
        <p:spPr>
          <a:xfrm>
            <a:off x="4471988" y="6494463"/>
            <a:ext cx="1528762" cy="365125"/>
          </a:xfrm>
        </p:spPr>
        <p:txBody>
          <a:bodyPr/>
          <a:lstStyle>
            <a:lvl1pPr>
              <a:defRPr sz="1400">
                <a:effectLst>
                  <a:outerShdw blurRad="38100" dist="38100" dir="2700000" algn="tl">
                    <a:srgbClr val="000000"/>
                  </a:outerShdw>
                </a:effectLst>
                <a:latin typeface="Arial" charset="0"/>
              </a:defRPr>
            </a:lvl1pPr>
          </a:lstStyle>
          <a:p>
            <a:pPr algn="l" rtl="0" fontAlgn="base">
              <a:spcBef>
                <a:spcPct val="0"/>
              </a:spcBef>
              <a:spcAft>
                <a:spcPct val="0"/>
              </a:spcAft>
              <a:defRPr/>
            </a:pPr>
            <a:endParaRPr lang="en-US" kern="1200">
              <a:solidFill>
                <a:srgbClr val="FFFFFF"/>
              </a:solidFill>
              <a:ea typeface="+mn-ea"/>
              <a:cs typeface="+mn-cs"/>
            </a:endParaRPr>
          </a:p>
        </p:txBody>
      </p:sp>
      <p:sp>
        <p:nvSpPr>
          <p:cNvPr id="5" name="図形 4"/>
          <p:cNvSpPr>
            <a:spLocks noGrp="1"/>
          </p:cNvSpPr>
          <p:nvPr>
            <p:ph type="ftr" sz="quarter" idx="11"/>
          </p:nvPr>
        </p:nvSpPr>
        <p:spPr/>
        <p:txBody>
          <a:bodyPr/>
          <a:lstStyle>
            <a:lvl1pPr>
              <a:defRPr sz="1400">
                <a:effectLst>
                  <a:outerShdw blurRad="38100" dist="38100" dir="2700000" algn="tl">
                    <a:srgbClr val="000000"/>
                  </a:outerShdw>
                </a:effectLst>
                <a:latin typeface="Arial" charset="0"/>
              </a:defRPr>
            </a:lvl1pPr>
          </a:lstStyle>
          <a:p>
            <a:pPr algn="ctr" rtl="0" fontAlgn="base">
              <a:spcBef>
                <a:spcPct val="0"/>
              </a:spcBef>
              <a:spcAft>
                <a:spcPct val="0"/>
              </a:spcAft>
              <a:defRPr/>
            </a:pPr>
            <a:endParaRPr lang="en-US" kern="1200">
              <a:solidFill>
                <a:srgbClr val="FFFFFF"/>
              </a:solidFill>
              <a:ea typeface="+mn-ea"/>
              <a:cs typeface="+mn-cs"/>
            </a:endParaRPr>
          </a:p>
        </p:txBody>
      </p:sp>
      <p:sp>
        <p:nvSpPr>
          <p:cNvPr id="6" name="図形 5"/>
          <p:cNvSpPr>
            <a:spLocks noGrp="1"/>
          </p:cNvSpPr>
          <p:nvPr>
            <p:ph type="sldNum" sz="quarter" idx="12"/>
          </p:nvPr>
        </p:nvSpPr>
        <p:spPr>
          <a:xfrm>
            <a:off x="8499475" y="6492875"/>
            <a:ext cx="644525" cy="365125"/>
          </a:xfrm>
        </p:spPr>
        <p:txBody>
          <a:bodyPr/>
          <a:lstStyle>
            <a:lvl1pPr>
              <a:defRPr sz="1400">
                <a:effectLst>
                  <a:outerShdw blurRad="38100" dist="38100" dir="2700000" algn="tl">
                    <a:srgbClr val="000000"/>
                  </a:outerShdw>
                </a:effectLst>
                <a:latin typeface="Arial" charset="0"/>
              </a:defRPr>
            </a:lvl1pPr>
          </a:lstStyle>
          <a:p>
            <a:pPr algn="r" rtl="0" fontAlgn="base">
              <a:spcBef>
                <a:spcPct val="0"/>
              </a:spcBef>
              <a:spcAft>
                <a:spcPct val="0"/>
              </a:spcAft>
              <a:defRPr/>
            </a:pPr>
            <a:fld id="{5C1AEF1C-FC33-4058-BA78-0582ED57E237}" type="slidenum">
              <a:rPr lang="en-US" kern="1200">
                <a:solidFill>
                  <a:srgbClr val="FFFFFF"/>
                </a:solidFill>
                <a:ea typeface="+mn-ea"/>
                <a:cs typeface="+mn-cs"/>
              </a:rPr>
              <a:pPr algn="r" rtl="0" fontAlgn="base">
                <a:spcBef>
                  <a:spcPct val="0"/>
                </a:spcBef>
                <a:spcAft>
                  <a:spcPct val="0"/>
                </a:spcAft>
                <a:defRPr/>
              </a:pPr>
              <a:t>‹#›</a:t>
            </a:fld>
            <a:endParaRPr lang="en-US" kern="1200">
              <a:solidFill>
                <a:srgbClr val="FFFFFF"/>
              </a:solidFill>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en-US" altLang="ja-JP" smtClean="0"/>
              <a:t>Click to edit Master title style</a:t>
            </a:r>
            <a:endParaRPr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5" name="図形 4"/>
          <p:cNvSpPr>
            <a:spLocks noGrp="1"/>
          </p:cNvSpPr>
          <p:nvPr>
            <p:ph type="dt" sz="half" idx="10"/>
          </p:nvPr>
        </p:nvSpPr>
        <p:spPr>
          <a:xfrm>
            <a:off x="4471988" y="6494463"/>
            <a:ext cx="1528762" cy="365125"/>
          </a:xfrm>
        </p:spPr>
        <p:txBody>
          <a:bodyPr/>
          <a:lstStyle>
            <a:lvl1pPr>
              <a:defRPr sz="1400">
                <a:effectLst>
                  <a:outerShdw blurRad="38100" dist="38100" dir="2700000" algn="tl">
                    <a:srgbClr val="000000"/>
                  </a:outerShdw>
                </a:effectLst>
                <a:latin typeface="Arial" charset="0"/>
              </a:defRPr>
            </a:lvl1pPr>
          </a:lstStyle>
          <a:p>
            <a:pPr algn="l" rtl="0" fontAlgn="base">
              <a:spcBef>
                <a:spcPct val="0"/>
              </a:spcBef>
              <a:spcAft>
                <a:spcPct val="0"/>
              </a:spcAft>
              <a:defRPr/>
            </a:pPr>
            <a:endParaRPr lang="en-US" kern="1200">
              <a:solidFill>
                <a:srgbClr val="FFFFFF"/>
              </a:solidFill>
              <a:ea typeface="+mn-ea"/>
              <a:cs typeface="+mn-cs"/>
            </a:endParaRPr>
          </a:p>
        </p:txBody>
      </p:sp>
      <p:sp>
        <p:nvSpPr>
          <p:cNvPr id="6" name="図形 5"/>
          <p:cNvSpPr>
            <a:spLocks noGrp="1"/>
          </p:cNvSpPr>
          <p:nvPr>
            <p:ph type="ftr" sz="quarter" idx="11"/>
          </p:nvPr>
        </p:nvSpPr>
        <p:spPr>
          <a:xfrm>
            <a:off x="6048375" y="6494463"/>
            <a:ext cx="2395538" cy="365125"/>
          </a:xfrm>
        </p:spPr>
        <p:txBody>
          <a:bodyPr/>
          <a:lstStyle>
            <a:lvl1pPr>
              <a:defRPr sz="1400">
                <a:effectLst>
                  <a:outerShdw blurRad="38100" dist="38100" dir="2700000" algn="tl">
                    <a:srgbClr val="000000"/>
                  </a:outerShdw>
                </a:effectLst>
                <a:latin typeface="Arial" charset="0"/>
              </a:defRPr>
            </a:lvl1pPr>
          </a:lstStyle>
          <a:p>
            <a:pPr algn="ctr" rtl="0" fontAlgn="base">
              <a:spcBef>
                <a:spcPct val="0"/>
              </a:spcBef>
              <a:spcAft>
                <a:spcPct val="0"/>
              </a:spcAft>
              <a:defRPr/>
            </a:pPr>
            <a:endParaRPr lang="en-US" kern="1200">
              <a:solidFill>
                <a:srgbClr val="FFFFFF"/>
              </a:solidFill>
              <a:ea typeface="+mn-ea"/>
              <a:cs typeface="+mn-cs"/>
            </a:endParaRPr>
          </a:p>
        </p:txBody>
      </p:sp>
      <p:sp>
        <p:nvSpPr>
          <p:cNvPr id="7" name="図形 6"/>
          <p:cNvSpPr>
            <a:spLocks noGrp="1"/>
          </p:cNvSpPr>
          <p:nvPr>
            <p:ph type="sldNum" sz="quarter" idx="12"/>
          </p:nvPr>
        </p:nvSpPr>
        <p:spPr>
          <a:xfrm>
            <a:off x="8499475" y="6494463"/>
            <a:ext cx="644525" cy="365125"/>
          </a:xfrm>
        </p:spPr>
        <p:txBody>
          <a:bodyPr/>
          <a:lstStyle>
            <a:lvl1pPr>
              <a:defRPr sz="1400">
                <a:effectLst>
                  <a:outerShdw blurRad="38100" dist="38100" dir="2700000" algn="tl">
                    <a:srgbClr val="000000"/>
                  </a:outerShdw>
                </a:effectLst>
                <a:latin typeface="Arial" charset="0"/>
              </a:defRPr>
            </a:lvl1pPr>
          </a:lstStyle>
          <a:p>
            <a:pPr algn="r" rtl="0" fontAlgn="base">
              <a:spcBef>
                <a:spcPct val="0"/>
              </a:spcBef>
              <a:spcAft>
                <a:spcPct val="0"/>
              </a:spcAft>
              <a:defRPr/>
            </a:pPr>
            <a:fld id="{8B543ABD-70EF-40A8-9EE3-A6D5F9BA4ABA}" type="slidenum">
              <a:rPr lang="en-US" kern="1200">
                <a:solidFill>
                  <a:srgbClr val="FFFFFF"/>
                </a:solidFill>
                <a:ea typeface="+mn-ea"/>
                <a:cs typeface="+mn-cs"/>
              </a:rPr>
              <a:pPr algn="r" rtl="0" fontAlgn="base">
                <a:spcBef>
                  <a:spcPct val="0"/>
                </a:spcBef>
                <a:spcAft>
                  <a:spcPct val="0"/>
                </a:spcAft>
                <a:defRPr/>
              </a:pPr>
              <a:t>‹#›</a:t>
            </a:fld>
            <a:endParaRPr lang="en-US" kern="1200">
              <a:solidFill>
                <a:srgbClr val="FFFFFF"/>
              </a:solidFill>
              <a:ea typeface="+mn-ea"/>
              <a:cs typeface="+mn-c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kumimoji="1" lang="ja-JP" altLang="en-US" kern="1200">
              <a:solidFill>
                <a:prstClr val="white"/>
              </a:solidFill>
              <a:latin typeface="Cambria"/>
              <a:ea typeface="ＭＳ 明朝"/>
              <a:cs typeface="+mn-cs"/>
            </a:endParaRPr>
          </a:p>
        </p:txBody>
      </p:sp>
      <p:grpSp>
        <p:nvGrpSpPr>
          <p:cNvPr id="8" name="グループ化 11"/>
          <p:cNvGrpSpPr>
            <a:grpSpLocks/>
          </p:cNvGrpSpPr>
          <p:nvPr/>
        </p:nvGrpSpPr>
        <p:grpSpPr bwMode="auto">
          <a:xfrm>
            <a:off x="4763" y="5589588"/>
            <a:ext cx="5067300" cy="1268412"/>
            <a:chOff x="16865" y="4817936"/>
            <a:chExt cx="5067302" cy="1268398"/>
          </a:xfrm>
        </p:grpSpPr>
        <p:sp>
          <p:nvSpPr>
            <p:cNvPr id="9" name="図形 14"/>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 name="図形 15"/>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 name="図形 16"/>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 name="図形 17"/>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 name="図形 18"/>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 name="図形 20"/>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6" name="図形 21"/>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7" name="図形 22"/>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8" name="図形 23"/>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9" name="図形 24"/>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0" name="図形 25"/>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1" name="図形 26"/>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2" name="図形 27"/>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3" name="図形 28"/>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4" name="図形 29"/>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5" name="図形 30"/>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6" name="図形 31"/>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7" name="図形 32"/>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8" name="図形 33"/>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9" name="図形 34"/>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0" name="図形 35"/>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1" name="図形 36"/>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2" name="図形 37"/>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3" name="図形 38"/>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4" name="図形 39"/>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5" name="図形 40"/>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6" name="図形 41"/>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7" name="図形 42"/>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8" name="図形 43"/>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9" name="図形 44"/>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0" name="図形 45"/>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1" name="図形 46"/>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2" name="図形 47"/>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3" name="図形 48"/>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4" name="図形 49"/>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5" name="図形 50"/>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6" name="図形 51"/>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7" name="図形 52"/>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8" name="図形 53"/>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9" name="図形 54"/>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0" name="図形 55"/>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1" name="図形 56"/>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2" name="図形 57"/>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3" name="図形 58"/>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4" name="図形 59"/>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5" name="図形 60"/>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6" name="図形 61"/>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7" name="図形 62"/>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8" name="図形 63"/>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9" name="図形 64"/>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0" name="図形 65"/>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1" name="図形 66"/>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2" name="図形 67"/>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3" name="図形 68"/>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4" name="図形 69"/>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5" name="図形 70"/>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6" name="図形 71"/>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7" name="図形 72"/>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8" name="図形 73"/>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9" name="図形 74"/>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0" name="図形 75"/>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1" name="図形 76"/>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2" name="図形 77"/>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3" name="図形 78"/>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4" name="図形 79"/>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5" name="図形 80"/>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6" name="図形 81"/>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7" name="図形 82"/>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8" name="図形 83"/>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9" name="図形 84"/>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0" name="図形 85"/>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1" name="図形 86"/>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2" name="図形 87"/>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grpSp>
      <p:sp>
        <p:nvSpPr>
          <p:cNvPr id="2" name="図形 1"/>
          <p:cNvSpPr>
            <a:spLocks noGrp="1"/>
          </p:cNvSpPr>
          <p:nvPr>
            <p:ph type="title"/>
          </p:nvPr>
        </p:nvSpPr>
        <p:spPr>
          <a:xfrm>
            <a:off x="457200" y="428604"/>
            <a:ext cx="8229600" cy="1143000"/>
          </a:xfrm>
        </p:spPr>
        <p:txBody>
          <a:bodyPr/>
          <a:lstStyle>
            <a:lvl1pPr>
              <a:defRPr/>
            </a:lvl1pPr>
          </a:lstStyle>
          <a:p>
            <a:r>
              <a:rPr lang="en-US" altLang="ja-JP" smtClean="0"/>
              <a:t>Click to edit Master title style</a:t>
            </a:r>
            <a:endParaRPr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83" name="図形 6"/>
          <p:cNvSpPr>
            <a:spLocks noGrp="1"/>
          </p:cNvSpPr>
          <p:nvPr>
            <p:ph type="dt" sz="half" idx="10"/>
          </p:nvPr>
        </p:nvSpPr>
        <p:spPr>
          <a:xfrm>
            <a:off x="4471988" y="6494463"/>
            <a:ext cx="1528762" cy="365125"/>
          </a:xfrm>
        </p:spPr>
        <p:txBody>
          <a:bodyPr/>
          <a:lstStyle>
            <a:lvl1pPr>
              <a:defRPr sz="1400">
                <a:effectLst>
                  <a:outerShdw blurRad="38100" dist="38100" dir="2700000" algn="tl">
                    <a:srgbClr val="000000"/>
                  </a:outerShdw>
                </a:effectLst>
                <a:latin typeface="Arial" charset="0"/>
              </a:defRPr>
            </a:lvl1pPr>
          </a:lstStyle>
          <a:p>
            <a:pPr algn="l" rtl="0" fontAlgn="base">
              <a:spcBef>
                <a:spcPct val="0"/>
              </a:spcBef>
              <a:spcAft>
                <a:spcPct val="0"/>
              </a:spcAft>
              <a:defRPr/>
            </a:pPr>
            <a:endParaRPr lang="en-US" kern="1200">
              <a:solidFill>
                <a:srgbClr val="FFFFFF"/>
              </a:solidFill>
              <a:ea typeface="+mn-ea"/>
              <a:cs typeface="+mn-cs"/>
            </a:endParaRPr>
          </a:p>
        </p:txBody>
      </p:sp>
      <p:sp>
        <p:nvSpPr>
          <p:cNvPr id="84" name="図形 7"/>
          <p:cNvSpPr>
            <a:spLocks noGrp="1"/>
          </p:cNvSpPr>
          <p:nvPr>
            <p:ph type="ftr" sz="quarter" idx="11"/>
          </p:nvPr>
        </p:nvSpPr>
        <p:spPr>
          <a:xfrm>
            <a:off x="6048375" y="6494463"/>
            <a:ext cx="2393950" cy="365125"/>
          </a:xfrm>
        </p:spPr>
        <p:txBody>
          <a:bodyPr/>
          <a:lstStyle>
            <a:lvl1pPr>
              <a:defRPr sz="1400">
                <a:effectLst>
                  <a:outerShdw blurRad="38100" dist="38100" dir="2700000" algn="tl">
                    <a:srgbClr val="000000"/>
                  </a:outerShdw>
                </a:effectLst>
                <a:latin typeface="Arial" charset="0"/>
              </a:defRPr>
            </a:lvl1pPr>
          </a:lstStyle>
          <a:p>
            <a:pPr algn="ctr" rtl="0" fontAlgn="base">
              <a:spcBef>
                <a:spcPct val="0"/>
              </a:spcBef>
              <a:spcAft>
                <a:spcPct val="0"/>
              </a:spcAft>
              <a:defRPr/>
            </a:pPr>
            <a:endParaRPr lang="en-US" kern="1200">
              <a:solidFill>
                <a:srgbClr val="FFFFFF"/>
              </a:solidFill>
              <a:ea typeface="+mn-ea"/>
              <a:cs typeface="+mn-cs"/>
            </a:endParaRPr>
          </a:p>
        </p:txBody>
      </p:sp>
      <p:sp>
        <p:nvSpPr>
          <p:cNvPr id="85" name="図形 8"/>
          <p:cNvSpPr>
            <a:spLocks noGrp="1"/>
          </p:cNvSpPr>
          <p:nvPr>
            <p:ph type="sldNum" sz="quarter" idx="12"/>
          </p:nvPr>
        </p:nvSpPr>
        <p:spPr>
          <a:xfrm>
            <a:off x="8499475" y="6494463"/>
            <a:ext cx="644525" cy="365125"/>
          </a:xfrm>
        </p:spPr>
        <p:txBody>
          <a:bodyPr/>
          <a:lstStyle>
            <a:lvl1pPr>
              <a:defRPr sz="1400">
                <a:effectLst>
                  <a:outerShdw blurRad="38100" dist="38100" dir="2700000" algn="tl">
                    <a:srgbClr val="000000"/>
                  </a:outerShdw>
                </a:effectLst>
                <a:latin typeface="Arial" charset="0"/>
              </a:defRPr>
            </a:lvl1pPr>
          </a:lstStyle>
          <a:p>
            <a:pPr algn="r" rtl="0" fontAlgn="base">
              <a:spcBef>
                <a:spcPct val="0"/>
              </a:spcBef>
              <a:spcAft>
                <a:spcPct val="0"/>
              </a:spcAft>
              <a:defRPr/>
            </a:pPr>
            <a:fld id="{EB7C74BA-D945-46DF-8CA4-3EE0B4924925}" type="slidenum">
              <a:rPr lang="en-US" kern="1200">
                <a:solidFill>
                  <a:srgbClr val="FFFFFF"/>
                </a:solidFill>
                <a:ea typeface="+mn-ea"/>
                <a:cs typeface="+mn-cs"/>
              </a:rPr>
              <a:pPr algn="r" rtl="0" fontAlgn="base">
                <a:spcBef>
                  <a:spcPct val="0"/>
                </a:spcBef>
                <a:spcAft>
                  <a:spcPct val="0"/>
                </a:spcAft>
                <a:defRPr/>
              </a:pPr>
              <a:t>‹#›</a:t>
            </a:fld>
            <a:endParaRPr lang="en-US" kern="1200">
              <a:solidFill>
                <a:srgbClr val="FFFFFF"/>
              </a:solidFill>
              <a:ea typeface="+mn-ea"/>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lang="en-US" altLang="ja-JP" smtClean="0"/>
              <a:t>Click to edit Master title style</a:t>
            </a:r>
            <a:endParaRPr lang="ja-JP" altLang="en-US"/>
          </a:p>
        </p:txBody>
      </p:sp>
      <p:sp>
        <p:nvSpPr>
          <p:cNvPr id="3" name="図形 2"/>
          <p:cNvSpPr>
            <a:spLocks noGrp="1"/>
          </p:cNvSpPr>
          <p:nvPr>
            <p:ph type="dt" sz="half" idx="10"/>
          </p:nvPr>
        </p:nvSpPr>
        <p:spPr/>
        <p:txBody>
          <a:bodyPr/>
          <a:lstStyle>
            <a:lvl1pPr>
              <a:defRPr sz="1400">
                <a:effectLst>
                  <a:outerShdw blurRad="38100" dist="38100" dir="2700000" algn="tl">
                    <a:srgbClr val="000000"/>
                  </a:outerShdw>
                </a:effectLst>
                <a:latin typeface="Arial" charset="0"/>
              </a:defRPr>
            </a:lvl1pPr>
          </a:lstStyle>
          <a:p>
            <a:pPr algn="l" rtl="0" fontAlgn="base">
              <a:spcBef>
                <a:spcPct val="0"/>
              </a:spcBef>
              <a:spcAft>
                <a:spcPct val="0"/>
              </a:spcAft>
              <a:defRPr/>
            </a:pPr>
            <a:endParaRPr lang="en-US" kern="1200">
              <a:solidFill>
                <a:srgbClr val="FFFFFF"/>
              </a:solidFill>
              <a:ea typeface="+mn-ea"/>
              <a:cs typeface="+mn-cs"/>
            </a:endParaRPr>
          </a:p>
        </p:txBody>
      </p:sp>
      <p:sp>
        <p:nvSpPr>
          <p:cNvPr id="4" name="図形 3"/>
          <p:cNvSpPr>
            <a:spLocks noGrp="1"/>
          </p:cNvSpPr>
          <p:nvPr>
            <p:ph type="ftr" sz="quarter" idx="11"/>
          </p:nvPr>
        </p:nvSpPr>
        <p:spPr/>
        <p:txBody>
          <a:bodyPr/>
          <a:lstStyle>
            <a:lvl1pPr>
              <a:defRPr sz="1400">
                <a:effectLst>
                  <a:outerShdw blurRad="38100" dist="38100" dir="2700000" algn="tl">
                    <a:srgbClr val="000000"/>
                  </a:outerShdw>
                </a:effectLst>
                <a:latin typeface="Arial" charset="0"/>
              </a:defRPr>
            </a:lvl1pPr>
          </a:lstStyle>
          <a:p>
            <a:pPr algn="ctr" rtl="0" fontAlgn="base">
              <a:spcBef>
                <a:spcPct val="0"/>
              </a:spcBef>
              <a:spcAft>
                <a:spcPct val="0"/>
              </a:spcAft>
              <a:defRPr/>
            </a:pPr>
            <a:endParaRPr lang="en-US" kern="1200">
              <a:solidFill>
                <a:srgbClr val="FFFFFF"/>
              </a:solidFill>
              <a:ea typeface="+mn-ea"/>
              <a:cs typeface="+mn-cs"/>
            </a:endParaRPr>
          </a:p>
        </p:txBody>
      </p:sp>
      <p:sp>
        <p:nvSpPr>
          <p:cNvPr id="5" name="図形 4"/>
          <p:cNvSpPr>
            <a:spLocks noGrp="1"/>
          </p:cNvSpPr>
          <p:nvPr>
            <p:ph type="sldNum" sz="quarter" idx="12"/>
          </p:nvPr>
        </p:nvSpPr>
        <p:spPr/>
        <p:txBody>
          <a:bodyPr/>
          <a:lstStyle>
            <a:lvl1pPr>
              <a:defRPr sz="1400">
                <a:effectLst>
                  <a:outerShdw blurRad="38100" dist="38100" dir="2700000" algn="tl">
                    <a:srgbClr val="000000"/>
                  </a:outerShdw>
                </a:effectLst>
                <a:latin typeface="Arial" charset="0"/>
              </a:defRPr>
            </a:lvl1pPr>
          </a:lstStyle>
          <a:p>
            <a:pPr algn="r" rtl="0" fontAlgn="base">
              <a:spcBef>
                <a:spcPct val="0"/>
              </a:spcBef>
              <a:spcAft>
                <a:spcPct val="0"/>
              </a:spcAft>
              <a:defRPr/>
            </a:pPr>
            <a:fld id="{E52DD01C-831A-4DDD-9C9C-6263FEA6B4C9}" type="slidenum">
              <a:rPr lang="en-US" kern="1200">
                <a:solidFill>
                  <a:srgbClr val="FFFFFF"/>
                </a:solidFill>
                <a:ea typeface="+mn-ea"/>
                <a:cs typeface="+mn-cs"/>
              </a:rPr>
              <a:pPr algn="r" rtl="0" fontAlgn="base">
                <a:spcBef>
                  <a:spcPct val="0"/>
                </a:spcBef>
                <a:spcAft>
                  <a:spcPct val="0"/>
                </a:spcAft>
                <a:defRPr/>
              </a:pPr>
              <a:t>‹#›</a:t>
            </a:fld>
            <a:endParaRPr lang="en-US" kern="1200">
              <a:solidFill>
                <a:srgbClr val="FFFFFF"/>
              </a:solidFill>
              <a:ea typeface="+mn-ea"/>
              <a:cs typeface="+mn-c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lvl1pPr>
              <a:defRPr sz="1400">
                <a:effectLst>
                  <a:outerShdw blurRad="38100" dist="38100" dir="2700000" algn="tl">
                    <a:srgbClr val="000000"/>
                  </a:outerShdw>
                </a:effectLst>
                <a:latin typeface="Arial" charset="0"/>
              </a:defRPr>
            </a:lvl1pPr>
          </a:lstStyle>
          <a:p>
            <a:pPr algn="l" rtl="0" fontAlgn="base">
              <a:spcBef>
                <a:spcPct val="0"/>
              </a:spcBef>
              <a:spcAft>
                <a:spcPct val="0"/>
              </a:spcAft>
              <a:defRPr/>
            </a:pPr>
            <a:endParaRPr lang="en-US" kern="1200">
              <a:solidFill>
                <a:srgbClr val="FFFFFF"/>
              </a:solidFill>
              <a:ea typeface="+mn-ea"/>
              <a:cs typeface="+mn-cs"/>
            </a:endParaRPr>
          </a:p>
        </p:txBody>
      </p:sp>
      <p:sp>
        <p:nvSpPr>
          <p:cNvPr id="3" name="図形 2"/>
          <p:cNvSpPr>
            <a:spLocks noGrp="1"/>
          </p:cNvSpPr>
          <p:nvPr>
            <p:ph type="ftr" sz="quarter" idx="11"/>
          </p:nvPr>
        </p:nvSpPr>
        <p:spPr/>
        <p:txBody>
          <a:bodyPr/>
          <a:lstStyle>
            <a:lvl1pPr>
              <a:defRPr sz="1400">
                <a:effectLst>
                  <a:outerShdw blurRad="38100" dist="38100" dir="2700000" algn="tl">
                    <a:srgbClr val="000000"/>
                  </a:outerShdw>
                </a:effectLst>
                <a:latin typeface="Arial" charset="0"/>
              </a:defRPr>
            </a:lvl1pPr>
          </a:lstStyle>
          <a:p>
            <a:pPr algn="ctr" rtl="0" fontAlgn="base">
              <a:spcBef>
                <a:spcPct val="0"/>
              </a:spcBef>
              <a:spcAft>
                <a:spcPct val="0"/>
              </a:spcAft>
              <a:defRPr/>
            </a:pPr>
            <a:endParaRPr lang="en-US" kern="1200">
              <a:solidFill>
                <a:srgbClr val="FFFFFF"/>
              </a:solidFill>
              <a:ea typeface="+mn-ea"/>
              <a:cs typeface="+mn-cs"/>
            </a:endParaRPr>
          </a:p>
        </p:txBody>
      </p:sp>
      <p:sp>
        <p:nvSpPr>
          <p:cNvPr id="4" name="図形 3"/>
          <p:cNvSpPr>
            <a:spLocks noGrp="1"/>
          </p:cNvSpPr>
          <p:nvPr>
            <p:ph type="sldNum" sz="quarter" idx="12"/>
          </p:nvPr>
        </p:nvSpPr>
        <p:spPr/>
        <p:txBody>
          <a:bodyPr/>
          <a:lstStyle>
            <a:lvl1pPr>
              <a:defRPr sz="1400">
                <a:effectLst>
                  <a:outerShdw blurRad="38100" dist="38100" dir="2700000" algn="tl">
                    <a:srgbClr val="000000"/>
                  </a:outerShdw>
                </a:effectLst>
                <a:latin typeface="Arial" charset="0"/>
              </a:defRPr>
            </a:lvl1pPr>
          </a:lstStyle>
          <a:p>
            <a:pPr algn="r" rtl="0" fontAlgn="base">
              <a:spcBef>
                <a:spcPct val="0"/>
              </a:spcBef>
              <a:spcAft>
                <a:spcPct val="0"/>
              </a:spcAft>
              <a:defRPr/>
            </a:pPr>
            <a:fld id="{27B960D1-067B-4952-89ED-FC3CDB5B0E7C}" type="slidenum">
              <a:rPr lang="en-US" kern="1200">
                <a:solidFill>
                  <a:srgbClr val="FFFFFF"/>
                </a:solidFill>
                <a:ea typeface="+mn-ea"/>
                <a:cs typeface="+mn-cs"/>
              </a:rPr>
              <a:pPr algn="r" rtl="0" fontAlgn="base">
                <a:spcBef>
                  <a:spcPct val="0"/>
                </a:spcBef>
                <a:spcAft>
                  <a:spcPct val="0"/>
                </a:spcAft>
                <a:defRPr/>
              </a:pPr>
              <a:t>‹#›</a:t>
            </a:fld>
            <a:endParaRPr lang="en-US" kern="1200">
              <a:solidFill>
                <a:srgbClr val="FFFFFF"/>
              </a:solidFill>
              <a:ea typeface="+mn-ea"/>
              <a:cs typeface="+mn-c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lang="en-US" altLang="ja-JP" smtClean="0"/>
              <a:t>Click to edit Master title style</a:t>
            </a:r>
            <a:endParaRPr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dirty="0"/>
          </a:p>
        </p:txBody>
      </p:sp>
      <p:sp>
        <p:nvSpPr>
          <p:cNvPr id="5" name="図形 4"/>
          <p:cNvSpPr>
            <a:spLocks noGrp="1"/>
          </p:cNvSpPr>
          <p:nvPr>
            <p:ph type="dt" sz="half" idx="10"/>
          </p:nvPr>
        </p:nvSpPr>
        <p:spPr>
          <a:xfrm>
            <a:off x="4471988" y="6494463"/>
            <a:ext cx="1528762" cy="365125"/>
          </a:xfrm>
        </p:spPr>
        <p:txBody>
          <a:bodyPr/>
          <a:lstStyle>
            <a:lvl1pPr>
              <a:defRPr sz="1400">
                <a:effectLst>
                  <a:outerShdw blurRad="38100" dist="38100" dir="2700000" algn="tl">
                    <a:srgbClr val="000000"/>
                  </a:outerShdw>
                </a:effectLst>
                <a:latin typeface="Arial" charset="0"/>
              </a:defRPr>
            </a:lvl1pPr>
          </a:lstStyle>
          <a:p>
            <a:pPr algn="l" rtl="0" fontAlgn="base">
              <a:spcBef>
                <a:spcPct val="0"/>
              </a:spcBef>
              <a:spcAft>
                <a:spcPct val="0"/>
              </a:spcAft>
              <a:defRPr/>
            </a:pPr>
            <a:endParaRPr lang="en-US" kern="1200">
              <a:solidFill>
                <a:srgbClr val="FFFFFF"/>
              </a:solidFill>
              <a:ea typeface="+mn-ea"/>
              <a:cs typeface="+mn-cs"/>
            </a:endParaRPr>
          </a:p>
        </p:txBody>
      </p:sp>
      <p:sp>
        <p:nvSpPr>
          <p:cNvPr id="6" name="図形 5"/>
          <p:cNvSpPr>
            <a:spLocks noGrp="1"/>
          </p:cNvSpPr>
          <p:nvPr>
            <p:ph type="ftr" sz="quarter" idx="11"/>
          </p:nvPr>
        </p:nvSpPr>
        <p:spPr>
          <a:xfrm>
            <a:off x="6048375" y="6494463"/>
            <a:ext cx="2393950" cy="365125"/>
          </a:xfrm>
        </p:spPr>
        <p:txBody>
          <a:bodyPr/>
          <a:lstStyle>
            <a:lvl1pPr>
              <a:defRPr sz="1400">
                <a:effectLst>
                  <a:outerShdw blurRad="38100" dist="38100" dir="2700000" algn="tl">
                    <a:srgbClr val="000000"/>
                  </a:outerShdw>
                </a:effectLst>
                <a:latin typeface="Arial" charset="0"/>
              </a:defRPr>
            </a:lvl1pPr>
          </a:lstStyle>
          <a:p>
            <a:pPr algn="ctr" rtl="0" fontAlgn="base">
              <a:spcBef>
                <a:spcPct val="0"/>
              </a:spcBef>
              <a:spcAft>
                <a:spcPct val="0"/>
              </a:spcAft>
              <a:defRPr/>
            </a:pPr>
            <a:endParaRPr lang="en-US" kern="1200">
              <a:solidFill>
                <a:srgbClr val="FFFFFF"/>
              </a:solidFill>
              <a:ea typeface="+mn-ea"/>
              <a:cs typeface="+mn-cs"/>
            </a:endParaRPr>
          </a:p>
        </p:txBody>
      </p:sp>
      <p:sp>
        <p:nvSpPr>
          <p:cNvPr id="7" name="図形 6"/>
          <p:cNvSpPr>
            <a:spLocks noGrp="1"/>
          </p:cNvSpPr>
          <p:nvPr>
            <p:ph type="sldNum" sz="quarter" idx="12"/>
          </p:nvPr>
        </p:nvSpPr>
        <p:spPr>
          <a:xfrm>
            <a:off x="8499475" y="6494463"/>
            <a:ext cx="644525" cy="365125"/>
          </a:xfrm>
        </p:spPr>
        <p:txBody>
          <a:bodyPr/>
          <a:lstStyle>
            <a:lvl1pPr>
              <a:defRPr sz="1400">
                <a:effectLst>
                  <a:outerShdw blurRad="38100" dist="38100" dir="2700000" algn="tl">
                    <a:srgbClr val="000000"/>
                  </a:outerShdw>
                </a:effectLst>
                <a:latin typeface="Arial" charset="0"/>
              </a:defRPr>
            </a:lvl1pPr>
          </a:lstStyle>
          <a:p>
            <a:pPr algn="r" rtl="0" fontAlgn="base">
              <a:spcBef>
                <a:spcPct val="0"/>
              </a:spcBef>
              <a:spcAft>
                <a:spcPct val="0"/>
              </a:spcAft>
              <a:defRPr/>
            </a:pPr>
            <a:fld id="{9F3ED2B8-A10B-4297-A685-550F52A757DF}" type="slidenum">
              <a:rPr lang="en-US" kern="1200">
                <a:solidFill>
                  <a:srgbClr val="FFFFFF"/>
                </a:solidFill>
                <a:ea typeface="+mn-ea"/>
                <a:cs typeface="+mn-cs"/>
              </a:rPr>
              <a:pPr algn="r" rtl="0" fontAlgn="base">
                <a:spcBef>
                  <a:spcPct val="0"/>
                </a:spcBef>
                <a:spcAft>
                  <a:spcPct val="0"/>
                </a:spcAft>
                <a:defRPr/>
              </a:pPr>
              <a:t>‹#›</a:t>
            </a:fld>
            <a:endParaRPr lang="en-US" kern="1200">
              <a:solidFill>
                <a:srgbClr val="FFFFFF"/>
              </a:solidFill>
              <a:ea typeface="+mn-ea"/>
              <a:cs typeface="+mn-c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2214546" y="285728"/>
            <a:ext cx="4786346" cy="541338"/>
          </a:xfrm>
        </p:spPr>
        <p:txBody>
          <a:bodyPr anchor="b"/>
          <a:lstStyle>
            <a:lvl1pPr algn="ctr">
              <a:defRPr sz="2000" b="1"/>
            </a:lvl1pPr>
          </a:lstStyle>
          <a:p>
            <a:r>
              <a:rPr lang="en-US" altLang="ja-JP" smtClean="0"/>
              <a:t>Click to edit Master title style</a:t>
            </a:r>
            <a:endParaRPr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Click icon to add picture</a:t>
            </a:r>
            <a:endParaRPr lang="ja-JP" altLang="en-US" noProof="0"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dirty="0"/>
          </a:p>
        </p:txBody>
      </p:sp>
      <p:sp>
        <p:nvSpPr>
          <p:cNvPr id="5" name="図形 8"/>
          <p:cNvSpPr>
            <a:spLocks noGrp="1"/>
          </p:cNvSpPr>
          <p:nvPr>
            <p:ph type="dt" sz="half" idx="10"/>
          </p:nvPr>
        </p:nvSpPr>
        <p:spPr>
          <a:xfrm>
            <a:off x="4471988" y="6494463"/>
            <a:ext cx="1528762" cy="365125"/>
          </a:xfrm>
        </p:spPr>
        <p:txBody>
          <a:bodyPr/>
          <a:lstStyle>
            <a:lvl1pPr>
              <a:defRPr sz="1400">
                <a:effectLst>
                  <a:outerShdw blurRad="38100" dist="38100" dir="2700000" algn="tl">
                    <a:srgbClr val="000000"/>
                  </a:outerShdw>
                </a:effectLst>
                <a:latin typeface="Arial" charset="0"/>
              </a:defRPr>
            </a:lvl1pPr>
          </a:lstStyle>
          <a:p>
            <a:pPr algn="l" rtl="0" fontAlgn="base">
              <a:spcBef>
                <a:spcPct val="0"/>
              </a:spcBef>
              <a:spcAft>
                <a:spcPct val="0"/>
              </a:spcAft>
              <a:defRPr/>
            </a:pPr>
            <a:endParaRPr lang="en-US" kern="1200">
              <a:solidFill>
                <a:srgbClr val="FFFFFF"/>
              </a:solidFill>
              <a:ea typeface="+mn-ea"/>
              <a:cs typeface="+mn-cs"/>
            </a:endParaRPr>
          </a:p>
        </p:txBody>
      </p:sp>
      <p:sp>
        <p:nvSpPr>
          <p:cNvPr id="6" name="図形 9"/>
          <p:cNvSpPr>
            <a:spLocks noGrp="1"/>
          </p:cNvSpPr>
          <p:nvPr>
            <p:ph type="ftr" sz="quarter" idx="11"/>
          </p:nvPr>
        </p:nvSpPr>
        <p:spPr>
          <a:xfrm>
            <a:off x="6048375" y="6494463"/>
            <a:ext cx="2393950" cy="365125"/>
          </a:xfrm>
        </p:spPr>
        <p:txBody>
          <a:bodyPr/>
          <a:lstStyle>
            <a:lvl1pPr>
              <a:defRPr sz="1400">
                <a:effectLst>
                  <a:outerShdw blurRad="38100" dist="38100" dir="2700000" algn="tl">
                    <a:srgbClr val="000000"/>
                  </a:outerShdw>
                </a:effectLst>
                <a:latin typeface="Arial" charset="0"/>
              </a:defRPr>
            </a:lvl1pPr>
          </a:lstStyle>
          <a:p>
            <a:pPr algn="ctr" rtl="0" fontAlgn="base">
              <a:spcBef>
                <a:spcPct val="0"/>
              </a:spcBef>
              <a:spcAft>
                <a:spcPct val="0"/>
              </a:spcAft>
              <a:defRPr/>
            </a:pPr>
            <a:endParaRPr lang="en-US" kern="1200">
              <a:solidFill>
                <a:srgbClr val="FFFFFF"/>
              </a:solidFill>
              <a:ea typeface="+mn-ea"/>
              <a:cs typeface="+mn-cs"/>
            </a:endParaRPr>
          </a:p>
        </p:txBody>
      </p:sp>
      <p:sp>
        <p:nvSpPr>
          <p:cNvPr id="7" name="図形 10"/>
          <p:cNvSpPr>
            <a:spLocks noGrp="1"/>
          </p:cNvSpPr>
          <p:nvPr>
            <p:ph type="sldNum" sz="quarter" idx="12"/>
          </p:nvPr>
        </p:nvSpPr>
        <p:spPr>
          <a:xfrm>
            <a:off x="8499475" y="6494463"/>
            <a:ext cx="644525" cy="365125"/>
          </a:xfrm>
        </p:spPr>
        <p:txBody>
          <a:bodyPr/>
          <a:lstStyle>
            <a:lvl1pPr>
              <a:defRPr sz="1400">
                <a:effectLst>
                  <a:outerShdw blurRad="38100" dist="38100" dir="2700000" algn="tl">
                    <a:srgbClr val="000000"/>
                  </a:outerShdw>
                </a:effectLst>
                <a:latin typeface="Arial" charset="0"/>
              </a:defRPr>
            </a:lvl1pPr>
          </a:lstStyle>
          <a:p>
            <a:pPr algn="r" rtl="0" fontAlgn="base">
              <a:spcBef>
                <a:spcPct val="0"/>
              </a:spcBef>
              <a:spcAft>
                <a:spcPct val="0"/>
              </a:spcAft>
              <a:defRPr/>
            </a:pPr>
            <a:fld id="{CD15F8A4-235C-4B3A-A4DB-D71B6B655BFA}" type="slidenum">
              <a:rPr lang="en-US" kern="1200">
                <a:solidFill>
                  <a:srgbClr val="FFFFFF"/>
                </a:solidFill>
                <a:ea typeface="+mn-ea"/>
                <a:cs typeface="+mn-cs"/>
              </a:rPr>
              <a:pPr algn="r" rtl="0" fontAlgn="base">
                <a:spcBef>
                  <a:spcPct val="0"/>
                </a:spcBef>
                <a:spcAft>
                  <a:spcPct val="0"/>
                </a:spcAft>
                <a:defRPr/>
              </a:pPr>
              <a:t>‹#›</a:t>
            </a:fld>
            <a:endParaRPr lang="en-US" kern="1200">
              <a:solidFill>
                <a:srgbClr val="FFFFFF"/>
              </a:solidFill>
              <a:ea typeface="+mn-ea"/>
              <a:cs typeface="+mn-cs"/>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lang="en-US" altLang="ja-JP" smtClean="0"/>
              <a:t>Click to edit Master title style</a:t>
            </a:r>
            <a:endParaRPr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4" name="図形 3"/>
          <p:cNvSpPr>
            <a:spLocks noGrp="1"/>
          </p:cNvSpPr>
          <p:nvPr>
            <p:ph type="dt" sz="half" idx="10"/>
          </p:nvPr>
        </p:nvSpPr>
        <p:spPr>
          <a:xfrm>
            <a:off x="4471988" y="6494463"/>
            <a:ext cx="1528762" cy="365125"/>
          </a:xfrm>
        </p:spPr>
        <p:txBody>
          <a:bodyPr/>
          <a:lstStyle>
            <a:lvl1pPr>
              <a:defRPr sz="1400">
                <a:effectLst>
                  <a:outerShdw blurRad="38100" dist="38100" dir="2700000" algn="tl">
                    <a:srgbClr val="000000"/>
                  </a:outerShdw>
                </a:effectLst>
                <a:latin typeface="Arial" charset="0"/>
              </a:defRPr>
            </a:lvl1pPr>
          </a:lstStyle>
          <a:p>
            <a:pPr algn="l" rtl="0" fontAlgn="base">
              <a:spcBef>
                <a:spcPct val="0"/>
              </a:spcBef>
              <a:spcAft>
                <a:spcPct val="0"/>
              </a:spcAft>
              <a:defRPr/>
            </a:pPr>
            <a:endParaRPr lang="en-US" kern="1200">
              <a:solidFill>
                <a:srgbClr val="FFFFFF"/>
              </a:solidFill>
              <a:ea typeface="+mn-ea"/>
              <a:cs typeface="+mn-cs"/>
            </a:endParaRPr>
          </a:p>
        </p:txBody>
      </p:sp>
      <p:sp>
        <p:nvSpPr>
          <p:cNvPr id="5" name="図形 4"/>
          <p:cNvSpPr>
            <a:spLocks noGrp="1"/>
          </p:cNvSpPr>
          <p:nvPr>
            <p:ph type="ftr" sz="quarter" idx="11"/>
          </p:nvPr>
        </p:nvSpPr>
        <p:spPr>
          <a:xfrm>
            <a:off x="6048375" y="6494463"/>
            <a:ext cx="2393950" cy="365125"/>
          </a:xfrm>
        </p:spPr>
        <p:txBody>
          <a:bodyPr/>
          <a:lstStyle>
            <a:lvl1pPr>
              <a:defRPr sz="1400">
                <a:effectLst>
                  <a:outerShdw blurRad="38100" dist="38100" dir="2700000" algn="tl">
                    <a:srgbClr val="000000"/>
                  </a:outerShdw>
                </a:effectLst>
                <a:latin typeface="Arial" charset="0"/>
              </a:defRPr>
            </a:lvl1pPr>
          </a:lstStyle>
          <a:p>
            <a:pPr algn="ctr" rtl="0" fontAlgn="base">
              <a:spcBef>
                <a:spcPct val="0"/>
              </a:spcBef>
              <a:spcAft>
                <a:spcPct val="0"/>
              </a:spcAft>
              <a:defRPr/>
            </a:pPr>
            <a:endParaRPr lang="en-US" kern="1200">
              <a:solidFill>
                <a:srgbClr val="FFFFFF"/>
              </a:solidFill>
              <a:ea typeface="+mn-ea"/>
              <a:cs typeface="+mn-cs"/>
            </a:endParaRPr>
          </a:p>
        </p:txBody>
      </p:sp>
      <p:sp>
        <p:nvSpPr>
          <p:cNvPr id="6" name="図形 5"/>
          <p:cNvSpPr>
            <a:spLocks noGrp="1"/>
          </p:cNvSpPr>
          <p:nvPr>
            <p:ph type="sldNum" sz="quarter" idx="12"/>
          </p:nvPr>
        </p:nvSpPr>
        <p:spPr>
          <a:xfrm>
            <a:off x="8499475" y="6494463"/>
            <a:ext cx="644525" cy="365125"/>
          </a:xfrm>
        </p:spPr>
        <p:txBody>
          <a:bodyPr/>
          <a:lstStyle>
            <a:lvl1pPr>
              <a:defRPr sz="1400">
                <a:effectLst>
                  <a:outerShdw blurRad="38100" dist="38100" dir="2700000" algn="tl">
                    <a:srgbClr val="000000"/>
                  </a:outerShdw>
                </a:effectLst>
                <a:latin typeface="Arial" charset="0"/>
              </a:defRPr>
            </a:lvl1pPr>
          </a:lstStyle>
          <a:p>
            <a:pPr algn="r" rtl="0" fontAlgn="base">
              <a:spcBef>
                <a:spcPct val="0"/>
              </a:spcBef>
              <a:spcAft>
                <a:spcPct val="0"/>
              </a:spcAft>
              <a:defRPr/>
            </a:pPr>
            <a:fld id="{88873D9D-0D5C-4BA2-BD92-A0DFCEFC4924}" type="slidenum">
              <a:rPr lang="en-US" kern="1200">
                <a:solidFill>
                  <a:srgbClr val="FFFFFF"/>
                </a:solidFill>
                <a:ea typeface="+mn-ea"/>
                <a:cs typeface="+mn-cs"/>
              </a:rPr>
              <a:pPr algn="r" rtl="0" fontAlgn="base">
                <a:spcBef>
                  <a:spcPct val="0"/>
                </a:spcBef>
                <a:spcAft>
                  <a:spcPct val="0"/>
                </a:spcAft>
                <a:defRPr/>
              </a:pPr>
              <a:t>‹#›</a:t>
            </a:fld>
            <a:endParaRPr lang="en-US" kern="1200">
              <a:solidFill>
                <a:srgbClr val="FFFFFF"/>
              </a:solidFill>
              <a:ea typeface="+mn-ea"/>
              <a:cs typeface="+mn-c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lang="en-US" altLang="ja-JP" smtClean="0"/>
              <a:t>Click to edit Master title style</a:t>
            </a:r>
            <a:endParaRPr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図形 3"/>
          <p:cNvSpPr>
            <a:spLocks noGrp="1"/>
          </p:cNvSpPr>
          <p:nvPr>
            <p:ph type="dt" sz="half" idx="10"/>
          </p:nvPr>
        </p:nvSpPr>
        <p:spPr>
          <a:xfrm>
            <a:off x="4471988" y="6494463"/>
            <a:ext cx="1528762" cy="365125"/>
          </a:xfrm>
        </p:spPr>
        <p:txBody>
          <a:bodyPr/>
          <a:lstStyle>
            <a:lvl1pPr>
              <a:defRPr sz="1400">
                <a:effectLst>
                  <a:outerShdw blurRad="38100" dist="38100" dir="2700000" algn="tl">
                    <a:srgbClr val="000000"/>
                  </a:outerShdw>
                </a:effectLst>
                <a:latin typeface="Arial" charset="0"/>
              </a:defRPr>
            </a:lvl1pPr>
          </a:lstStyle>
          <a:p>
            <a:pPr algn="l" rtl="0" fontAlgn="base">
              <a:spcBef>
                <a:spcPct val="0"/>
              </a:spcBef>
              <a:spcAft>
                <a:spcPct val="0"/>
              </a:spcAft>
              <a:defRPr/>
            </a:pPr>
            <a:endParaRPr lang="en-US" kern="1200">
              <a:solidFill>
                <a:srgbClr val="FFFFFF"/>
              </a:solidFill>
              <a:ea typeface="+mn-ea"/>
              <a:cs typeface="+mn-cs"/>
            </a:endParaRPr>
          </a:p>
        </p:txBody>
      </p:sp>
      <p:sp>
        <p:nvSpPr>
          <p:cNvPr id="5" name="図形 4"/>
          <p:cNvSpPr>
            <a:spLocks noGrp="1"/>
          </p:cNvSpPr>
          <p:nvPr>
            <p:ph type="ftr" sz="quarter" idx="11"/>
          </p:nvPr>
        </p:nvSpPr>
        <p:spPr>
          <a:xfrm>
            <a:off x="6048375" y="6494463"/>
            <a:ext cx="2393950" cy="365125"/>
          </a:xfrm>
        </p:spPr>
        <p:txBody>
          <a:bodyPr/>
          <a:lstStyle>
            <a:lvl1pPr>
              <a:defRPr sz="1400">
                <a:effectLst>
                  <a:outerShdw blurRad="38100" dist="38100" dir="2700000" algn="tl">
                    <a:srgbClr val="000000"/>
                  </a:outerShdw>
                </a:effectLst>
                <a:latin typeface="Arial" charset="0"/>
              </a:defRPr>
            </a:lvl1pPr>
          </a:lstStyle>
          <a:p>
            <a:pPr algn="ctr" rtl="0" fontAlgn="base">
              <a:spcBef>
                <a:spcPct val="0"/>
              </a:spcBef>
              <a:spcAft>
                <a:spcPct val="0"/>
              </a:spcAft>
              <a:defRPr/>
            </a:pPr>
            <a:endParaRPr lang="en-US" kern="1200">
              <a:solidFill>
                <a:srgbClr val="FFFFFF"/>
              </a:solidFill>
              <a:ea typeface="+mn-ea"/>
              <a:cs typeface="+mn-cs"/>
            </a:endParaRPr>
          </a:p>
        </p:txBody>
      </p:sp>
      <p:sp>
        <p:nvSpPr>
          <p:cNvPr id="6" name="図形 5"/>
          <p:cNvSpPr>
            <a:spLocks noGrp="1"/>
          </p:cNvSpPr>
          <p:nvPr>
            <p:ph type="sldNum" sz="quarter" idx="12"/>
          </p:nvPr>
        </p:nvSpPr>
        <p:spPr>
          <a:xfrm>
            <a:off x="8499475" y="6494463"/>
            <a:ext cx="644525" cy="365125"/>
          </a:xfrm>
        </p:spPr>
        <p:txBody>
          <a:bodyPr/>
          <a:lstStyle>
            <a:lvl1pPr>
              <a:defRPr sz="1400">
                <a:effectLst>
                  <a:outerShdw blurRad="38100" dist="38100" dir="2700000" algn="tl">
                    <a:srgbClr val="000000"/>
                  </a:outerShdw>
                </a:effectLst>
                <a:latin typeface="Arial" charset="0"/>
              </a:defRPr>
            </a:lvl1pPr>
          </a:lstStyle>
          <a:p>
            <a:pPr algn="r" rtl="0" fontAlgn="base">
              <a:spcBef>
                <a:spcPct val="0"/>
              </a:spcBef>
              <a:spcAft>
                <a:spcPct val="0"/>
              </a:spcAft>
              <a:defRPr/>
            </a:pPr>
            <a:fld id="{57EBEBFD-FED8-4727-A97F-B1244D15FB8E}" type="slidenum">
              <a:rPr lang="en-US" kern="1200">
                <a:solidFill>
                  <a:srgbClr val="FFFFFF"/>
                </a:solidFill>
                <a:ea typeface="+mn-ea"/>
                <a:cs typeface="+mn-cs"/>
              </a:rPr>
              <a:pPr algn="r" rtl="0" fontAlgn="base">
                <a:spcBef>
                  <a:spcPct val="0"/>
                </a:spcBef>
                <a:spcAft>
                  <a:spcPct val="0"/>
                </a:spcAft>
                <a:defRPr/>
              </a:pPr>
              <a:t>‹#›</a:t>
            </a:fld>
            <a:endParaRPr lang="en-US" kern="1200">
              <a:solidFill>
                <a:srgbClr val="FFFFFF"/>
              </a:solidFill>
              <a:ea typeface="+mn-ea"/>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smtClean="0"/>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ja-JP" altLang="en-US"/>
          </a:p>
        </p:txBody>
      </p:sp>
      <p:sp>
        <p:nvSpPr>
          <p:cNvPr id="4" name="正方形/長方形 28"/>
          <p:cNvSpPr>
            <a:spLocks noGrp="1"/>
          </p:cNvSpPr>
          <p:nvPr>
            <p:ph type="dt" sz="half" idx="10"/>
          </p:nvPr>
        </p:nvSpPr>
        <p:spPr/>
        <p:txBody>
          <a:bodyPr/>
          <a:lstStyle>
            <a:lvl1pPr>
              <a:defRPr/>
            </a:lvl1pPr>
          </a:lstStyle>
          <a:p>
            <a:pPr algn="l" rtl="0" fontAlgn="base">
              <a:spcBef>
                <a:spcPct val="0"/>
              </a:spcBef>
              <a:spcAft>
                <a:spcPct val="0"/>
              </a:spcAft>
              <a:defRPr/>
            </a:pPr>
            <a:endParaRPr lang="en-US" sz="1200" kern="1200">
              <a:solidFill>
                <a:srgbClr val="FFFFFF"/>
              </a:solidFill>
              <a:latin typeface="Cambria"/>
              <a:ea typeface="+mn-ea"/>
              <a:cs typeface="+mn-cs"/>
            </a:endParaRPr>
          </a:p>
        </p:txBody>
      </p:sp>
      <p:sp>
        <p:nvSpPr>
          <p:cNvPr id="5" name="正方形/長方形 3"/>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200" kern="1200">
              <a:solidFill>
                <a:srgbClr val="FFFFFF"/>
              </a:solidFill>
              <a:latin typeface="Cambria"/>
              <a:ea typeface="+mn-ea"/>
              <a:cs typeface="+mn-cs"/>
            </a:endParaRPr>
          </a:p>
        </p:txBody>
      </p:sp>
      <p:sp>
        <p:nvSpPr>
          <p:cNvPr id="6" name="正方形/長方形 9"/>
          <p:cNvSpPr>
            <a:spLocks noGrp="1"/>
          </p:cNvSpPr>
          <p:nvPr>
            <p:ph type="sldNum" sz="quarter" idx="12"/>
          </p:nvPr>
        </p:nvSpPr>
        <p:spPr/>
        <p:txBody>
          <a:bodyPr/>
          <a:lstStyle>
            <a:lvl1pPr>
              <a:defRPr/>
            </a:lvl1pPr>
          </a:lstStyle>
          <a:p>
            <a:pPr algn="r" rtl="0" fontAlgn="base">
              <a:spcBef>
                <a:spcPct val="0"/>
              </a:spcBef>
              <a:spcAft>
                <a:spcPct val="0"/>
              </a:spcAft>
              <a:defRPr/>
            </a:pPr>
            <a:fld id="{F5A7A223-95FA-438B-A14B-80A11E716442}" type="slidenum">
              <a:rPr lang="en-US" sz="1200" kern="1200">
                <a:solidFill>
                  <a:srgbClr val="FFFFFF"/>
                </a:solidFill>
                <a:latin typeface="Cambria"/>
                <a:ea typeface="+mn-ea"/>
                <a:cs typeface="+mn-cs"/>
              </a:rPr>
              <a:pPr algn="r" rtl="0" fontAlgn="base">
                <a:spcBef>
                  <a:spcPct val="0"/>
                </a:spcBef>
                <a:spcAft>
                  <a:spcPct val="0"/>
                </a:spcAft>
                <a:defRPr/>
              </a:pPr>
              <a:t>‹#›</a:t>
            </a:fld>
            <a:endParaRPr lang="en-US" sz="1200" kern="1200">
              <a:solidFill>
                <a:srgbClr val="FFFFFF"/>
              </a:solidFill>
              <a:latin typeface="Cambria"/>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image" Target="../media/image5.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4.png"/><Relationship Id="rId2" Type="http://schemas.openxmlformats.org/officeDocument/2006/relationships/slideLayout" Target="../slideLayouts/slideLayout62.xml"/><Relationship Id="rId16" Type="http://schemas.openxmlformats.org/officeDocument/2006/relationships/theme" Target="../theme/theme6.xml"/><Relationship Id="rId20" Type="http://schemas.openxmlformats.org/officeDocument/2006/relationships/image" Target="../media/image7.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6.pn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8.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600200" y="685800"/>
            <a:ext cx="7010400" cy="506413"/>
          </a:xfrm>
          <a:prstGeom prst="rect">
            <a:avLst/>
          </a:prstGeom>
          <a:noFill/>
          <a:ln w="9525">
            <a:noFill/>
            <a:miter lim="800000"/>
            <a:headEnd/>
            <a:tailEnd/>
          </a:ln>
        </p:spPr>
        <p:txBody>
          <a:bodyPr vert="horz" wrap="square" lIns="92075" tIns="46038" rIns="92075" bIns="46038" numCol="1" anchor="t" anchorCtr="0" compatLnSpc="1">
            <a:prstTxWarp prst="textNoShape">
              <a:avLst/>
            </a:prstTxWarp>
            <a:spAutoFit/>
          </a:bodyPr>
          <a:lstStyle/>
          <a:p>
            <a:pPr lvl="0"/>
            <a:r>
              <a:rPr lang="en-US" smtClean="0"/>
              <a:t>Click add title</a:t>
            </a:r>
          </a:p>
        </p:txBody>
      </p:sp>
      <p:sp>
        <p:nvSpPr>
          <p:cNvPr id="12291" name="Rectangle 3"/>
          <p:cNvSpPr>
            <a:spLocks noGrp="1" noChangeArrowheads="1"/>
          </p:cNvSpPr>
          <p:nvPr>
            <p:ph type="body" idx="1"/>
          </p:nvPr>
        </p:nvSpPr>
        <p:spPr bwMode="auto">
          <a:xfrm>
            <a:off x="1676400" y="1981200"/>
            <a:ext cx="6781800" cy="449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add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39"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41" r:id="rId13"/>
  </p:sldLayoutIdLst>
  <p:transition spd="med">
    <p:wipe dir="r"/>
  </p:transition>
  <p:txStyles>
    <p:titleStyle>
      <a:lvl1pPr algn="l" rtl="0" eaLnBrk="0" fontAlgn="base" hangingPunct="0">
        <a:lnSpc>
          <a:spcPct val="85000"/>
        </a:lnSpc>
        <a:spcBef>
          <a:spcPct val="0"/>
        </a:spcBef>
        <a:spcAft>
          <a:spcPct val="0"/>
        </a:spcAft>
        <a:defRPr kumimoji="1" sz="3200" b="1">
          <a:solidFill>
            <a:srgbClr val="666699"/>
          </a:solidFill>
          <a:latin typeface="+mj-lt"/>
          <a:ea typeface="+mj-ea"/>
          <a:cs typeface="+mj-cs"/>
        </a:defRPr>
      </a:lvl1pPr>
      <a:lvl2pPr algn="l" rtl="0" eaLnBrk="0" fontAlgn="base" hangingPunct="0">
        <a:lnSpc>
          <a:spcPct val="85000"/>
        </a:lnSpc>
        <a:spcBef>
          <a:spcPct val="0"/>
        </a:spcBef>
        <a:spcAft>
          <a:spcPct val="0"/>
        </a:spcAft>
        <a:defRPr kumimoji="1" sz="3200" b="1">
          <a:solidFill>
            <a:srgbClr val="666699"/>
          </a:solidFill>
          <a:latin typeface="Tahoma" pitchFamily="34" charset="0"/>
        </a:defRPr>
      </a:lvl2pPr>
      <a:lvl3pPr algn="l" rtl="0" eaLnBrk="0" fontAlgn="base" hangingPunct="0">
        <a:lnSpc>
          <a:spcPct val="85000"/>
        </a:lnSpc>
        <a:spcBef>
          <a:spcPct val="0"/>
        </a:spcBef>
        <a:spcAft>
          <a:spcPct val="0"/>
        </a:spcAft>
        <a:defRPr kumimoji="1" sz="3200" b="1">
          <a:solidFill>
            <a:srgbClr val="666699"/>
          </a:solidFill>
          <a:latin typeface="Tahoma" pitchFamily="34" charset="0"/>
        </a:defRPr>
      </a:lvl3pPr>
      <a:lvl4pPr algn="l" rtl="0" eaLnBrk="0" fontAlgn="base" hangingPunct="0">
        <a:lnSpc>
          <a:spcPct val="85000"/>
        </a:lnSpc>
        <a:spcBef>
          <a:spcPct val="0"/>
        </a:spcBef>
        <a:spcAft>
          <a:spcPct val="0"/>
        </a:spcAft>
        <a:defRPr kumimoji="1" sz="3200" b="1">
          <a:solidFill>
            <a:srgbClr val="666699"/>
          </a:solidFill>
          <a:latin typeface="Tahoma" pitchFamily="34" charset="0"/>
        </a:defRPr>
      </a:lvl4pPr>
      <a:lvl5pPr algn="l" rtl="0" eaLnBrk="0" fontAlgn="base" hangingPunct="0">
        <a:lnSpc>
          <a:spcPct val="85000"/>
        </a:lnSpc>
        <a:spcBef>
          <a:spcPct val="0"/>
        </a:spcBef>
        <a:spcAft>
          <a:spcPct val="0"/>
        </a:spcAft>
        <a:defRPr kumimoji="1" sz="3200" b="1">
          <a:solidFill>
            <a:srgbClr val="666699"/>
          </a:solidFill>
          <a:latin typeface="Tahoma" pitchFamily="34" charset="0"/>
        </a:defRPr>
      </a:lvl5pPr>
      <a:lvl6pPr marL="457200" algn="l" rtl="0" eaLnBrk="1" fontAlgn="base" hangingPunct="1">
        <a:lnSpc>
          <a:spcPct val="85000"/>
        </a:lnSpc>
        <a:spcBef>
          <a:spcPct val="0"/>
        </a:spcBef>
        <a:spcAft>
          <a:spcPct val="0"/>
        </a:spcAft>
        <a:defRPr kumimoji="1" sz="3200" b="1">
          <a:solidFill>
            <a:srgbClr val="666699"/>
          </a:solidFill>
          <a:latin typeface="Tahoma" pitchFamily="34" charset="0"/>
        </a:defRPr>
      </a:lvl6pPr>
      <a:lvl7pPr marL="914400" algn="l" rtl="0" eaLnBrk="1" fontAlgn="base" hangingPunct="1">
        <a:lnSpc>
          <a:spcPct val="85000"/>
        </a:lnSpc>
        <a:spcBef>
          <a:spcPct val="0"/>
        </a:spcBef>
        <a:spcAft>
          <a:spcPct val="0"/>
        </a:spcAft>
        <a:defRPr kumimoji="1" sz="3200" b="1">
          <a:solidFill>
            <a:srgbClr val="666699"/>
          </a:solidFill>
          <a:latin typeface="Tahoma" pitchFamily="34" charset="0"/>
        </a:defRPr>
      </a:lvl7pPr>
      <a:lvl8pPr marL="1371600" algn="l" rtl="0" eaLnBrk="1" fontAlgn="base" hangingPunct="1">
        <a:lnSpc>
          <a:spcPct val="85000"/>
        </a:lnSpc>
        <a:spcBef>
          <a:spcPct val="0"/>
        </a:spcBef>
        <a:spcAft>
          <a:spcPct val="0"/>
        </a:spcAft>
        <a:defRPr kumimoji="1" sz="3200" b="1">
          <a:solidFill>
            <a:srgbClr val="666699"/>
          </a:solidFill>
          <a:latin typeface="Tahoma" pitchFamily="34" charset="0"/>
        </a:defRPr>
      </a:lvl8pPr>
      <a:lvl9pPr marL="1828800" algn="l" rtl="0" eaLnBrk="1" fontAlgn="base" hangingPunct="1">
        <a:lnSpc>
          <a:spcPct val="85000"/>
        </a:lnSpc>
        <a:spcBef>
          <a:spcPct val="0"/>
        </a:spcBef>
        <a:spcAft>
          <a:spcPct val="0"/>
        </a:spcAft>
        <a:defRPr kumimoji="1" sz="3200" b="1">
          <a:solidFill>
            <a:srgbClr val="666699"/>
          </a:solidFill>
          <a:latin typeface="Tahoma" pitchFamily="34" charset="0"/>
        </a:defRPr>
      </a:lvl9pPr>
    </p:titleStyle>
    <p:bodyStyle>
      <a:lvl1pPr marL="342900" indent="-342900" algn="l" rtl="0" eaLnBrk="0" fontAlgn="base" hangingPunct="0">
        <a:spcBef>
          <a:spcPct val="20000"/>
        </a:spcBef>
        <a:spcAft>
          <a:spcPct val="0"/>
        </a:spcAft>
        <a:buClr>
          <a:srgbClr val="3366CC"/>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66CC"/>
        </a:buClr>
        <a:buChar char="•"/>
        <a:defRPr kumimoji="1" sz="2400">
          <a:solidFill>
            <a:schemeClr val="tx1"/>
          </a:solidFill>
          <a:latin typeface="+mn-lt"/>
        </a:defRPr>
      </a:lvl2pPr>
      <a:lvl3pPr marL="1143000" indent="-228600" algn="l" rtl="0" eaLnBrk="0" fontAlgn="base" hangingPunct="0">
        <a:spcBef>
          <a:spcPct val="20000"/>
        </a:spcBef>
        <a:spcAft>
          <a:spcPct val="0"/>
        </a:spcAft>
        <a:buClr>
          <a:srgbClr val="3366CC"/>
        </a:buClr>
        <a:buChar char="•"/>
        <a:defRPr kumimoji="1" sz="2000">
          <a:solidFill>
            <a:schemeClr val="tx1"/>
          </a:solidFill>
          <a:latin typeface="+mn-lt"/>
        </a:defRPr>
      </a:lvl3pPr>
      <a:lvl4pPr marL="1600200" indent="-228600" algn="l" rtl="0" eaLnBrk="0" fontAlgn="base" hangingPunct="0">
        <a:spcBef>
          <a:spcPct val="20000"/>
        </a:spcBef>
        <a:spcAft>
          <a:spcPct val="0"/>
        </a:spcAft>
        <a:buClr>
          <a:srgbClr val="3366CC"/>
        </a:buClr>
        <a:buChar char="•"/>
        <a:defRPr kumimoji="1" sz="2000">
          <a:solidFill>
            <a:schemeClr val="tx1"/>
          </a:solidFill>
          <a:latin typeface="+mn-lt"/>
        </a:defRPr>
      </a:lvl4pPr>
      <a:lvl5pPr marL="2057400" indent="-228600" algn="l" rtl="0" eaLnBrk="0" fontAlgn="base" hangingPunct="0">
        <a:spcBef>
          <a:spcPct val="20000"/>
        </a:spcBef>
        <a:spcAft>
          <a:spcPct val="0"/>
        </a:spcAft>
        <a:buClr>
          <a:srgbClr val="3366CC"/>
        </a:buClr>
        <a:buChar char="•"/>
        <a:defRPr kumimoji="1">
          <a:solidFill>
            <a:schemeClr val="tx1"/>
          </a:solidFill>
          <a:latin typeface="+mn-lt"/>
        </a:defRPr>
      </a:lvl5pPr>
      <a:lvl6pPr marL="2514600" indent="-228600" algn="l" rtl="0" eaLnBrk="1" fontAlgn="base" hangingPunct="1">
        <a:spcBef>
          <a:spcPct val="20000"/>
        </a:spcBef>
        <a:spcAft>
          <a:spcPct val="0"/>
        </a:spcAft>
        <a:buClr>
          <a:srgbClr val="3366CC"/>
        </a:buClr>
        <a:buChar char="•"/>
        <a:defRPr kumimoji="1">
          <a:solidFill>
            <a:schemeClr val="tx1"/>
          </a:solidFill>
          <a:latin typeface="+mn-lt"/>
        </a:defRPr>
      </a:lvl6pPr>
      <a:lvl7pPr marL="2971800" indent="-228600" algn="l" rtl="0" eaLnBrk="1" fontAlgn="base" hangingPunct="1">
        <a:spcBef>
          <a:spcPct val="20000"/>
        </a:spcBef>
        <a:spcAft>
          <a:spcPct val="0"/>
        </a:spcAft>
        <a:buClr>
          <a:srgbClr val="3366CC"/>
        </a:buClr>
        <a:buChar char="•"/>
        <a:defRPr kumimoji="1">
          <a:solidFill>
            <a:schemeClr val="tx1"/>
          </a:solidFill>
          <a:latin typeface="+mn-lt"/>
        </a:defRPr>
      </a:lvl7pPr>
      <a:lvl8pPr marL="3429000" indent="-228600" algn="l" rtl="0" eaLnBrk="1" fontAlgn="base" hangingPunct="1">
        <a:spcBef>
          <a:spcPct val="20000"/>
        </a:spcBef>
        <a:spcAft>
          <a:spcPct val="0"/>
        </a:spcAft>
        <a:buClr>
          <a:srgbClr val="3366CC"/>
        </a:buClr>
        <a:buChar char="•"/>
        <a:defRPr kumimoji="1">
          <a:solidFill>
            <a:schemeClr val="tx1"/>
          </a:solidFill>
          <a:latin typeface="+mn-lt"/>
        </a:defRPr>
      </a:lvl8pPr>
      <a:lvl9pPr marL="3886200" indent="-228600" algn="l" rtl="0" eaLnBrk="1" fontAlgn="base" hangingPunct="1">
        <a:spcBef>
          <a:spcPct val="20000"/>
        </a:spcBef>
        <a:spcAft>
          <a:spcPct val="0"/>
        </a:spcAft>
        <a:buClr>
          <a:srgbClr val="3366CC"/>
        </a:buClr>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1038" y="268288"/>
            <a:ext cx="7772400" cy="957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61988" y="1536700"/>
            <a:ext cx="7772400" cy="4808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3316" name="Picture 4" descr="B"/>
          <p:cNvPicPr>
            <a:picLocks noChangeAspect="1" noChangeArrowheads="1"/>
          </p:cNvPicPr>
          <p:nvPr/>
        </p:nvPicPr>
        <p:blipFill>
          <a:blip r:embed="rId13"/>
          <a:srcRect/>
          <a:stretch>
            <a:fillRect/>
          </a:stretch>
        </p:blipFill>
        <p:spPr bwMode="auto">
          <a:xfrm>
            <a:off x="0" y="6515100"/>
            <a:ext cx="9144000" cy="152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0"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itchFamily="34" charset="0"/>
        </a:defRPr>
      </a:lvl2pPr>
      <a:lvl3pPr algn="ctr" rtl="0" eaLnBrk="0" fontAlgn="base" hangingPunct="0">
        <a:spcBef>
          <a:spcPct val="0"/>
        </a:spcBef>
        <a:spcAft>
          <a:spcPct val="0"/>
        </a:spcAft>
        <a:defRPr sz="3600" b="1">
          <a:solidFill>
            <a:schemeClr val="bg1"/>
          </a:solidFill>
          <a:latin typeface="Arial" pitchFamily="34" charset="0"/>
        </a:defRPr>
      </a:lvl3pPr>
      <a:lvl4pPr algn="ctr" rtl="0" eaLnBrk="0" fontAlgn="base" hangingPunct="0">
        <a:spcBef>
          <a:spcPct val="0"/>
        </a:spcBef>
        <a:spcAft>
          <a:spcPct val="0"/>
        </a:spcAft>
        <a:defRPr sz="3600" b="1">
          <a:solidFill>
            <a:schemeClr val="bg1"/>
          </a:solidFill>
          <a:latin typeface="Arial" pitchFamily="34" charset="0"/>
        </a:defRPr>
      </a:lvl4pPr>
      <a:lvl5pPr algn="ctr" rtl="0" eaLnBrk="0" fontAlgn="base" hangingPunct="0">
        <a:spcBef>
          <a:spcPct val="0"/>
        </a:spcBef>
        <a:spcAft>
          <a:spcPct val="0"/>
        </a:spcAft>
        <a:defRPr sz="3600" b="1">
          <a:solidFill>
            <a:schemeClr val="bg1"/>
          </a:solidFill>
          <a:latin typeface="Arial" pitchFamily="34" charset="0"/>
        </a:defRPr>
      </a:lvl5pPr>
      <a:lvl6pPr marL="457200" algn="ctr" rtl="0" fontAlgn="base">
        <a:spcBef>
          <a:spcPct val="0"/>
        </a:spcBef>
        <a:spcAft>
          <a:spcPct val="0"/>
        </a:spcAft>
        <a:defRPr sz="3600" b="1">
          <a:solidFill>
            <a:schemeClr val="bg1"/>
          </a:solidFill>
          <a:latin typeface="Arial" pitchFamily="34" charset="0"/>
        </a:defRPr>
      </a:lvl6pPr>
      <a:lvl7pPr marL="914400" algn="ctr" rtl="0" fontAlgn="base">
        <a:spcBef>
          <a:spcPct val="0"/>
        </a:spcBef>
        <a:spcAft>
          <a:spcPct val="0"/>
        </a:spcAft>
        <a:defRPr sz="3600" b="1">
          <a:solidFill>
            <a:schemeClr val="bg1"/>
          </a:solidFill>
          <a:latin typeface="Arial" pitchFamily="34" charset="0"/>
        </a:defRPr>
      </a:lvl7pPr>
      <a:lvl8pPr marL="1371600" algn="ctr" rtl="0" fontAlgn="base">
        <a:spcBef>
          <a:spcPct val="0"/>
        </a:spcBef>
        <a:spcAft>
          <a:spcPct val="0"/>
        </a:spcAft>
        <a:defRPr sz="3600" b="1">
          <a:solidFill>
            <a:schemeClr val="bg1"/>
          </a:solidFill>
          <a:latin typeface="Arial" pitchFamily="34" charset="0"/>
        </a:defRPr>
      </a:lvl8pPr>
      <a:lvl9pPr marL="1828800" algn="ctr" rtl="0" fontAlgn="base">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Font typeface="Times" pitchFamily="18" charset="0"/>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000" b="1">
          <a:solidFill>
            <a:schemeClr val="bg1"/>
          </a:solidFill>
          <a:latin typeface="+mn-lt"/>
        </a:defRPr>
      </a:lvl2pPr>
      <a:lvl3pPr marL="1143000" indent="-228600" algn="l" rtl="0" eaLnBrk="0" fontAlgn="base" hangingPunct="0">
        <a:spcBef>
          <a:spcPct val="20000"/>
        </a:spcBef>
        <a:spcAft>
          <a:spcPct val="0"/>
        </a:spcAft>
        <a:buFont typeface="Times" pitchFamily="18" charset="0"/>
        <a:buChar char="•"/>
        <a:defRPr sz="2000" b="1">
          <a:solidFill>
            <a:srgbClr val="FFFF00"/>
          </a:solidFill>
          <a:latin typeface="+mn-lt"/>
        </a:defRPr>
      </a:lvl3pPr>
      <a:lvl4pPr marL="1600200" indent="-228600" algn="l" rtl="0" eaLnBrk="0" fontAlgn="base" hangingPunct="0">
        <a:spcBef>
          <a:spcPct val="20000"/>
        </a:spcBef>
        <a:spcAft>
          <a:spcPct val="0"/>
        </a:spcAft>
        <a:buFont typeface="Times" pitchFamily="18" charset="0"/>
        <a:buChar char="•"/>
        <a:defRPr>
          <a:solidFill>
            <a:schemeClr val="bg1"/>
          </a:solidFill>
          <a:latin typeface="+mn-lt"/>
        </a:defRPr>
      </a:lvl4pPr>
      <a:lvl5pPr marL="2057400" indent="-228600" algn="l" rtl="0" eaLnBrk="0" fontAlgn="base" hangingPunct="0">
        <a:spcBef>
          <a:spcPct val="20000"/>
        </a:spcBef>
        <a:spcAft>
          <a:spcPct val="0"/>
        </a:spcAft>
        <a:buFont typeface="Times" pitchFamily="18" charset="0"/>
        <a:buChar char="•"/>
        <a:defRPr>
          <a:solidFill>
            <a:srgbClr val="FFFF00"/>
          </a:solidFill>
          <a:latin typeface="+mn-lt"/>
        </a:defRPr>
      </a:lvl5pPr>
      <a:lvl6pPr marL="2514600" indent="-228600" algn="l" rtl="0" fontAlgn="base">
        <a:spcBef>
          <a:spcPct val="20000"/>
        </a:spcBef>
        <a:spcAft>
          <a:spcPct val="0"/>
        </a:spcAft>
        <a:buFont typeface="Times" pitchFamily="18" charset="0"/>
        <a:buChar char="•"/>
        <a:defRPr>
          <a:solidFill>
            <a:srgbClr val="FFFF00"/>
          </a:solidFill>
          <a:latin typeface="+mn-lt"/>
        </a:defRPr>
      </a:lvl6pPr>
      <a:lvl7pPr marL="2971800" indent="-228600" algn="l" rtl="0" fontAlgn="base">
        <a:spcBef>
          <a:spcPct val="20000"/>
        </a:spcBef>
        <a:spcAft>
          <a:spcPct val="0"/>
        </a:spcAft>
        <a:buFont typeface="Times" pitchFamily="18" charset="0"/>
        <a:buChar char="•"/>
        <a:defRPr>
          <a:solidFill>
            <a:srgbClr val="FFFF00"/>
          </a:solidFill>
          <a:latin typeface="+mn-lt"/>
        </a:defRPr>
      </a:lvl7pPr>
      <a:lvl8pPr marL="3429000" indent="-228600" algn="l" rtl="0" fontAlgn="base">
        <a:spcBef>
          <a:spcPct val="20000"/>
        </a:spcBef>
        <a:spcAft>
          <a:spcPct val="0"/>
        </a:spcAft>
        <a:buFont typeface="Times" pitchFamily="18" charset="0"/>
        <a:buChar char="•"/>
        <a:defRPr>
          <a:solidFill>
            <a:srgbClr val="FFFF00"/>
          </a:solidFill>
          <a:latin typeface="+mn-lt"/>
        </a:defRPr>
      </a:lvl8pPr>
      <a:lvl9pPr marL="3886200" indent="-228600" algn="l" rtl="0" fontAlgn="base">
        <a:spcBef>
          <a:spcPct val="20000"/>
        </a:spcBef>
        <a:spcAft>
          <a:spcPct val="0"/>
        </a:spcAft>
        <a:buFont typeface="Times" pitchFamily="18" charset="0"/>
        <a:buChar char="•"/>
        <a:defRPr>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defRPr>
            </a:lvl1pPr>
          </a:lstStyle>
          <a:p>
            <a:pPr>
              <a:defRPr/>
            </a:pPr>
            <a:fld id="{E754CC86-B20B-4785-8B57-8455121EAF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3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rtl="0">
              <a:defRPr/>
            </a:pPr>
            <a:fld id="{5D5E3489-0AD4-45BE-84CD-D66085B67D58}" type="datetimeFigureOut">
              <a:rPr lang="en-US" kern="1200">
                <a:solidFill>
                  <a:prstClr val="black">
                    <a:tint val="75000"/>
                  </a:prstClr>
                </a:solidFill>
                <a:latin typeface="Calibri"/>
                <a:ea typeface="+mn-ea"/>
                <a:cs typeface="+mn-cs"/>
              </a:rPr>
              <a:pPr rtl="0">
                <a:defRPr/>
              </a:pPr>
              <a:t>9/9/2008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rtl="0">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rtl="0">
              <a:defRPr/>
            </a:pPr>
            <a:fld id="{72E99AD7-A790-4BB9-9F4F-9BFBFA33E9DC}" type="slidenum">
              <a:rPr lang="en-US" kern="1200">
                <a:solidFill>
                  <a:prstClr val="black">
                    <a:tint val="75000"/>
                  </a:prstClr>
                </a:solidFill>
                <a:latin typeface="Calibri"/>
                <a:ea typeface="+mn-ea"/>
                <a:cs typeface="+mn-cs"/>
              </a:rPr>
              <a:pPr rtl="0">
                <a:defRPr/>
              </a:pPr>
              <a:t>‹#›</a:t>
            </a:fld>
            <a:endParaRPr lang="en-U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B2300"/>
            </a:gs>
            <a:gs pos="100000">
              <a:schemeClr val="bg1"/>
            </a:gs>
          </a:gsLst>
          <a:lin ang="5400000" scaled="1"/>
        </a:gra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134938" y="889000"/>
            <a:ext cx="8885237" cy="11557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80899" name="Rectangle 3"/>
          <p:cNvSpPr>
            <a:spLocks noGrp="1" noChangeArrowheads="1"/>
          </p:cNvSpPr>
          <p:nvPr>
            <p:ph type="body" idx="1"/>
          </p:nvPr>
        </p:nvSpPr>
        <p:spPr bwMode="auto">
          <a:xfrm>
            <a:off x="134938" y="2116138"/>
            <a:ext cx="8896350" cy="413543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0" name="Rectangle 4"/>
          <p:cNvSpPr>
            <a:spLocks noGrp="1" noChangeArrowheads="1"/>
          </p:cNvSpPr>
          <p:nvPr>
            <p:ph type="dt" sz="half" idx="2"/>
          </p:nvPr>
        </p:nvSpPr>
        <p:spPr bwMode="auto">
          <a:xfrm>
            <a:off x="123825" y="6342063"/>
            <a:ext cx="25193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01" name="Rectangle 5"/>
          <p:cNvSpPr>
            <a:spLocks noGrp="1" noChangeArrowheads="1"/>
          </p:cNvSpPr>
          <p:nvPr>
            <p:ph type="ftr" sz="quarter" idx="3"/>
          </p:nvPr>
        </p:nvSpPr>
        <p:spPr bwMode="auto">
          <a:xfrm>
            <a:off x="2759075" y="6342063"/>
            <a:ext cx="35655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02" name="Rectangle 6"/>
          <p:cNvSpPr>
            <a:spLocks noGrp="1" noChangeArrowheads="1"/>
          </p:cNvSpPr>
          <p:nvPr>
            <p:ph type="sldNum" sz="quarter" idx="4"/>
          </p:nvPr>
        </p:nvSpPr>
        <p:spPr bwMode="auto">
          <a:xfrm>
            <a:off x="6464300" y="6342063"/>
            <a:ext cx="254317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03" name="Freeform 7"/>
          <p:cNvSpPr>
            <a:spLocks/>
          </p:cNvSpPr>
          <p:nvPr/>
        </p:nvSpPr>
        <p:spPr bwMode="auto">
          <a:xfrm>
            <a:off x="3587750" y="53975"/>
            <a:ext cx="1982788" cy="654050"/>
          </a:xfrm>
          <a:custGeom>
            <a:avLst/>
            <a:gdLst/>
            <a:ahLst/>
            <a:cxnLst>
              <a:cxn ang="0">
                <a:pos x="16" y="67"/>
              </a:cxn>
              <a:cxn ang="0">
                <a:pos x="26" y="62"/>
              </a:cxn>
              <a:cxn ang="0">
                <a:pos x="452" y="62"/>
              </a:cxn>
              <a:cxn ang="0">
                <a:pos x="483" y="40"/>
              </a:cxn>
              <a:cxn ang="0">
                <a:pos x="505" y="27"/>
              </a:cxn>
              <a:cxn ang="0">
                <a:pos x="526" y="17"/>
              </a:cxn>
              <a:cxn ang="0">
                <a:pos x="552" y="11"/>
              </a:cxn>
              <a:cxn ang="0">
                <a:pos x="578" y="5"/>
              </a:cxn>
              <a:cxn ang="0">
                <a:pos x="605" y="2"/>
              </a:cxn>
              <a:cxn ang="0">
                <a:pos x="639" y="0"/>
              </a:cxn>
              <a:cxn ang="0">
                <a:pos x="678" y="5"/>
              </a:cxn>
              <a:cxn ang="0">
                <a:pos x="714" y="15"/>
              </a:cxn>
              <a:cxn ang="0">
                <a:pos x="740" y="27"/>
              </a:cxn>
              <a:cxn ang="0">
                <a:pos x="768" y="40"/>
              </a:cxn>
              <a:cxn ang="0">
                <a:pos x="786" y="51"/>
              </a:cxn>
              <a:cxn ang="0">
                <a:pos x="802" y="64"/>
              </a:cxn>
              <a:cxn ang="0">
                <a:pos x="1209" y="62"/>
              </a:cxn>
              <a:cxn ang="0">
                <a:pos x="1223" y="66"/>
              </a:cxn>
              <a:cxn ang="0">
                <a:pos x="1233" y="73"/>
              </a:cxn>
              <a:cxn ang="0">
                <a:pos x="1242" y="91"/>
              </a:cxn>
              <a:cxn ang="0">
                <a:pos x="1246" y="112"/>
              </a:cxn>
              <a:cxn ang="0">
                <a:pos x="1248" y="137"/>
              </a:cxn>
              <a:cxn ang="0">
                <a:pos x="1248" y="349"/>
              </a:cxn>
              <a:cxn ang="0">
                <a:pos x="809" y="350"/>
              </a:cxn>
              <a:cxn ang="0">
                <a:pos x="700" y="409"/>
              </a:cxn>
              <a:cxn ang="0">
                <a:pos x="523" y="411"/>
              </a:cxn>
              <a:cxn ang="0">
                <a:pos x="437" y="346"/>
              </a:cxn>
              <a:cxn ang="0">
                <a:pos x="46" y="349"/>
              </a:cxn>
              <a:cxn ang="0">
                <a:pos x="0" y="349"/>
              </a:cxn>
              <a:cxn ang="0">
                <a:pos x="0" y="152"/>
              </a:cxn>
              <a:cxn ang="0">
                <a:pos x="0" y="123"/>
              </a:cxn>
              <a:cxn ang="0">
                <a:pos x="5" y="94"/>
              </a:cxn>
              <a:cxn ang="0">
                <a:pos x="9" y="80"/>
              </a:cxn>
              <a:cxn ang="0">
                <a:pos x="16" y="67"/>
              </a:cxn>
            </a:cxnLst>
            <a:rect l="0" t="0" r="r" b="b"/>
            <a:pathLst>
              <a:path w="1249" h="412">
                <a:moveTo>
                  <a:pt x="16" y="67"/>
                </a:moveTo>
                <a:lnTo>
                  <a:pt x="26" y="62"/>
                </a:lnTo>
                <a:lnTo>
                  <a:pt x="452" y="62"/>
                </a:lnTo>
                <a:lnTo>
                  <a:pt x="483" y="40"/>
                </a:lnTo>
                <a:lnTo>
                  <a:pt x="505" y="27"/>
                </a:lnTo>
                <a:lnTo>
                  <a:pt x="526" y="17"/>
                </a:lnTo>
                <a:lnTo>
                  <a:pt x="552" y="11"/>
                </a:lnTo>
                <a:lnTo>
                  <a:pt x="578" y="5"/>
                </a:lnTo>
                <a:lnTo>
                  <a:pt x="605" y="2"/>
                </a:lnTo>
                <a:lnTo>
                  <a:pt x="639" y="0"/>
                </a:lnTo>
                <a:lnTo>
                  <a:pt x="678" y="5"/>
                </a:lnTo>
                <a:lnTo>
                  <a:pt x="714" y="15"/>
                </a:lnTo>
                <a:lnTo>
                  <a:pt x="740" y="27"/>
                </a:lnTo>
                <a:lnTo>
                  <a:pt x="768" y="40"/>
                </a:lnTo>
                <a:lnTo>
                  <a:pt x="786" y="51"/>
                </a:lnTo>
                <a:lnTo>
                  <a:pt x="802" y="64"/>
                </a:lnTo>
                <a:lnTo>
                  <a:pt x="1209" y="62"/>
                </a:lnTo>
                <a:lnTo>
                  <a:pt x="1223" y="66"/>
                </a:lnTo>
                <a:lnTo>
                  <a:pt x="1233" y="73"/>
                </a:lnTo>
                <a:lnTo>
                  <a:pt x="1242" y="91"/>
                </a:lnTo>
                <a:lnTo>
                  <a:pt x="1246" y="112"/>
                </a:lnTo>
                <a:lnTo>
                  <a:pt x="1248" y="137"/>
                </a:lnTo>
                <a:lnTo>
                  <a:pt x="1248" y="349"/>
                </a:lnTo>
                <a:lnTo>
                  <a:pt x="809" y="350"/>
                </a:lnTo>
                <a:lnTo>
                  <a:pt x="700" y="409"/>
                </a:lnTo>
                <a:lnTo>
                  <a:pt x="523" y="411"/>
                </a:lnTo>
                <a:lnTo>
                  <a:pt x="437" y="346"/>
                </a:lnTo>
                <a:lnTo>
                  <a:pt x="46" y="349"/>
                </a:lnTo>
                <a:lnTo>
                  <a:pt x="0" y="349"/>
                </a:lnTo>
                <a:lnTo>
                  <a:pt x="0" y="152"/>
                </a:lnTo>
                <a:lnTo>
                  <a:pt x="0" y="123"/>
                </a:lnTo>
                <a:lnTo>
                  <a:pt x="5" y="94"/>
                </a:lnTo>
                <a:lnTo>
                  <a:pt x="9" y="80"/>
                </a:lnTo>
                <a:lnTo>
                  <a:pt x="16" y="67"/>
                </a:lnTo>
              </a:path>
            </a:pathLst>
          </a:custGeom>
          <a:gradFill rotWithShape="0">
            <a:gsLst>
              <a:gs pos="0">
                <a:srgbClr val="00CCFF"/>
              </a:gs>
              <a:gs pos="50000">
                <a:srgbClr val="FFFFFF"/>
              </a:gs>
              <a:gs pos="100000">
                <a:srgbClr val="00CCFF"/>
              </a:gs>
            </a:gsLst>
            <a:lin ang="0" scaled="1"/>
          </a:gra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04" name="Oval 8"/>
          <p:cNvSpPr>
            <a:spLocks noChangeArrowheads="1"/>
          </p:cNvSpPr>
          <p:nvPr/>
        </p:nvSpPr>
        <p:spPr bwMode="auto">
          <a:xfrm>
            <a:off x="4205288" y="61913"/>
            <a:ext cx="766762" cy="673100"/>
          </a:xfrm>
          <a:prstGeom prst="ellipse">
            <a:avLst/>
          </a:prstGeom>
          <a:gradFill rotWithShape="0">
            <a:gsLst>
              <a:gs pos="0">
                <a:srgbClr val="00CCFF"/>
              </a:gs>
              <a:gs pos="100000">
                <a:srgbClr val="FFFFFF"/>
              </a:gs>
            </a:gsLst>
            <a:path path="shape">
              <a:fillToRect l="50000" t="50000" r="50000" b="50000"/>
            </a:path>
          </a:gradFill>
          <a:ln w="9525">
            <a:noFill/>
            <a:round/>
            <a:headEnd/>
            <a:tailEnd/>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05" name="Freeform 9"/>
          <p:cNvSpPr>
            <a:spLocks/>
          </p:cNvSpPr>
          <p:nvPr/>
        </p:nvSpPr>
        <p:spPr bwMode="auto">
          <a:xfrm>
            <a:off x="3586163" y="452438"/>
            <a:ext cx="1984375" cy="304800"/>
          </a:xfrm>
          <a:custGeom>
            <a:avLst/>
            <a:gdLst/>
            <a:ahLst/>
            <a:cxnLst>
              <a:cxn ang="0">
                <a:pos x="60" y="42"/>
              </a:cxn>
              <a:cxn ang="0">
                <a:pos x="98" y="42"/>
              </a:cxn>
              <a:cxn ang="0">
                <a:pos x="128" y="63"/>
              </a:cxn>
              <a:cxn ang="0">
                <a:pos x="176" y="51"/>
              </a:cxn>
              <a:cxn ang="0">
                <a:pos x="231" y="45"/>
              </a:cxn>
              <a:cxn ang="0">
                <a:pos x="269" y="57"/>
              </a:cxn>
              <a:cxn ang="0">
                <a:pos x="311" y="51"/>
              </a:cxn>
              <a:cxn ang="0">
                <a:pos x="378" y="54"/>
              </a:cxn>
              <a:cxn ang="0">
                <a:pos x="420" y="63"/>
              </a:cxn>
              <a:cxn ang="0">
                <a:pos x="483" y="80"/>
              </a:cxn>
              <a:cxn ang="0">
                <a:pos x="513" y="99"/>
              </a:cxn>
              <a:cxn ang="0">
                <a:pos x="536" y="130"/>
              </a:cxn>
              <a:cxn ang="0">
                <a:pos x="578" y="129"/>
              </a:cxn>
              <a:cxn ang="0">
                <a:pos x="617" y="139"/>
              </a:cxn>
              <a:cxn ang="0">
                <a:pos x="651" y="131"/>
              </a:cxn>
              <a:cxn ang="0">
                <a:pos x="688" y="121"/>
              </a:cxn>
              <a:cxn ang="0">
                <a:pos x="728" y="101"/>
              </a:cxn>
              <a:cxn ang="0">
                <a:pos x="769" y="68"/>
              </a:cxn>
              <a:cxn ang="0">
                <a:pos x="814" y="52"/>
              </a:cxn>
              <a:cxn ang="0">
                <a:pos x="844" y="56"/>
              </a:cxn>
              <a:cxn ang="0">
                <a:pos x="881" y="57"/>
              </a:cxn>
              <a:cxn ang="0">
                <a:pos x="933" y="69"/>
              </a:cxn>
              <a:cxn ang="0">
                <a:pos x="963" y="51"/>
              </a:cxn>
              <a:cxn ang="0">
                <a:pos x="989" y="55"/>
              </a:cxn>
              <a:cxn ang="0">
                <a:pos x="1035" y="33"/>
              </a:cxn>
              <a:cxn ang="0">
                <a:pos x="1063" y="35"/>
              </a:cxn>
              <a:cxn ang="0">
                <a:pos x="1096" y="6"/>
              </a:cxn>
              <a:cxn ang="0">
                <a:pos x="1130" y="32"/>
              </a:cxn>
              <a:cxn ang="0">
                <a:pos x="1164" y="0"/>
              </a:cxn>
              <a:cxn ang="0">
                <a:pos x="1195" y="38"/>
              </a:cxn>
              <a:cxn ang="0">
                <a:pos x="1227" y="16"/>
              </a:cxn>
              <a:cxn ang="0">
                <a:pos x="1249" y="28"/>
              </a:cxn>
              <a:cxn ang="0">
                <a:pos x="822" y="144"/>
              </a:cxn>
              <a:cxn ang="0">
                <a:pos x="563" y="191"/>
              </a:cxn>
              <a:cxn ang="0">
                <a:pos x="441" y="98"/>
              </a:cxn>
              <a:cxn ang="0">
                <a:pos x="0" y="19"/>
              </a:cxn>
              <a:cxn ang="0">
                <a:pos x="18" y="33"/>
              </a:cxn>
              <a:cxn ang="0">
                <a:pos x="43" y="38"/>
              </a:cxn>
            </a:cxnLst>
            <a:rect l="0" t="0" r="r" b="b"/>
            <a:pathLst>
              <a:path w="1250" h="192">
                <a:moveTo>
                  <a:pt x="43" y="38"/>
                </a:moveTo>
                <a:lnTo>
                  <a:pt x="60" y="42"/>
                </a:lnTo>
                <a:lnTo>
                  <a:pt x="79" y="38"/>
                </a:lnTo>
                <a:lnTo>
                  <a:pt x="98" y="42"/>
                </a:lnTo>
                <a:lnTo>
                  <a:pt x="112" y="54"/>
                </a:lnTo>
                <a:lnTo>
                  <a:pt x="128" y="63"/>
                </a:lnTo>
                <a:lnTo>
                  <a:pt x="154" y="55"/>
                </a:lnTo>
                <a:lnTo>
                  <a:pt x="176" y="51"/>
                </a:lnTo>
                <a:lnTo>
                  <a:pt x="208" y="51"/>
                </a:lnTo>
                <a:lnTo>
                  <a:pt x="231" y="45"/>
                </a:lnTo>
                <a:lnTo>
                  <a:pt x="251" y="50"/>
                </a:lnTo>
                <a:lnTo>
                  <a:pt x="269" y="57"/>
                </a:lnTo>
                <a:lnTo>
                  <a:pt x="285" y="60"/>
                </a:lnTo>
                <a:lnTo>
                  <a:pt x="311" y="51"/>
                </a:lnTo>
                <a:lnTo>
                  <a:pt x="338" y="51"/>
                </a:lnTo>
                <a:lnTo>
                  <a:pt x="378" y="54"/>
                </a:lnTo>
                <a:lnTo>
                  <a:pt x="394" y="66"/>
                </a:lnTo>
                <a:lnTo>
                  <a:pt x="420" y="63"/>
                </a:lnTo>
                <a:lnTo>
                  <a:pt x="457" y="60"/>
                </a:lnTo>
                <a:lnTo>
                  <a:pt x="483" y="80"/>
                </a:lnTo>
                <a:lnTo>
                  <a:pt x="498" y="84"/>
                </a:lnTo>
                <a:lnTo>
                  <a:pt x="513" y="99"/>
                </a:lnTo>
                <a:lnTo>
                  <a:pt x="521" y="121"/>
                </a:lnTo>
                <a:lnTo>
                  <a:pt x="536" y="130"/>
                </a:lnTo>
                <a:lnTo>
                  <a:pt x="555" y="130"/>
                </a:lnTo>
                <a:lnTo>
                  <a:pt x="578" y="129"/>
                </a:lnTo>
                <a:lnTo>
                  <a:pt x="601" y="130"/>
                </a:lnTo>
                <a:lnTo>
                  <a:pt x="617" y="139"/>
                </a:lnTo>
                <a:lnTo>
                  <a:pt x="630" y="132"/>
                </a:lnTo>
                <a:lnTo>
                  <a:pt x="651" y="131"/>
                </a:lnTo>
                <a:lnTo>
                  <a:pt x="672" y="118"/>
                </a:lnTo>
                <a:lnTo>
                  <a:pt x="688" y="121"/>
                </a:lnTo>
                <a:lnTo>
                  <a:pt x="716" y="117"/>
                </a:lnTo>
                <a:lnTo>
                  <a:pt x="728" y="101"/>
                </a:lnTo>
                <a:lnTo>
                  <a:pt x="761" y="88"/>
                </a:lnTo>
                <a:lnTo>
                  <a:pt x="769" y="68"/>
                </a:lnTo>
                <a:lnTo>
                  <a:pt x="786" y="58"/>
                </a:lnTo>
                <a:lnTo>
                  <a:pt x="814" y="52"/>
                </a:lnTo>
                <a:lnTo>
                  <a:pt x="829" y="60"/>
                </a:lnTo>
                <a:lnTo>
                  <a:pt x="844" y="56"/>
                </a:lnTo>
                <a:lnTo>
                  <a:pt x="862" y="63"/>
                </a:lnTo>
                <a:lnTo>
                  <a:pt x="881" y="57"/>
                </a:lnTo>
                <a:lnTo>
                  <a:pt x="917" y="63"/>
                </a:lnTo>
                <a:lnTo>
                  <a:pt x="933" y="69"/>
                </a:lnTo>
                <a:lnTo>
                  <a:pt x="951" y="53"/>
                </a:lnTo>
                <a:lnTo>
                  <a:pt x="963" y="51"/>
                </a:lnTo>
                <a:lnTo>
                  <a:pt x="977" y="57"/>
                </a:lnTo>
                <a:lnTo>
                  <a:pt x="989" y="55"/>
                </a:lnTo>
                <a:lnTo>
                  <a:pt x="1006" y="38"/>
                </a:lnTo>
                <a:lnTo>
                  <a:pt x="1035" y="33"/>
                </a:lnTo>
                <a:lnTo>
                  <a:pt x="1049" y="35"/>
                </a:lnTo>
                <a:lnTo>
                  <a:pt x="1063" y="35"/>
                </a:lnTo>
                <a:lnTo>
                  <a:pt x="1084" y="15"/>
                </a:lnTo>
                <a:lnTo>
                  <a:pt x="1096" y="6"/>
                </a:lnTo>
                <a:lnTo>
                  <a:pt x="1112" y="10"/>
                </a:lnTo>
                <a:lnTo>
                  <a:pt x="1130" y="32"/>
                </a:lnTo>
                <a:lnTo>
                  <a:pt x="1148" y="18"/>
                </a:lnTo>
                <a:lnTo>
                  <a:pt x="1164" y="0"/>
                </a:lnTo>
                <a:lnTo>
                  <a:pt x="1179" y="1"/>
                </a:lnTo>
                <a:lnTo>
                  <a:pt x="1195" y="38"/>
                </a:lnTo>
                <a:lnTo>
                  <a:pt x="1209" y="32"/>
                </a:lnTo>
                <a:lnTo>
                  <a:pt x="1227" y="16"/>
                </a:lnTo>
                <a:lnTo>
                  <a:pt x="1241" y="16"/>
                </a:lnTo>
                <a:lnTo>
                  <a:pt x="1249" y="28"/>
                </a:lnTo>
                <a:lnTo>
                  <a:pt x="1249" y="122"/>
                </a:lnTo>
                <a:lnTo>
                  <a:pt x="822" y="144"/>
                </a:lnTo>
                <a:lnTo>
                  <a:pt x="692" y="183"/>
                </a:lnTo>
                <a:lnTo>
                  <a:pt x="563" y="191"/>
                </a:lnTo>
                <a:lnTo>
                  <a:pt x="499" y="156"/>
                </a:lnTo>
                <a:lnTo>
                  <a:pt x="441" y="98"/>
                </a:lnTo>
                <a:lnTo>
                  <a:pt x="0" y="88"/>
                </a:lnTo>
                <a:lnTo>
                  <a:pt x="0" y="19"/>
                </a:lnTo>
                <a:lnTo>
                  <a:pt x="7" y="30"/>
                </a:lnTo>
                <a:lnTo>
                  <a:pt x="18" y="33"/>
                </a:lnTo>
                <a:lnTo>
                  <a:pt x="32" y="34"/>
                </a:lnTo>
                <a:lnTo>
                  <a:pt x="43" y="38"/>
                </a:lnTo>
              </a:path>
            </a:pathLst>
          </a:custGeom>
          <a:solidFill>
            <a:srgbClr val="003300"/>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06" name="Freeform 10"/>
          <p:cNvSpPr>
            <a:spLocks/>
          </p:cNvSpPr>
          <p:nvPr/>
        </p:nvSpPr>
        <p:spPr bwMode="auto">
          <a:xfrm>
            <a:off x="3586163" y="508000"/>
            <a:ext cx="1984375" cy="306388"/>
          </a:xfrm>
          <a:custGeom>
            <a:avLst/>
            <a:gdLst/>
            <a:ahLst/>
            <a:cxnLst>
              <a:cxn ang="0">
                <a:pos x="26" y="125"/>
              </a:cxn>
              <a:cxn ang="0">
                <a:pos x="450" y="125"/>
              </a:cxn>
              <a:cxn ang="0">
                <a:pos x="487" y="155"/>
              </a:cxn>
              <a:cxn ang="0">
                <a:pos x="532" y="175"/>
              </a:cxn>
              <a:cxn ang="0">
                <a:pos x="587" y="188"/>
              </a:cxn>
              <a:cxn ang="0">
                <a:pos x="672" y="188"/>
              </a:cxn>
              <a:cxn ang="0">
                <a:pos x="769" y="158"/>
              </a:cxn>
              <a:cxn ang="0">
                <a:pos x="811" y="125"/>
              </a:cxn>
              <a:cxn ang="0">
                <a:pos x="1224" y="124"/>
              </a:cxn>
              <a:cxn ang="0">
                <a:pos x="1243" y="114"/>
              </a:cxn>
              <a:cxn ang="0">
                <a:pos x="1249" y="96"/>
              </a:cxn>
              <a:cxn ang="0">
                <a:pos x="1238" y="0"/>
              </a:cxn>
              <a:cxn ang="0">
                <a:pos x="1227" y="18"/>
              </a:cxn>
              <a:cxn ang="0">
                <a:pos x="1218" y="33"/>
              </a:cxn>
              <a:cxn ang="0">
                <a:pos x="1196" y="24"/>
              </a:cxn>
              <a:cxn ang="0">
                <a:pos x="1170" y="14"/>
              </a:cxn>
              <a:cxn ang="0">
                <a:pos x="1138" y="33"/>
              </a:cxn>
              <a:cxn ang="0">
                <a:pos x="1117" y="24"/>
              </a:cxn>
              <a:cxn ang="0">
                <a:pos x="1089" y="19"/>
              </a:cxn>
              <a:cxn ang="0">
                <a:pos x="1074" y="38"/>
              </a:cxn>
              <a:cxn ang="0">
                <a:pos x="1046" y="33"/>
              </a:cxn>
              <a:cxn ang="0">
                <a:pos x="1007" y="38"/>
              </a:cxn>
              <a:cxn ang="0">
                <a:pos x="969" y="33"/>
              </a:cxn>
              <a:cxn ang="0">
                <a:pos x="932" y="47"/>
              </a:cxn>
              <a:cxn ang="0">
                <a:pos x="901" y="34"/>
              </a:cxn>
              <a:cxn ang="0">
                <a:pos x="847" y="44"/>
              </a:cxn>
              <a:cxn ang="0">
                <a:pos x="807" y="43"/>
              </a:cxn>
              <a:cxn ang="0">
                <a:pos x="783" y="81"/>
              </a:cxn>
              <a:cxn ang="0">
                <a:pos x="765" y="111"/>
              </a:cxn>
              <a:cxn ang="0">
                <a:pos x="729" y="122"/>
              </a:cxn>
              <a:cxn ang="0">
                <a:pos x="697" y="132"/>
              </a:cxn>
              <a:cxn ang="0">
                <a:pos x="634" y="137"/>
              </a:cxn>
              <a:cxn ang="0">
                <a:pos x="556" y="145"/>
              </a:cxn>
              <a:cxn ang="0">
                <a:pos x="499" y="116"/>
              </a:cxn>
              <a:cxn ang="0">
                <a:pos x="454" y="57"/>
              </a:cxn>
              <a:cxn ang="0">
                <a:pos x="399" y="47"/>
              </a:cxn>
              <a:cxn ang="0">
                <a:pos x="332" y="33"/>
              </a:cxn>
              <a:cxn ang="0">
                <a:pos x="262" y="24"/>
              </a:cxn>
              <a:cxn ang="0">
                <a:pos x="214" y="35"/>
              </a:cxn>
              <a:cxn ang="0">
                <a:pos x="186" y="32"/>
              </a:cxn>
              <a:cxn ang="0">
                <a:pos x="145" y="37"/>
              </a:cxn>
              <a:cxn ang="0">
                <a:pos x="102" y="35"/>
              </a:cxn>
              <a:cxn ang="0">
                <a:pos x="57" y="43"/>
              </a:cxn>
              <a:cxn ang="0">
                <a:pos x="11" y="38"/>
              </a:cxn>
              <a:cxn ang="0">
                <a:pos x="1" y="74"/>
              </a:cxn>
              <a:cxn ang="0">
                <a:pos x="9" y="118"/>
              </a:cxn>
            </a:cxnLst>
            <a:rect l="0" t="0" r="r" b="b"/>
            <a:pathLst>
              <a:path w="1250" h="193">
                <a:moveTo>
                  <a:pt x="16" y="122"/>
                </a:moveTo>
                <a:lnTo>
                  <a:pt x="26" y="125"/>
                </a:lnTo>
                <a:lnTo>
                  <a:pt x="38" y="125"/>
                </a:lnTo>
                <a:lnTo>
                  <a:pt x="450" y="125"/>
                </a:lnTo>
                <a:lnTo>
                  <a:pt x="458" y="135"/>
                </a:lnTo>
                <a:lnTo>
                  <a:pt x="487" y="155"/>
                </a:lnTo>
                <a:lnTo>
                  <a:pt x="511" y="166"/>
                </a:lnTo>
                <a:lnTo>
                  <a:pt x="532" y="175"/>
                </a:lnTo>
                <a:lnTo>
                  <a:pt x="559" y="184"/>
                </a:lnTo>
                <a:lnTo>
                  <a:pt x="587" y="188"/>
                </a:lnTo>
                <a:lnTo>
                  <a:pt x="631" y="192"/>
                </a:lnTo>
                <a:lnTo>
                  <a:pt x="672" y="188"/>
                </a:lnTo>
                <a:lnTo>
                  <a:pt x="723" y="178"/>
                </a:lnTo>
                <a:lnTo>
                  <a:pt x="769" y="158"/>
                </a:lnTo>
                <a:lnTo>
                  <a:pt x="797" y="137"/>
                </a:lnTo>
                <a:lnTo>
                  <a:pt x="811" y="125"/>
                </a:lnTo>
                <a:lnTo>
                  <a:pt x="1210" y="125"/>
                </a:lnTo>
                <a:lnTo>
                  <a:pt x="1224" y="124"/>
                </a:lnTo>
                <a:lnTo>
                  <a:pt x="1234" y="121"/>
                </a:lnTo>
                <a:lnTo>
                  <a:pt x="1243" y="114"/>
                </a:lnTo>
                <a:lnTo>
                  <a:pt x="1247" y="106"/>
                </a:lnTo>
                <a:lnTo>
                  <a:pt x="1249" y="96"/>
                </a:lnTo>
                <a:lnTo>
                  <a:pt x="1249" y="14"/>
                </a:lnTo>
                <a:lnTo>
                  <a:pt x="1238" y="0"/>
                </a:lnTo>
                <a:lnTo>
                  <a:pt x="1232" y="4"/>
                </a:lnTo>
                <a:lnTo>
                  <a:pt x="1227" y="18"/>
                </a:lnTo>
                <a:lnTo>
                  <a:pt x="1223" y="34"/>
                </a:lnTo>
                <a:lnTo>
                  <a:pt x="1218" y="33"/>
                </a:lnTo>
                <a:lnTo>
                  <a:pt x="1211" y="32"/>
                </a:lnTo>
                <a:lnTo>
                  <a:pt x="1196" y="24"/>
                </a:lnTo>
                <a:lnTo>
                  <a:pt x="1186" y="17"/>
                </a:lnTo>
                <a:lnTo>
                  <a:pt x="1170" y="14"/>
                </a:lnTo>
                <a:lnTo>
                  <a:pt x="1153" y="21"/>
                </a:lnTo>
                <a:lnTo>
                  <a:pt x="1138" y="33"/>
                </a:lnTo>
                <a:lnTo>
                  <a:pt x="1126" y="25"/>
                </a:lnTo>
                <a:lnTo>
                  <a:pt x="1117" y="24"/>
                </a:lnTo>
                <a:lnTo>
                  <a:pt x="1103" y="17"/>
                </a:lnTo>
                <a:lnTo>
                  <a:pt x="1089" y="19"/>
                </a:lnTo>
                <a:lnTo>
                  <a:pt x="1079" y="27"/>
                </a:lnTo>
                <a:lnTo>
                  <a:pt x="1074" y="38"/>
                </a:lnTo>
                <a:lnTo>
                  <a:pt x="1063" y="33"/>
                </a:lnTo>
                <a:lnTo>
                  <a:pt x="1046" y="33"/>
                </a:lnTo>
                <a:lnTo>
                  <a:pt x="1025" y="28"/>
                </a:lnTo>
                <a:lnTo>
                  <a:pt x="1007" y="38"/>
                </a:lnTo>
                <a:lnTo>
                  <a:pt x="990" y="24"/>
                </a:lnTo>
                <a:lnTo>
                  <a:pt x="969" y="33"/>
                </a:lnTo>
                <a:lnTo>
                  <a:pt x="949" y="55"/>
                </a:lnTo>
                <a:lnTo>
                  <a:pt x="932" y="47"/>
                </a:lnTo>
                <a:lnTo>
                  <a:pt x="917" y="39"/>
                </a:lnTo>
                <a:lnTo>
                  <a:pt x="901" y="34"/>
                </a:lnTo>
                <a:lnTo>
                  <a:pt x="880" y="38"/>
                </a:lnTo>
                <a:lnTo>
                  <a:pt x="847" y="44"/>
                </a:lnTo>
                <a:lnTo>
                  <a:pt x="818" y="37"/>
                </a:lnTo>
                <a:lnTo>
                  <a:pt x="807" y="43"/>
                </a:lnTo>
                <a:lnTo>
                  <a:pt x="794" y="57"/>
                </a:lnTo>
                <a:lnTo>
                  <a:pt x="783" y="81"/>
                </a:lnTo>
                <a:lnTo>
                  <a:pt x="771" y="93"/>
                </a:lnTo>
                <a:lnTo>
                  <a:pt x="765" y="111"/>
                </a:lnTo>
                <a:lnTo>
                  <a:pt x="752" y="118"/>
                </a:lnTo>
                <a:lnTo>
                  <a:pt x="729" y="122"/>
                </a:lnTo>
                <a:lnTo>
                  <a:pt x="703" y="124"/>
                </a:lnTo>
                <a:lnTo>
                  <a:pt x="697" y="132"/>
                </a:lnTo>
                <a:lnTo>
                  <a:pt x="663" y="130"/>
                </a:lnTo>
                <a:lnTo>
                  <a:pt x="634" y="137"/>
                </a:lnTo>
                <a:lnTo>
                  <a:pt x="605" y="136"/>
                </a:lnTo>
                <a:lnTo>
                  <a:pt x="556" y="145"/>
                </a:lnTo>
                <a:lnTo>
                  <a:pt x="529" y="122"/>
                </a:lnTo>
                <a:lnTo>
                  <a:pt x="499" y="116"/>
                </a:lnTo>
                <a:lnTo>
                  <a:pt x="468" y="76"/>
                </a:lnTo>
                <a:lnTo>
                  <a:pt x="454" y="57"/>
                </a:lnTo>
                <a:lnTo>
                  <a:pt x="439" y="52"/>
                </a:lnTo>
                <a:lnTo>
                  <a:pt x="399" y="47"/>
                </a:lnTo>
                <a:lnTo>
                  <a:pt x="367" y="42"/>
                </a:lnTo>
                <a:lnTo>
                  <a:pt x="332" y="33"/>
                </a:lnTo>
                <a:lnTo>
                  <a:pt x="299" y="42"/>
                </a:lnTo>
                <a:lnTo>
                  <a:pt x="262" y="24"/>
                </a:lnTo>
                <a:lnTo>
                  <a:pt x="233" y="24"/>
                </a:lnTo>
                <a:lnTo>
                  <a:pt x="214" y="35"/>
                </a:lnTo>
                <a:lnTo>
                  <a:pt x="202" y="26"/>
                </a:lnTo>
                <a:lnTo>
                  <a:pt x="186" y="32"/>
                </a:lnTo>
                <a:lnTo>
                  <a:pt x="165" y="33"/>
                </a:lnTo>
                <a:lnTo>
                  <a:pt x="145" y="37"/>
                </a:lnTo>
                <a:lnTo>
                  <a:pt x="122" y="44"/>
                </a:lnTo>
                <a:lnTo>
                  <a:pt x="102" y="35"/>
                </a:lnTo>
                <a:lnTo>
                  <a:pt x="82" y="40"/>
                </a:lnTo>
                <a:lnTo>
                  <a:pt x="57" y="43"/>
                </a:lnTo>
                <a:lnTo>
                  <a:pt x="41" y="40"/>
                </a:lnTo>
                <a:lnTo>
                  <a:pt x="11" y="38"/>
                </a:lnTo>
                <a:lnTo>
                  <a:pt x="0" y="47"/>
                </a:lnTo>
                <a:lnTo>
                  <a:pt x="1" y="74"/>
                </a:lnTo>
                <a:lnTo>
                  <a:pt x="3" y="98"/>
                </a:lnTo>
                <a:lnTo>
                  <a:pt x="9" y="118"/>
                </a:lnTo>
                <a:lnTo>
                  <a:pt x="16" y="122"/>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07" name="Freeform 11"/>
          <p:cNvSpPr>
            <a:spLocks/>
          </p:cNvSpPr>
          <p:nvPr/>
        </p:nvSpPr>
        <p:spPr bwMode="auto">
          <a:xfrm>
            <a:off x="3598863" y="557213"/>
            <a:ext cx="1947862" cy="228600"/>
          </a:xfrm>
          <a:custGeom>
            <a:avLst/>
            <a:gdLst/>
            <a:ahLst/>
            <a:cxnLst>
              <a:cxn ang="0">
                <a:pos x="301" y="45"/>
              </a:cxn>
              <a:cxn ang="0">
                <a:pos x="219" y="50"/>
              </a:cxn>
              <a:cxn ang="0">
                <a:pos x="97" y="50"/>
              </a:cxn>
              <a:cxn ang="0">
                <a:pos x="40" y="49"/>
              </a:cxn>
              <a:cxn ang="0">
                <a:pos x="8" y="36"/>
              </a:cxn>
              <a:cxn ang="0">
                <a:pos x="0" y="46"/>
              </a:cxn>
              <a:cxn ang="0">
                <a:pos x="46" y="64"/>
              </a:cxn>
              <a:cxn ang="0">
                <a:pos x="103" y="63"/>
              </a:cxn>
              <a:cxn ang="0">
                <a:pos x="134" y="65"/>
              </a:cxn>
              <a:cxn ang="0">
                <a:pos x="204" y="68"/>
              </a:cxn>
              <a:cxn ang="0">
                <a:pos x="341" y="63"/>
              </a:cxn>
              <a:cxn ang="0">
                <a:pos x="440" y="64"/>
              </a:cxn>
              <a:cxn ang="0">
                <a:pos x="485" y="105"/>
              </a:cxn>
              <a:cxn ang="0">
                <a:pos x="558" y="136"/>
              </a:cxn>
              <a:cxn ang="0">
                <a:pos x="642" y="143"/>
              </a:cxn>
              <a:cxn ang="0">
                <a:pos x="728" y="121"/>
              </a:cxn>
              <a:cxn ang="0">
                <a:pos x="786" y="82"/>
              </a:cxn>
              <a:cxn ang="0">
                <a:pos x="827" y="67"/>
              </a:cxn>
              <a:cxn ang="0">
                <a:pos x="937" y="68"/>
              </a:cxn>
              <a:cxn ang="0">
                <a:pos x="1021" y="67"/>
              </a:cxn>
              <a:cxn ang="0">
                <a:pos x="1118" y="67"/>
              </a:cxn>
              <a:cxn ang="0">
                <a:pos x="1211" y="69"/>
              </a:cxn>
              <a:cxn ang="0">
                <a:pos x="1226" y="34"/>
              </a:cxn>
              <a:cxn ang="0">
                <a:pos x="1211" y="37"/>
              </a:cxn>
              <a:cxn ang="0">
                <a:pos x="1171" y="59"/>
              </a:cxn>
              <a:cxn ang="0">
                <a:pos x="1064" y="56"/>
              </a:cxn>
              <a:cxn ang="0">
                <a:pos x="941" y="58"/>
              </a:cxn>
              <a:cxn ang="0">
                <a:pos x="851" y="62"/>
              </a:cxn>
              <a:cxn ang="0">
                <a:pos x="815" y="53"/>
              </a:cxn>
              <a:cxn ang="0">
                <a:pos x="809" y="32"/>
              </a:cxn>
              <a:cxn ang="0">
                <a:pos x="798" y="22"/>
              </a:cxn>
              <a:cxn ang="0">
                <a:pos x="760" y="72"/>
              </a:cxn>
              <a:cxn ang="0">
                <a:pos x="718" y="101"/>
              </a:cxn>
              <a:cxn ang="0">
                <a:pos x="671" y="112"/>
              </a:cxn>
              <a:cxn ang="0">
                <a:pos x="618" y="124"/>
              </a:cxn>
              <a:cxn ang="0">
                <a:pos x="557" y="110"/>
              </a:cxn>
              <a:cxn ang="0">
                <a:pos x="520" y="93"/>
              </a:cxn>
              <a:cxn ang="0">
                <a:pos x="486" y="86"/>
              </a:cxn>
              <a:cxn ang="0">
                <a:pos x="461" y="62"/>
              </a:cxn>
              <a:cxn ang="0">
                <a:pos x="432" y="24"/>
              </a:cxn>
              <a:cxn ang="0">
                <a:pos x="413" y="43"/>
              </a:cxn>
              <a:cxn ang="0">
                <a:pos x="339" y="48"/>
              </a:cxn>
            </a:cxnLst>
            <a:rect l="0" t="0" r="r" b="b"/>
            <a:pathLst>
              <a:path w="1227" h="144">
                <a:moveTo>
                  <a:pt x="339" y="48"/>
                </a:moveTo>
                <a:lnTo>
                  <a:pt x="301" y="45"/>
                </a:lnTo>
                <a:lnTo>
                  <a:pt x="263" y="50"/>
                </a:lnTo>
                <a:lnTo>
                  <a:pt x="219" y="50"/>
                </a:lnTo>
                <a:lnTo>
                  <a:pt x="161" y="48"/>
                </a:lnTo>
                <a:lnTo>
                  <a:pt x="97" y="50"/>
                </a:lnTo>
                <a:lnTo>
                  <a:pt x="65" y="51"/>
                </a:lnTo>
                <a:lnTo>
                  <a:pt x="40" y="49"/>
                </a:lnTo>
                <a:lnTo>
                  <a:pt x="16" y="51"/>
                </a:lnTo>
                <a:lnTo>
                  <a:pt x="8" y="36"/>
                </a:lnTo>
                <a:lnTo>
                  <a:pt x="1" y="24"/>
                </a:lnTo>
                <a:lnTo>
                  <a:pt x="0" y="46"/>
                </a:lnTo>
                <a:lnTo>
                  <a:pt x="8" y="67"/>
                </a:lnTo>
                <a:lnTo>
                  <a:pt x="46" y="64"/>
                </a:lnTo>
                <a:lnTo>
                  <a:pt x="81" y="62"/>
                </a:lnTo>
                <a:lnTo>
                  <a:pt x="103" y="63"/>
                </a:lnTo>
                <a:lnTo>
                  <a:pt x="122" y="64"/>
                </a:lnTo>
                <a:lnTo>
                  <a:pt x="134" y="65"/>
                </a:lnTo>
                <a:lnTo>
                  <a:pt x="170" y="64"/>
                </a:lnTo>
                <a:lnTo>
                  <a:pt x="204" y="68"/>
                </a:lnTo>
                <a:lnTo>
                  <a:pt x="284" y="64"/>
                </a:lnTo>
                <a:lnTo>
                  <a:pt x="341" y="63"/>
                </a:lnTo>
                <a:lnTo>
                  <a:pt x="389" y="64"/>
                </a:lnTo>
                <a:lnTo>
                  <a:pt x="440" y="64"/>
                </a:lnTo>
                <a:lnTo>
                  <a:pt x="465" y="92"/>
                </a:lnTo>
                <a:lnTo>
                  <a:pt x="485" y="105"/>
                </a:lnTo>
                <a:lnTo>
                  <a:pt x="527" y="131"/>
                </a:lnTo>
                <a:lnTo>
                  <a:pt x="558" y="136"/>
                </a:lnTo>
                <a:lnTo>
                  <a:pt x="596" y="143"/>
                </a:lnTo>
                <a:lnTo>
                  <a:pt x="642" y="143"/>
                </a:lnTo>
                <a:lnTo>
                  <a:pt x="684" y="137"/>
                </a:lnTo>
                <a:lnTo>
                  <a:pt x="728" y="121"/>
                </a:lnTo>
                <a:lnTo>
                  <a:pt x="760" y="106"/>
                </a:lnTo>
                <a:lnTo>
                  <a:pt x="786" y="82"/>
                </a:lnTo>
                <a:lnTo>
                  <a:pt x="806" y="72"/>
                </a:lnTo>
                <a:lnTo>
                  <a:pt x="827" y="67"/>
                </a:lnTo>
                <a:lnTo>
                  <a:pt x="877" y="74"/>
                </a:lnTo>
                <a:lnTo>
                  <a:pt x="937" y="68"/>
                </a:lnTo>
                <a:lnTo>
                  <a:pt x="995" y="69"/>
                </a:lnTo>
                <a:lnTo>
                  <a:pt x="1021" y="67"/>
                </a:lnTo>
                <a:lnTo>
                  <a:pt x="1071" y="70"/>
                </a:lnTo>
                <a:lnTo>
                  <a:pt x="1118" y="67"/>
                </a:lnTo>
                <a:lnTo>
                  <a:pt x="1160" y="72"/>
                </a:lnTo>
                <a:lnTo>
                  <a:pt x="1211" y="69"/>
                </a:lnTo>
                <a:lnTo>
                  <a:pt x="1223" y="56"/>
                </a:lnTo>
                <a:lnTo>
                  <a:pt x="1226" y="34"/>
                </a:lnTo>
                <a:lnTo>
                  <a:pt x="1224" y="0"/>
                </a:lnTo>
                <a:lnTo>
                  <a:pt x="1211" y="37"/>
                </a:lnTo>
                <a:lnTo>
                  <a:pt x="1204" y="55"/>
                </a:lnTo>
                <a:lnTo>
                  <a:pt x="1171" y="59"/>
                </a:lnTo>
                <a:lnTo>
                  <a:pt x="1112" y="58"/>
                </a:lnTo>
                <a:lnTo>
                  <a:pt x="1064" y="56"/>
                </a:lnTo>
                <a:lnTo>
                  <a:pt x="983" y="54"/>
                </a:lnTo>
                <a:lnTo>
                  <a:pt x="941" y="58"/>
                </a:lnTo>
                <a:lnTo>
                  <a:pt x="885" y="56"/>
                </a:lnTo>
                <a:lnTo>
                  <a:pt x="851" y="62"/>
                </a:lnTo>
                <a:lnTo>
                  <a:pt x="828" y="55"/>
                </a:lnTo>
                <a:lnTo>
                  <a:pt x="815" y="53"/>
                </a:lnTo>
                <a:lnTo>
                  <a:pt x="804" y="46"/>
                </a:lnTo>
                <a:lnTo>
                  <a:pt x="809" y="32"/>
                </a:lnTo>
                <a:lnTo>
                  <a:pt x="809" y="17"/>
                </a:lnTo>
                <a:lnTo>
                  <a:pt x="798" y="22"/>
                </a:lnTo>
                <a:lnTo>
                  <a:pt x="786" y="49"/>
                </a:lnTo>
                <a:lnTo>
                  <a:pt x="760" y="72"/>
                </a:lnTo>
                <a:lnTo>
                  <a:pt x="745" y="87"/>
                </a:lnTo>
                <a:lnTo>
                  <a:pt x="718" y="101"/>
                </a:lnTo>
                <a:lnTo>
                  <a:pt x="701" y="98"/>
                </a:lnTo>
                <a:lnTo>
                  <a:pt x="671" y="112"/>
                </a:lnTo>
                <a:lnTo>
                  <a:pt x="644" y="118"/>
                </a:lnTo>
                <a:lnTo>
                  <a:pt x="618" y="124"/>
                </a:lnTo>
                <a:lnTo>
                  <a:pt x="585" y="108"/>
                </a:lnTo>
                <a:lnTo>
                  <a:pt x="557" y="110"/>
                </a:lnTo>
                <a:lnTo>
                  <a:pt x="546" y="92"/>
                </a:lnTo>
                <a:lnTo>
                  <a:pt x="520" y="93"/>
                </a:lnTo>
                <a:lnTo>
                  <a:pt x="507" y="98"/>
                </a:lnTo>
                <a:lnTo>
                  <a:pt x="486" y="86"/>
                </a:lnTo>
                <a:lnTo>
                  <a:pt x="469" y="77"/>
                </a:lnTo>
                <a:lnTo>
                  <a:pt x="461" y="62"/>
                </a:lnTo>
                <a:lnTo>
                  <a:pt x="446" y="29"/>
                </a:lnTo>
                <a:lnTo>
                  <a:pt x="432" y="24"/>
                </a:lnTo>
                <a:lnTo>
                  <a:pt x="425" y="44"/>
                </a:lnTo>
                <a:lnTo>
                  <a:pt x="413" y="43"/>
                </a:lnTo>
                <a:lnTo>
                  <a:pt x="372" y="55"/>
                </a:lnTo>
                <a:lnTo>
                  <a:pt x="339" y="48"/>
                </a:lnTo>
              </a:path>
            </a:pathLst>
          </a:custGeom>
          <a:solidFill>
            <a:schemeClr val="bg1"/>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08" name="Freeform 12"/>
          <p:cNvSpPr>
            <a:spLocks/>
          </p:cNvSpPr>
          <p:nvPr/>
        </p:nvSpPr>
        <p:spPr bwMode="auto">
          <a:xfrm>
            <a:off x="4868863" y="249238"/>
            <a:ext cx="122237" cy="406400"/>
          </a:xfrm>
          <a:custGeom>
            <a:avLst/>
            <a:gdLst/>
            <a:ahLst/>
            <a:cxnLst>
              <a:cxn ang="0">
                <a:pos x="51" y="6"/>
              </a:cxn>
              <a:cxn ang="0">
                <a:pos x="47" y="25"/>
              </a:cxn>
              <a:cxn ang="0">
                <a:pos x="76" y="27"/>
              </a:cxn>
              <a:cxn ang="0">
                <a:pos x="65" y="61"/>
              </a:cxn>
              <a:cxn ang="0">
                <a:pos x="66" y="87"/>
              </a:cxn>
              <a:cxn ang="0">
                <a:pos x="73" y="110"/>
              </a:cxn>
              <a:cxn ang="0">
                <a:pos x="61" y="133"/>
              </a:cxn>
              <a:cxn ang="0">
                <a:pos x="57" y="157"/>
              </a:cxn>
              <a:cxn ang="0">
                <a:pos x="51" y="181"/>
              </a:cxn>
              <a:cxn ang="0">
                <a:pos x="42" y="197"/>
              </a:cxn>
              <a:cxn ang="0">
                <a:pos x="32" y="213"/>
              </a:cxn>
              <a:cxn ang="0">
                <a:pos x="20" y="230"/>
              </a:cxn>
              <a:cxn ang="0">
                <a:pos x="13" y="241"/>
              </a:cxn>
              <a:cxn ang="0">
                <a:pos x="0" y="255"/>
              </a:cxn>
              <a:cxn ang="0">
                <a:pos x="8" y="230"/>
              </a:cxn>
              <a:cxn ang="0">
                <a:pos x="24" y="212"/>
              </a:cxn>
              <a:cxn ang="0">
                <a:pos x="21" y="192"/>
              </a:cxn>
              <a:cxn ang="0">
                <a:pos x="36" y="167"/>
              </a:cxn>
              <a:cxn ang="0">
                <a:pos x="44" y="137"/>
              </a:cxn>
              <a:cxn ang="0">
                <a:pos x="40" y="108"/>
              </a:cxn>
              <a:cxn ang="0">
                <a:pos x="43" y="85"/>
              </a:cxn>
              <a:cxn ang="0">
                <a:pos x="40" y="68"/>
              </a:cxn>
              <a:cxn ang="0">
                <a:pos x="19" y="36"/>
              </a:cxn>
              <a:cxn ang="0">
                <a:pos x="6" y="3"/>
              </a:cxn>
              <a:cxn ang="0">
                <a:pos x="50" y="0"/>
              </a:cxn>
              <a:cxn ang="0">
                <a:pos x="51" y="6"/>
              </a:cxn>
            </a:cxnLst>
            <a:rect l="0" t="0" r="r" b="b"/>
            <a:pathLst>
              <a:path w="77" h="256">
                <a:moveTo>
                  <a:pt x="51" y="6"/>
                </a:moveTo>
                <a:lnTo>
                  <a:pt x="47" y="25"/>
                </a:lnTo>
                <a:lnTo>
                  <a:pt x="76" y="27"/>
                </a:lnTo>
                <a:lnTo>
                  <a:pt x="65" y="61"/>
                </a:lnTo>
                <a:lnTo>
                  <a:pt x="66" y="87"/>
                </a:lnTo>
                <a:lnTo>
                  <a:pt x="73" y="110"/>
                </a:lnTo>
                <a:lnTo>
                  <a:pt x="61" y="133"/>
                </a:lnTo>
                <a:lnTo>
                  <a:pt x="57" y="157"/>
                </a:lnTo>
                <a:lnTo>
                  <a:pt x="51" y="181"/>
                </a:lnTo>
                <a:lnTo>
                  <a:pt x="42" y="197"/>
                </a:lnTo>
                <a:lnTo>
                  <a:pt x="32" y="213"/>
                </a:lnTo>
                <a:lnTo>
                  <a:pt x="20" y="230"/>
                </a:lnTo>
                <a:lnTo>
                  <a:pt x="13" y="241"/>
                </a:lnTo>
                <a:lnTo>
                  <a:pt x="0" y="255"/>
                </a:lnTo>
                <a:lnTo>
                  <a:pt x="8" y="230"/>
                </a:lnTo>
                <a:lnTo>
                  <a:pt x="24" y="212"/>
                </a:lnTo>
                <a:lnTo>
                  <a:pt x="21" y="192"/>
                </a:lnTo>
                <a:lnTo>
                  <a:pt x="36" y="167"/>
                </a:lnTo>
                <a:lnTo>
                  <a:pt x="44" y="137"/>
                </a:lnTo>
                <a:lnTo>
                  <a:pt x="40" y="108"/>
                </a:lnTo>
                <a:lnTo>
                  <a:pt x="43" y="85"/>
                </a:lnTo>
                <a:lnTo>
                  <a:pt x="40" y="68"/>
                </a:lnTo>
                <a:lnTo>
                  <a:pt x="19" y="36"/>
                </a:lnTo>
                <a:lnTo>
                  <a:pt x="6" y="3"/>
                </a:lnTo>
                <a:lnTo>
                  <a:pt x="50" y="0"/>
                </a:lnTo>
                <a:lnTo>
                  <a:pt x="51" y="6"/>
                </a:lnTo>
              </a:path>
            </a:pathLst>
          </a:custGeom>
          <a:gradFill rotWithShape="0">
            <a:gsLst>
              <a:gs pos="0">
                <a:srgbClr val="FFFFFF"/>
              </a:gs>
              <a:gs pos="50000">
                <a:srgbClr val="00CCFF"/>
              </a:gs>
              <a:gs pos="100000">
                <a:srgbClr val="FFFFFF"/>
              </a:gs>
            </a:gsLst>
            <a:lin ang="0" scaled="1"/>
          </a:gra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09" name="Freeform 13"/>
          <p:cNvSpPr>
            <a:spLocks/>
          </p:cNvSpPr>
          <p:nvPr/>
        </p:nvSpPr>
        <p:spPr bwMode="auto">
          <a:xfrm>
            <a:off x="3605213" y="19050"/>
            <a:ext cx="1951037" cy="411163"/>
          </a:xfrm>
          <a:custGeom>
            <a:avLst/>
            <a:gdLst/>
            <a:ahLst/>
            <a:cxnLst>
              <a:cxn ang="0">
                <a:pos x="0" y="259"/>
              </a:cxn>
              <a:cxn ang="0">
                <a:pos x="5" y="154"/>
              </a:cxn>
              <a:cxn ang="0">
                <a:pos x="23" y="130"/>
              </a:cxn>
              <a:cxn ang="0">
                <a:pos x="56" y="146"/>
              </a:cxn>
              <a:cxn ang="0">
                <a:pos x="85" y="128"/>
              </a:cxn>
              <a:cxn ang="0">
                <a:pos x="117" y="144"/>
              </a:cxn>
              <a:cxn ang="0">
                <a:pos x="152" y="144"/>
              </a:cxn>
              <a:cxn ang="0">
                <a:pos x="208" y="138"/>
              </a:cxn>
              <a:cxn ang="0">
                <a:pos x="249" y="122"/>
              </a:cxn>
              <a:cxn ang="0">
                <a:pos x="289" y="138"/>
              </a:cxn>
              <a:cxn ang="0">
                <a:pos x="312" y="143"/>
              </a:cxn>
              <a:cxn ang="0">
                <a:pos x="362" y="137"/>
              </a:cxn>
              <a:cxn ang="0">
                <a:pos x="449" y="121"/>
              </a:cxn>
              <a:cxn ang="0">
                <a:pos x="499" y="83"/>
              </a:cxn>
              <a:cxn ang="0">
                <a:pos x="489" y="119"/>
              </a:cxn>
              <a:cxn ang="0">
                <a:pos x="531" y="132"/>
              </a:cxn>
              <a:cxn ang="0">
                <a:pos x="559" y="158"/>
              </a:cxn>
              <a:cxn ang="0">
                <a:pos x="586" y="178"/>
              </a:cxn>
              <a:cxn ang="0">
                <a:pos x="602" y="178"/>
              </a:cxn>
              <a:cxn ang="0">
                <a:pos x="581" y="145"/>
              </a:cxn>
              <a:cxn ang="0">
                <a:pos x="561" y="103"/>
              </a:cxn>
              <a:cxn ang="0">
                <a:pos x="547" y="82"/>
              </a:cxn>
              <a:cxn ang="0">
                <a:pos x="574" y="62"/>
              </a:cxn>
              <a:cxn ang="0">
                <a:pos x="535" y="56"/>
              </a:cxn>
              <a:cxn ang="0">
                <a:pos x="600" y="42"/>
              </a:cxn>
              <a:cxn ang="0">
                <a:pos x="676" y="55"/>
              </a:cxn>
              <a:cxn ang="0">
                <a:pos x="721" y="60"/>
              </a:cxn>
              <a:cxn ang="0">
                <a:pos x="773" y="108"/>
              </a:cxn>
              <a:cxn ang="0">
                <a:pos x="828" y="139"/>
              </a:cxn>
              <a:cxn ang="0">
                <a:pos x="879" y="141"/>
              </a:cxn>
              <a:cxn ang="0">
                <a:pos x="928" y="128"/>
              </a:cxn>
              <a:cxn ang="0">
                <a:pos x="957" y="139"/>
              </a:cxn>
              <a:cxn ang="0">
                <a:pos x="981" y="130"/>
              </a:cxn>
              <a:cxn ang="0">
                <a:pos x="1015" y="146"/>
              </a:cxn>
              <a:cxn ang="0">
                <a:pos x="1041" y="144"/>
              </a:cxn>
              <a:cxn ang="0">
                <a:pos x="1063" y="130"/>
              </a:cxn>
              <a:cxn ang="0">
                <a:pos x="1099" y="146"/>
              </a:cxn>
              <a:cxn ang="0">
                <a:pos x="1128" y="139"/>
              </a:cxn>
              <a:cxn ang="0">
                <a:pos x="1154" y="149"/>
              </a:cxn>
              <a:cxn ang="0">
                <a:pos x="1197" y="138"/>
              </a:cxn>
              <a:cxn ang="0">
                <a:pos x="1221" y="165"/>
              </a:cxn>
              <a:cxn ang="0">
                <a:pos x="1229" y="154"/>
              </a:cxn>
              <a:cxn ang="0">
                <a:pos x="1224" y="112"/>
              </a:cxn>
              <a:cxn ang="0">
                <a:pos x="1187" y="93"/>
              </a:cxn>
              <a:cxn ang="0">
                <a:pos x="1140" y="101"/>
              </a:cxn>
              <a:cxn ang="0">
                <a:pos x="1099" y="93"/>
              </a:cxn>
              <a:cxn ang="0">
                <a:pos x="1040" y="95"/>
              </a:cxn>
              <a:cxn ang="0">
                <a:pos x="996" y="93"/>
              </a:cxn>
              <a:cxn ang="0">
                <a:pos x="955" y="96"/>
              </a:cxn>
              <a:cxn ang="0">
                <a:pos x="909" y="96"/>
              </a:cxn>
              <a:cxn ang="0">
                <a:pos x="861" y="97"/>
              </a:cxn>
              <a:cxn ang="0">
                <a:pos x="826" y="96"/>
              </a:cxn>
              <a:cxn ang="0">
                <a:pos x="785" y="69"/>
              </a:cxn>
              <a:cxn ang="0">
                <a:pos x="727" y="30"/>
              </a:cxn>
              <a:cxn ang="0">
                <a:pos x="644" y="2"/>
              </a:cxn>
              <a:cxn ang="0">
                <a:pos x="560" y="8"/>
              </a:cxn>
              <a:cxn ang="0">
                <a:pos x="474" y="45"/>
              </a:cxn>
              <a:cxn ang="0">
                <a:pos x="399" y="95"/>
              </a:cxn>
              <a:cxn ang="0">
                <a:pos x="328" y="97"/>
              </a:cxn>
              <a:cxn ang="0">
                <a:pos x="231" y="96"/>
              </a:cxn>
              <a:cxn ang="0">
                <a:pos x="109" y="93"/>
              </a:cxn>
              <a:cxn ang="0">
                <a:pos x="19" y="96"/>
              </a:cxn>
              <a:cxn ang="0">
                <a:pos x="0" y="132"/>
              </a:cxn>
            </a:cxnLst>
            <a:rect l="0" t="0" r="r" b="b"/>
            <a:pathLst>
              <a:path w="1229" h="259">
                <a:moveTo>
                  <a:pt x="0" y="175"/>
                </a:moveTo>
                <a:lnTo>
                  <a:pt x="0" y="219"/>
                </a:lnTo>
                <a:lnTo>
                  <a:pt x="0" y="259"/>
                </a:lnTo>
                <a:lnTo>
                  <a:pt x="3" y="226"/>
                </a:lnTo>
                <a:lnTo>
                  <a:pt x="4" y="201"/>
                </a:lnTo>
                <a:lnTo>
                  <a:pt x="5" y="154"/>
                </a:lnTo>
                <a:lnTo>
                  <a:pt x="8" y="132"/>
                </a:lnTo>
                <a:lnTo>
                  <a:pt x="16" y="124"/>
                </a:lnTo>
                <a:lnTo>
                  <a:pt x="23" y="130"/>
                </a:lnTo>
                <a:lnTo>
                  <a:pt x="33" y="131"/>
                </a:lnTo>
                <a:lnTo>
                  <a:pt x="47" y="138"/>
                </a:lnTo>
                <a:lnTo>
                  <a:pt x="56" y="146"/>
                </a:lnTo>
                <a:lnTo>
                  <a:pt x="66" y="146"/>
                </a:lnTo>
                <a:lnTo>
                  <a:pt x="75" y="141"/>
                </a:lnTo>
                <a:lnTo>
                  <a:pt x="85" y="128"/>
                </a:lnTo>
                <a:lnTo>
                  <a:pt x="93" y="129"/>
                </a:lnTo>
                <a:lnTo>
                  <a:pt x="108" y="139"/>
                </a:lnTo>
                <a:lnTo>
                  <a:pt x="117" y="144"/>
                </a:lnTo>
                <a:lnTo>
                  <a:pt x="126" y="149"/>
                </a:lnTo>
                <a:lnTo>
                  <a:pt x="136" y="151"/>
                </a:lnTo>
                <a:lnTo>
                  <a:pt x="152" y="144"/>
                </a:lnTo>
                <a:lnTo>
                  <a:pt x="171" y="158"/>
                </a:lnTo>
                <a:lnTo>
                  <a:pt x="185" y="151"/>
                </a:lnTo>
                <a:lnTo>
                  <a:pt x="208" y="138"/>
                </a:lnTo>
                <a:lnTo>
                  <a:pt x="222" y="138"/>
                </a:lnTo>
                <a:lnTo>
                  <a:pt x="238" y="127"/>
                </a:lnTo>
                <a:lnTo>
                  <a:pt x="249" y="122"/>
                </a:lnTo>
                <a:lnTo>
                  <a:pt x="265" y="136"/>
                </a:lnTo>
                <a:lnTo>
                  <a:pt x="278" y="132"/>
                </a:lnTo>
                <a:lnTo>
                  <a:pt x="289" y="138"/>
                </a:lnTo>
                <a:lnTo>
                  <a:pt x="296" y="138"/>
                </a:lnTo>
                <a:lnTo>
                  <a:pt x="305" y="138"/>
                </a:lnTo>
                <a:lnTo>
                  <a:pt x="312" y="143"/>
                </a:lnTo>
                <a:lnTo>
                  <a:pt x="323" y="138"/>
                </a:lnTo>
                <a:lnTo>
                  <a:pt x="331" y="124"/>
                </a:lnTo>
                <a:lnTo>
                  <a:pt x="362" y="137"/>
                </a:lnTo>
                <a:lnTo>
                  <a:pt x="376" y="152"/>
                </a:lnTo>
                <a:lnTo>
                  <a:pt x="382" y="176"/>
                </a:lnTo>
                <a:lnTo>
                  <a:pt x="449" y="121"/>
                </a:lnTo>
                <a:lnTo>
                  <a:pt x="465" y="101"/>
                </a:lnTo>
                <a:lnTo>
                  <a:pt x="481" y="91"/>
                </a:lnTo>
                <a:lnTo>
                  <a:pt x="499" y="83"/>
                </a:lnTo>
                <a:lnTo>
                  <a:pt x="496" y="98"/>
                </a:lnTo>
                <a:lnTo>
                  <a:pt x="476" y="123"/>
                </a:lnTo>
                <a:lnTo>
                  <a:pt x="489" y="119"/>
                </a:lnTo>
                <a:lnTo>
                  <a:pt x="508" y="110"/>
                </a:lnTo>
                <a:lnTo>
                  <a:pt x="522" y="116"/>
                </a:lnTo>
                <a:lnTo>
                  <a:pt x="531" y="132"/>
                </a:lnTo>
                <a:lnTo>
                  <a:pt x="526" y="146"/>
                </a:lnTo>
                <a:lnTo>
                  <a:pt x="544" y="148"/>
                </a:lnTo>
                <a:lnTo>
                  <a:pt x="559" y="158"/>
                </a:lnTo>
                <a:lnTo>
                  <a:pt x="565" y="170"/>
                </a:lnTo>
                <a:lnTo>
                  <a:pt x="578" y="167"/>
                </a:lnTo>
                <a:lnTo>
                  <a:pt x="586" y="178"/>
                </a:lnTo>
                <a:lnTo>
                  <a:pt x="598" y="196"/>
                </a:lnTo>
                <a:lnTo>
                  <a:pt x="608" y="193"/>
                </a:lnTo>
                <a:lnTo>
                  <a:pt x="602" y="178"/>
                </a:lnTo>
                <a:lnTo>
                  <a:pt x="598" y="162"/>
                </a:lnTo>
                <a:lnTo>
                  <a:pt x="590" y="156"/>
                </a:lnTo>
                <a:lnTo>
                  <a:pt x="581" y="145"/>
                </a:lnTo>
                <a:lnTo>
                  <a:pt x="586" y="122"/>
                </a:lnTo>
                <a:lnTo>
                  <a:pt x="579" y="106"/>
                </a:lnTo>
                <a:lnTo>
                  <a:pt x="561" y="103"/>
                </a:lnTo>
                <a:lnTo>
                  <a:pt x="566" y="91"/>
                </a:lnTo>
                <a:lnTo>
                  <a:pt x="578" y="81"/>
                </a:lnTo>
                <a:lnTo>
                  <a:pt x="547" y="82"/>
                </a:lnTo>
                <a:lnTo>
                  <a:pt x="561" y="75"/>
                </a:lnTo>
                <a:lnTo>
                  <a:pt x="587" y="64"/>
                </a:lnTo>
                <a:lnTo>
                  <a:pt x="574" y="62"/>
                </a:lnTo>
                <a:lnTo>
                  <a:pt x="540" y="71"/>
                </a:lnTo>
                <a:lnTo>
                  <a:pt x="524" y="65"/>
                </a:lnTo>
                <a:lnTo>
                  <a:pt x="535" y="56"/>
                </a:lnTo>
                <a:lnTo>
                  <a:pt x="559" y="53"/>
                </a:lnTo>
                <a:lnTo>
                  <a:pt x="579" y="50"/>
                </a:lnTo>
                <a:lnTo>
                  <a:pt x="600" y="42"/>
                </a:lnTo>
                <a:lnTo>
                  <a:pt x="635" y="37"/>
                </a:lnTo>
                <a:lnTo>
                  <a:pt x="660" y="41"/>
                </a:lnTo>
                <a:lnTo>
                  <a:pt x="676" y="55"/>
                </a:lnTo>
                <a:lnTo>
                  <a:pt x="692" y="63"/>
                </a:lnTo>
                <a:lnTo>
                  <a:pt x="704" y="57"/>
                </a:lnTo>
                <a:lnTo>
                  <a:pt x="721" y="60"/>
                </a:lnTo>
                <a:lnTo>
                  <a:pt x="741" y="72"/>
                </a:lnTo>
                <a:lnTo>
                  <a:pt x="758" y="88"/>
                </a:lnTo>
                <a:lnTo>
                  <a:pt x="773" y="108"/>
                </a:lnTo>
                <a:lnTo>
                  <a:pt x="797" y="115"/>
                </a:lnTo>
                <a:lnTo>
                  <a:pt x="816" y="128"/>
                </a:lnTo>
                <a:lnTo>
                  <a:pt x="828" y="139"/>
                </a:lnTo>
                <a:lnTo>
                  <a:pt x="846" y="151"/>
                </a:lnTo>
                <a:lnTo>
                  <a:pt x="866" y="147"/>
                </a:lnTo>
                <a:lnTo>
                  <a:pt x="879" y="141"/>
                </a:lnTo>
                <a:lnTo>
                  <a:pt x="904" y="141"/>
                </a:lnTo>
                <a:lnTo>
                  <a:pt x="917" y="126"/>
                </a:lnTo>
                <a:lnTo>
                  <a:pt x="928" y="128"/>
                </a:lnTo>
                <a:lnTo>
                  <a:pt x="936" y="128"/>
                </a:lnTo>
                <a:lnTo>
                  <a:pt x="946" y="134"/>
                </a:lnTo>
                <a:lnTo>
                  <a:pt x="957" y="139"/>
                </a:lnTo>
                <a:lnTo>
                  <a:pt x="965" y="129"/>
                </a:lnTo>
                <a:lnTo>
                  <a:pt x="974" y="126"/>
                </a:lnTo>
                <a:lnTo>
                  <a:pt x="981" y="130"/>
                </a:lnTo>
                <a:lnTo>
                  <a:pt x="989" y="124"/>
                </a:lnTo>
                <a:lnTo>
                  <a:pt x="1005" y="132"/>
                </a:lnTo>
                <a:lnTo>
                  <a:pt x="1015" y="146"/>
                </a:lnTo>
                <a:lnTo>
                  <a:pt x="1025" y="147"/>
                </a:lnTo>
                <a:lnTo>
                  <a:pt x="1032" y="149"/>
                </a:lnTo>
                <a:lnTo>
                  <a:pt x="1041" y="144"/>
                </a:lnTo>
                <a:lnTo>
                  <a:pt x="1048" y="138"/>
                </a:lnTo>
                <a:lnTo>
                  <a:pt x="1054" y="136"/>
                </a:lnTo>
                <a:lnTo>
                  <a:pt x="1063" y="130"/>
                </a:lnTo>
                <a:lnTo>
                  <a:pt x="1074" y="130"/>
                </a:lnTo>
                <a:lnTo>
                  <a:pt x="1084" y="139"/>
                </a:lnTo>
                <a:lnTo>
                  <a:pt x="1099" y="146"/>
                </a:lnTo>
                <a:lnTo>
                  <a:pt x="1112" y="139"/>
                </a:lnTo>
                <a:lnTo>
                  <a:pt x="1119" y="136"/>
                </a:lnTo>
                <a:lnTo>
                  <a:pt x="1128" y="139"/>
                </a:lnTo>
                <a:lnTo>
                  <a:pt x="1135" y="141"/>
                </a:lnTo>
                <a:lnTo>
                  <a:pt x="1144" y="149"/>
                </a:lnTo>
                <a:lnTo>
                  <a:pt x="1154" y="149"/>
                </a:lnTo>
                <a:lnTo>
                  <a:pt x="1166" y="146"/>
                </a:lnTo>
                <a:lnTo>
                  <a:pt x="1180" y="143"/>
                </a:lnTo>
                <a:lnTo>
                  <a:pt x="1197" y="138"/>
                </a:lnTo>
                <a:lnTo>
                  <a:pt x="1209" y="143"/>
                </a:lnTo>
                <a:lnTo>
                  <a:pt x="1216" y="150"/>
                </a:lnTo>
                <a:lnTo>
                  <a:pt x="1221" y="165"/>
                </a:lnTo>
                <a:lnTo>
                  <a:pt x="1225" y="189"/>
                </a:lnTo>
                <a:lnTo>
                  <a:pt x="1229" y="222"/>
                </a:lnTo>
                <a:lnTo>
                  <a:pt x="1229" y="154"/>
                </a:lnTo>
                <a:lnTo>
                  <a:pt x="1229" y="137"/>
                </a:lnTo>
                <a:lnTo>
                  <a:pt x="1227" y="126"/>
                </a:lnTo>
                <a:lnTo>
                  <a:pt x="1224" y="112"/>
                </a:lnTo>
                <a:lnTo>
                  <a:pt x="1218" y="100"/>
                </a:lnTo>
                <a:lnTo>
                  <a:pt x="1205" y="95"/>
                </a:lnTo>
                <a:lnTo>
                  <a:pt x="1187" y="93"/>
                </a:lnTo>
                <a:lnTo>
                  <a:pt x="1172" y="95"/>
                </a:lnTo>
                <a:lnTo>
                  <a:pt x="1156" y="91"/>
                </a:lnTo>
                <a:lnTo>
                  <a:pt x="1140" y="101"/>
                </a:lnTo>
                <a:lnTo>
                  <a:pt x="1124" y="96"/>
                </a:lnTo>
                <a:lnTo>
                  <a:pt x="1110" y="93"/>
                </a:lnTo>
                <a:lnTo>
                  <a:pt x="1099" y="93"/>
                </a:lnTo>
                <a:lnTo>
                  <a:pt x="1071" y="96"/>
                </a:lnTo>
                <a:lnTo>
                  <a:pt x="1056" y="98"/>
                </a:lnTo>
                <a:lnTo>
                  <a:pt x="1040" y="95"/>
                </a:lnTo>
                <a:lnTo>
                  <a:pt x="1024" y="99"/>
                </a:lnTo>
                <a:lnTo>
                  <a:pt x="1004" y="95"/>
                </a:lnTo>
                <a:lnTo>
                  <a:pt x="996" y="93"/>
                </a:lnTo>
                <a:lnTo>
                  <a:pt x="981" y="93"/>
                </a:lnTo>
                <a:lnTo>
                  <a:pt x="966" y="91"/>
                </a:lnTo>
                <a:lnTo>
                  <a:pt x="955" y="96"/>
                </a:lnTo>
                <a:lnTo>
                  <a:pt x="946" y="95"/>
                </a:lnTo>
                <a:lnTo>
                  <a:pt x="926" y="93"/>
                </a:lnTo>
                <a:lnTo>
                  <a:pt x="909" y="96"/>
                </a:lnTo>
                <a:lnTo>
                  <a:pt x="894" y="96"/>
                </a:lnTo>
                <a:lnTo>
                  <a:pt x="876" y="91"/>
                </a:lnTo>
                <a:lnTo>
                  <a:pt x="861" y="97"/>
                </a:lnTo>
                <a:lnTo>
                  <a:pt x="849" y="93"/>
                </a:lnTo>
                <a:lnTo>
                  <a:pt x="838" y="99"/>
                </a:lnTo>
                <a:lnTo>
                  <a:pt x="826" y="96"/>
                </a:lnTo>
                <a:lnTo>
                  <a:pt x="812" y="93"/>
                </a:lnTo>
                <a:lnTo>
                  <a:pt x="804" y="88"/>
                </a:lnTo>
                <a:lnTo>
                  <a:pt x="785" y="69"/>
                </a:lnTo>
                <a:lnTo>
                  <a:pt x="764" y="52"/>
                </a:lnTo>
                <a:lnTo>
                  <a:pt x="745" y="40"/>
                </a:lnTo>
                <a:lnTo>
                  <a:pt x="727" y="30"/>
                </a:lnTo>
                <a:lnTo>
                  <a:pt x="700" y="17"/>
                </a:lnTo>
                <a:lnTo>
                  <a:pt x="672" y="8"/>
                </a:lnTo>
                <a:lnTo>
                  <a:pt x="644" y="2"/>
                </a:lnTo>
                <a:lnTo>
                  <a:pt x="617" y="0"/>
                </a:lnTo>
                <a:lnTo>
                  <a:pt x="591" y="2"/>
                </a:lnTo>
                <a:lnTo>
                  <a:pt x="560" y="8"/>
                </a:lnTo>
                <a:lnTo>
                  <a:pt x="528" y="17"/>
                </a:lnTo>
                <a:lnTo>
                  <a:pt x="500" y="29"/>
                </a:lnTo>
                <a:lnTo>
                  <a:pt x="474" y="45"/>
                </a:lnTo>
                <a:lnTo>
                  <a:pt x="452" y="63"/>
                </a:lnTo>
                <a:lnTo>
                  <a:pt x="426" y="87"/>
                </a:lnTo>
                <a:lnTo>
                  <a:pt x="399" y="95"/>
                </a:lnTo>
                <a:lnTo>
                  <a:pt x="376" y="99"/>
                </a:lnTo>
                <a:lnTo>
                  <a:pt x="352" y="101"/>
                </a:lnTo>
                <a:lnTo>
                  <a:pt x="328" y="97"/>
                </a:lnTo>
                <a:lnTo>
                  <a:pt x="309" y="97"/>
                </a:lnTo>
                <a:lnTo>
                  <a:pt x="249" y="97"/>
                </a:lnTo>
                <a:lnTo>
                  <a:pt x="231" y="96"/>
                </a:lnTo>
                <a:lnTo>
                  <a:pt x="180" y="99"/>
                </a:lnTo>
                <a:lnTo>
                  <a:pt x="148" y="97"/>
                </a:lnTo>
                <a:lnTo>
                  <a:pt x="109" y="93"/>
                </a:lnTo>
                <a:lnTo>
                  <a:pt x="61" y="95"/>
                </a:lnTo>
                <a:lnTo>
                  <a:pt x="32" y="95"/>
                </a:lnTo>
                <a:lnTo>
                  <a:pt x="19" y="96"/>
                </a:lnTo>
                <a:lnTo>
                  <a:pt x="10" y="101"/>
                </a:lnTo>
                <a:lnTo>
                  <a:pt x="2" y="113"/>
                </a:lnTo>
                <a:lnTo>
                  <a:pt x="0" y="132"/>
                </a:lnTo>
                <a:lnTo>
                  <a:pt x="0" y="152"/>
                </a:lnTo>
                <a:lnTo>
                  <a:pt x="0" y="175"/>
                </a:lnTo>
              </a:path>
            </a:pathLst>
          </a:custGeom>
          <a:solidFill>
            <a:srgbClr val="FFFFFF"/>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10" name="Freeform 14"/>
          <p:cNvSpPr>
            <a:spLocks/>
          </p:cNvSpPr>
          <p:nvPr/>
        </p:nvSpPr>
        <p:spPr bwMode="auto">
          <a:xfrm>
            <a:off x="4191000" y="234950"/>
            <a:ext cx="90488" cy="400050"/>
          </a:xfrm>
          <a:custGeom>
            <a:avLst/>
            <a:gdLst/>
            <a:ahLst/>
            <a:cxnLst>
              <a:cxn ang="0">
                <a:pos x="13" y="6"/>
              </a:cxn>
              <a:cxn ang="0">
                <a:pos x="17" y="25"/>
              </a:cxn>
              <a:cxn ang="0">
                <a:pos x="13" y="34"/>
              </a:cxn>
              <a:cxn ang="0">
                <a:pos x="6" y="62"/>
              </a:cxn>
              <a:cxn ang="0">
                <a:pos x="1" y="86"/>
              </a:cxn>
              <a:cxn ang="0">
                <a:pos x="0" y="108"/>
              </a:cxn>
              <a:cxn ang="0">
                <a:pos x="5" y="135"/>
              </a:cxn>
              <a:cxn ang="0">
                <a:pos x="8" y="160"/>
              </a:cxn>
              <a:cxn ang="0">
                <a:pos x="13" y="184"/>
              </a:cxn>
              <a:cxn ang="0">
                <a:pos x="27" y="200"/>
              </a:cxn>
              <a:cxn ang="0">
                <a:pos x="32" y="217"/>
              </a:cxn>
              <a:cxn ang="0">
                <a:pos x="45" y="234"/>
              </a:cxn>
              <a:cxn ang="0">
                <a:pos x="56" y="251"/>
              </a:cxn>
              <a:cxn ang="0">
                <a:pos x="51" y="235"/>
              </a:cxn>
              <a:cxn ang="0">
                <a:pos x="40" y="216"/>
              </a:cxn>
              <a:cxn ang="0">
                <a:pos x="43" y="196"/>
              </a:cxn>
              <a:cxn ang="0">
                <a:pos x="28" y="170"/>
              </a:cxn>
              <a:cxn ang="0">
                <a:pos x="15" y="140"/>
              </a:cxn>
              <a:cxn ang="0">
                <a:pos x="12" y="94"/>
              </a:cxn>
              <a:cxn ang="0">
                <a:pos x="17" y="64"/>
              </a:cxn>
              <a:cxn ang="0">
                <a:pos x="25" y="34"/>
              </a:cxn>
              <a:cxn ang="0">
                <a:pos x="27" y="12"/>
              </a:cxn>
              <a:cxn ang="0">
                <a:pos x="15" y="0"/>
              </a:cxn>
              <a:cxn ang="0">
                <a:pos x="13" y="6"/>
              </a:cxn>
            </a:cxnLst>
            <a:rect l="0" t="0" r="r" b="b"/>
            <a:pathLst>
              <a:path w="57" h="252">
                <a:moveTo>
                  <a:pt x="13" y="6"/>
                </a:moveTo>
                <a:lnTo>
                  <a:pt x="17" y="25"/>
                </a:lnTo>
                <a:lnTo>
                  <a:pt x="13" y="34"/>
                </a:lnTo>
                <a:lnTo>
                  <a:pt x="6" y="62"/>
                </a:lnTo>
                <a:lnTo>
                  <a:pt x="1" y="86"/>
                </a:lnTo>
                <a:lnTo>
                  <a:pt x="0" y="108"/>
                </a:lnTo>
                <a:lnTo>
                  <a:pt x="5" y="135"/>
                </a:lnTo>
                <a:lnTo>
                  <a:pt x="8" y="160"/>
                </a:lnTo>
                <a:lnTo>
                  <a:pt x="13" y="184"/>
                </a:lnTo>
                <a:lnTo>
                  <a:pt x="27" y="200"/>
                </a:lnTo>
                <a:lnTo>
                  <a:pt x="32" y="217"/>
                </a:lnTo>
                <a:lnTo>
                  <a:pt x="45" y="234"/>
                </a:lnTo>
                <a:lnTo>
                  <a:pt x="56" y="251"/>
                </a:lnTo>
                <a:lnTo>
                  <a:pt x="51" y="235"/>
                </a:lnTo>
                <a:lnTo>
                  <a:pt x="40" y="216"/>
                </a:lnTo>
                <a:lnTo>
                  <a:pt x="43" y="196"/>
                </a:lnTo>
                <a:lnTo>
                  <a:pt x="28" y="170"/>
                </a:lnTo>
                <a:lnTo>
                  <a:pt x="15" y="140"/>
                </a:lnTo>
                <a:lnTo>
                  <a:pt x="12" y="94"/>
                </a:lnTo>
                <a:lnTo>
                  <a:pt x="17" y="64"/>
                </a:lnTo>
                <a:lnTo>
                  <a:pt x="25" y="34"/>
                </a:lnTo>
                <a:lnTo>
                  <a:pt x="27" y="12"/>
                </a:lnTo>
                <a:lnTo>
                  <a:pt x="15" y="0"/>
                </a:lnTo>
                <a:lnTo>
                  <a:pt x="13" y="6"/>
                </a:lnTo>
              </a:path>
            </a:pathLst>
          </a:custGeom>
          <a:solidFill>
            <a:srgbClr val="FFFFFF"/>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grpSp>
        <p:nvGrpSpPr>
          <p:cNvPr id="2" name="Group 15"/>
          <p:cNvGrpSpPr>
            <a:grpSpLocks/>
          </p:cNvGrpSpPr>
          <p:nvPr/>
        </p:nvGrpSpPr>
        <p:grpSpPr bwMode="auto">
          <a:xfrm>
            <a:off x="63500" y="153988"/>
            <a:ext cx="3435350" cy="520700"/>
            <a:chOff x="40" y="97"/>
            <a:chExt cx="2164" cy="328"/>
          </a:xfrm>
        </p:grpSpPr>
        <p:sp>
          <p:nvSpPr>
            <p:cNvPr id="80912" name="Freeform 16"/>
            <p:cNvSpPr>
              <a:spLocks/>
            </p:cNvSpPr>
            <p:nvPr/>
          </p:nvSpPr>
          <p:spPr bwMode="auto">
            <a:xfrm>
              <a:off x="40" y="97"/>
              <a:ext cx="2164" cy="267"/>
            </a:xfrm>
            <a:custGeom>
              <a:avLst/>
              <a:gdLst/>
              <a:ahLst/>
              <a:cxnLst>
                <a:cxn ang="0">
                  <a:pos x="29" y="3"/>
                </a:cxn>
                <a:cxn ang="0">
                  <a:pos x="46" y="0"/>
                </a:cxn>
                <a:cxn ang="0">
                  <a:pos x="2096" y="0"/>
                </a:cxn>
                <a:cxn ang="0">
                  <a:pos x="2120" y="2"/>
                </a:cxn>
                <a:cxn ang="0">
                  <a:pos x="2137" y="9"/>
                </a:cxn>
                <a:cxn ang="0">
                  <a:pos x="2152" y="26"/>
                </a:cxn>
                <a:cxn ang="0">
                  <a:pos x="2160" y="46"/>
                </a:cxn>
                <a:cxn ang="0">
                  <a:pos x="2163" y="69"/>
                </a:cxn>
                <a:cxn ang="0">
                  <a:pos x="2163" y="266"/>
                </a:cxn>
                <a:cxn ang="0">
                  <a:pos x="81" y="266"/>
                </a:cxn>
                <a:cxn ang="0">
                  <a:pos x="0" y="266"/>
                </a:cxn>
                <a:cxn ang="0">
                  <a:pos x="0" y="82"/>
                </a:cxn>
                <a:cxn ang="0">
                  <a:pos x="1" y="55"/>
                </a:cxn>
                <a:cxn ang="0">
                  <a:pos x="9" y="29"/>
                </a:cxn>
                <a:cxn ang="0">
                  <a:pos x="16" y="15"/>
                </a:cxn>
                <a:cxn ang="0">
                  <a:pos x="29" y="3"/>
                </a:cxn>
              </a:cxnLst>
              <a:rect l="0" t="0" r="r" b="b"/>
              <a:pathLst>
                <a:path w="2164" h="267">
                  <a:moveTo>
                    <a:pt x="29" y="3"/>
                  </a:moveTo>
                  <a:lnTo>
                    <a:pt x="46" y="0"/>
                  </a:lnTo>
                  <a:lnTo>
                    <a:pt x="2096" y="0"/>
                  </a:lnTo>
                  <a:lnTo>
                    <a:pt x="2120" y="2"/>
                  </a:lnTo>
                  <a:lnTo>
                    <a:pt x="2137" y="9"/>
                  </a:lnTo>
                  <a:lnTo>
                    <a:pt x="2152" y="26"/>
                  </a:lnTo>
                  <a:lnTo>
                    <a:pt x="2160" y="46"/>
                  </a:lnTo>
                  <a:lnTo>
                    <a:pt x="2163" y="69"/>
                  </a:lnTo>
                  <a:lnTo>
                    <a:pt x="2163" y="266"/>
                  </a:lnTo>
                  <a:lnTo>
                    <a:pt x="81" y="266"/>
                  </a:lnTo>
                  <a:lnTo>
                    <a:pt x="0" y="266"/>
                  </a:lnTo>
                  <a:lnTo>
                    <a:pt x="0" y="82"/>
                  </a:lnTo>
                  <a:lnTo>
                    <a:pt x="1" y="55"/>
                  </a:lnTo>
                  <a:lnTo>
                    <a:pt x="9" y="29"/>
                  </a:lnTo>
                  <a:lnTo>
                    <a:pt x="16" y="15"/>
                  </a:lnTo>
                  <a:lnTo>
                    <a:pt x="29" y="3"/>
                  </a:lnTo>
                </a:path>
              </a:pathLst>
            </a:custGeom>
            <a:gradFill rotWithShape="0">
              <a:gsLst>
                <a:gs pos="0">
                  <a:srgbClr val="00CCFF"/>
                </a:gs>
                <a:gs pos="100000">
                  <a:srgbClr val="FFFFFF"/>
                </a:gs>
              </a:gsLst>
              <a:lin ang="5400000" scaled="1"/>
            </a:gra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13" name="Freeform 17"/>
            <p:cNvSpPr>
              <a:spLocks/>
            </p:cNvSpPr>
            <p:nvPr/>
          </p:nvSpPr>
          <p:spPr bwMode="auto">
            <a:xfrm>
              <a:off x="40" y="268"/>
              <a:ext cx="2164" cy="115"/>
            </a:xfrm>
            <a:custGeom>
              <a:avLst/>
              <a:gdLst/>
              <a:ahLst/>
              <a:cxnLst>
                <a:cxn ang="0">
                  <a:pos x="105" y="39"/>
                </a:cxn>
                <a:cxn ang="0">
                  <a:pos x="170" y="39"/>
                </a:cxn>
                <a:cxn ang="0">
                  <a:pos x="221" y="58"/>
                </a:cxn>
                <a:cxn ang="0">
                  <a:pos x="305" y="47"/>
                </a:cxn>
                <a:cxn ang="0">
                  <a:pos x="400" y="41"/>
                </a:cxn>
                <a:cxn ang="0">
                  <a:pos x="466" y="53"/>
                </a:cxn>
                <a:cxn ang="0">
                  <a:pos x="538" y="47"/>
                </a:cxn>
                <a:cxn ang="0">
                  <a:pos x="654" y="50"/>
                </a:cxn>
                <a:cxn ang="0">
                  <a:pos x="728" y="58"/>
                </a:cxn>
                <a:cxn ang="0">
                  <a:pos x="815" y="35"/>
                </a:cxn>
                <a:cxn ang="0">
                  <a:pos x="880" y="56"/>
                </a:cxn>
                <a:cxn ang="0">
                  <a:pos x="968" y="52"/>
                </a:cxn>
                <a:cxn ang="0">
                  <a:pos x="1013" y="56"/>
                </a:cxn>
                <a:cxn ang="0">
                  <a:pos x="1053" y="35"/>
                </a:cxn>
                <a:cxn ang="0">
                  <a:pos x="1105" y="21"/>
                </a:cxn>
                <a:cxn ang="0">
                  <a:pos x="1167" y="19"/>
                </a:cxn>
                <a:cxn ang="0">
                  <a:pos x="1218" y="13"/>
                </a:cxn>
                <a:cxn ang="0">
                  <a:pos x="1265" y="29"/>
                </a:cxn>
                <a:cxn ang="0">
                  <a:pos x="1316" y="41"/>
                </a:cxn>
                <a:cxn ang="0">
                  <a:pos x="1399" y="33"/>
                </a:cxn>
                <a:cxn ang="0">
                  <a:pos x="1436" y="55"/>
                </a:cxn>
                <a:cxn ang="0">
                  <a:pos x="1493" y="58"/>
                </a:cxn>
                <a:cxn ang="0">
                  <a:pos x="1589" y="58"/>
                </a:cxn>
                <a:cxn ang="0">
                  <a:pos x="1647" y="49"/>
                </a:cxn>
                <a:cxn ang="0">
                  <a:pos x="1691" y="53"/>
                </a:cxn>
                <a:cxn ang="0">
                  <a:pos x="1743" y="35"/>
                </a:cxn>
                <a:cxn ang="0">
                  <a:pos x="1817" y="33"/>
                </a:cxn>
                <a:cxn ang="0">
                  <a:pos x="1878" y="13"/>
                </a:cxn>
                <a:cxn ang="0">
                  <a:pos x="1926" y="9"/>
                </a:cxn>
                <a:cxn ang="0">
                  <a:pos x="1988" y="17"/>
                </a:cxn>
                <a:cxn ang="0">
                  <a:pos x="2042" y="1"/>
                </a:cxn>
                <a:cxn ang="0">
                  <a:pos x="2093" y="29"/>
                </a:cxn>
                <a:cxn ang="0">
                  <a:pos x="2150" y="14"/>
                </a:cxn>
                <a:cxn ang="0">
                  <a:pos x="2163" y="114"/>
                </a:cxn>
                <a:cxn ang="0">
                  <a:pos x="893" y="92"/>
                </a:cxn>
                <a:cxn ang="0">
                  <a:pos x="0" y="18"/>
                </a:cxn>
                <a:cxn ang="0">
                  <a:pos x="32" y="31"/>
                </a:cxn>
                <a:cxn ang="0">
                  <a:pos x="75" y="35"/>
                </a:cxn>
              </a:cxnLst>
              <a:rect l="0" t="0" r="r" b="b"/>
              <a:pathLst>
                <a:path w="2164" h="115">
                  <a:moveTo>
                    <a:pt x="75" y="35"/>
                  </a:moveTo>
                  <a:lnTo>
                    <a:pt x="105" y="39"/>
                  </a:lnTo>
                  <a:lnTo>
                    <a:pt x="138" y="35"/>
                  </a:lnTo>
                  <a:lnTo>
                    <a:pt x="170" y="39"/>
                  </a:lnTo>
                  <a:lnTo>
                    <a:pt x="195" y="50"/>
                  </a:lnTo>
                  <a:lnTo>
                    <a:pt x="221" y="58"/>
                  </a:lnTo>
                  <a:lnTo>
                    <a:pt x="266" y="51"/>
                  </a:lnTo>
                  <a:lnTo>
                    <a:pt x="305" y="47"/>
                  </a:lnTo>
                  <a:lnTo>
                    <a:pt x="360" y="47"/>
                  </a:lnTo>
                  <a:lnTo>
                    <a:pt x="400" y="41"/>
                  </a:lnTo>
                  <a:lnTo>
                    <a:pt x="435" y="47"/>
                  </a:lnTo>
                  <a:lnTo>
                    <a:pt x="466" y="53"/>
                  </a:lnTo>
                  <a:lnTo>
                    <a:pt x="494" y="55"/>
                  </a:lnTo>
                  <a:lnTo>
                    <a:pt x="538" y="47"/>
                  </a:lnTo>
                  <a:lnTo>
                    <a:pt x="586" y="47"/>
                  </a:lnTo>
                  <a:lnTo>
                    <a:pt x="654" y="50"/>
                  </a:lnTo>
                  <a:lnTo>
                    <a:pt x="683" y="61"/>
                  </a:lnTo>
                  <a:lnTo>
                    <a:pt x="728" y="58"/>
                  </a:lnTo>
                  <a:lnTo>
                    <a:pt x="773" y="41"/>
                  </a:lnTo>
                  <a:lnTo>
                    <a:pt x="815" y="35"/>
                  </a:lnTo>
                  <a:lnTo>
                    <a:pt x="844" y="41"/>
                  </a:lnTo>
                  <a:lnTo>
                    <a:pt x="880" y="56"/>
                  </a:lnTo>
                  <a:lnTo>
                    <a:pt x="921" y="62"/>
                  </a:lnTo>
                  <a:lnTo>
                    <a:pt x="968" y="52"/>
                  </a:lnTo>
                  <a:lnTo>
                    <a:pt x="989" y="49"/>
                  </a:lnTo>
                  <a:lnTo>
                    <a:pt x="1013" y="56"/>
                  </a:lnTo>
                  <a:lnTo>
                    <a:pt x="1032" y="47"/>
                  </a:lnTo>
                  <a:lnTo>
                    <a:pt x="1053" y="35"/>
                  </a:lnTo>
                  <a:lnTo>
                    <a:pt x="1078" y="24"/>
                  </a:lnTo>
                  <a:lnTo>
                    <a:pt x="1105" y="21"/>
                  </a:lnTo>
                  <a:lnTo>
                    <a:pt x="1136" y="24"/>
                  </a:lnTo>
                  <a:lnTo>
                    <a:pt x="1167" y="19"/>
                  </a:lnTo>
                  <a:lnTo>
                    <a:pt x="1198" y="13"/>
                  </a:lnTo>
                  <a:lnTo>
                    <a:pt x="1218" y="13"/>
                  </a:lnTo>
                  <a:lnTo>
                    <a:pt x="1237" y="15"/>
                  </a:lnTo>
                  <a:lnTo>
                    <a:pt x="1265" y="29"/>
                  </a:lnTo>
                  <a:lnTo>
                    <a:pt x="1293" y="27"/>
                  </a:lnTo>
                  <a:lnTo>
                    <a:pt x="1316" y="41"/>
                  </a:lnTo>
                  <a:lnTo>
                    <a:pt x="1361" y="41"/>
                  </a:lnTo>
                  <a:lnTo>
                    <a:pt x="1399" y="33"/>
                  </a:lnTo>
                  <a:lnTo>
                    <a:pt x="1417" y="44"/>
                  </a:lnTo>
                  <a:lnTo>
                    <a:pt x="1436" y="55"/>
                  </a:lnTo>
                  <a:lnTo>
                    <a:pt x="1462" y="52"/>
                  </a:lnTo>
                  <a:lnTo>
                    <a:pt x="1493" y="58"/>
                  </a:lnTo>
                  <a:lnTo>
                    <a:pt x="1526" y="52"/>
                  </a:lnTo>
                  <a:lnTo>
                    <a:pt x="1589" y="58"/>
                  </a:lnTo>
                  <a:lnTo>
                    <a:pt x="1616" y="64"/>
                  </a:lnTo>
                  <a:lnTo>
                    <a:pt x="1647" y="49"/>
                  </a:lnTo>
                  <a:lnTo>
                    <a:pt x="1667" y="48"/>
                  </a:lnTo>
                  <a:lnTo>
                    <a:pt x="1691" y="53"/>
                  </a:lnTo>
                  <a:lnTo>
                    <a:pt x="1714" y="51"/>
                  </a:lnTo>
                  <a:lnTo>
                    <a:pt x="1743" y="35"/>
                  </a:lnTo>
                  <a:lnTo>
                    <a:pt x="1793" y="31"/>
                  </a:lnTo>
                  <a:lnTo>
                    <a:pt x="1817" y="33"/>
                  </a:lnTo>
                  <a:lnTo>
                    <a:pt x="1842" y="33"/>
                  </a:lnTo>
                  <a:lnTo>
                    <a:pt x="1878" y="13"/>
                  </a:lnTo>
                  <a:lnTo>
                    <a:pt x="1899" y="6"/>
                  </a:lnTo>
                  <a:lnTo>
                    <a:pt x="1926" y="9"/>
                  </a:lnTo>
                  <a:lnTo>
                    <a:pt x="1957" y="29"/>
                  </a:lnTo>
                  <a:lnTo>
                    <a:pt x="1988" y="17"/>
                  </a:lnTo>
                  <a:lnTo>
                    <a:pt x="2017" y="0"/>
                  </a:lnTo>
                  <a:lnTo>
                    <a:pt x="2042" y="1"/>
                  </a:lnTo>
                  <a:lnTo>
                    <a:pt x="2071" y="35"/>
                  </a:lnTo>
                  <a:lnTo>
                    <a:pt x="2093" y="29"/>
                  </a:lnTo>
                  <a:lnTo>
                    <a:pt x="2125" y="15"/>
                  </a:lnTo>
                  <a:lnTo>
                    <a:pt x="2150" y="14"/>
                  </a:lnTo>
                  <a:lnTo>
                    <a:pt x="2163" y="26"/>
                  </a:lnTo>
                  <a:lnTo>
                    <a:pt x="2163" y="114"/>
                  </a:lnTo>
                  <a:lnTo>
                    <a:pt x="909" y="89"/>
                  </a:lnTo>
                  <a:lnTo>
                    <a:pt x="893" y="92"/>
                  </a:lnTo>
                  <a:lnTo>
                    <a:pt x="0" y="82"/>
                  </a:lnTo>
                  <a:lnTo>
                    <a:pt x="0" y="18"/>
                  </a:lnTo>
                  <a:lnTo>
                    <a:pt x="13" y="27"/>
                  </a:lnTo>
                  <a:lnTo>
                    <a:pt x="32" y="31"/>
                  </a:lnTo>
                  <a:lnTo>
                    <a:pt x="56" y="32"/>
                  </a:lnTo>
                  <a:lnTo>
                    <a:pt x="75" y="35"/>
                  </a:lnTo>
                </a:path>
              </a:pathLst>
            </a:custGeom>
            <a:solidFill>
              <a:srgbClr val="003300"/>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14" name="Freeform 18"/>
            <p:cNvSpPr>
              <a:spLocks/>
            </p:cNvSpPr>
            <p:nvPr/>
          </p:nvSpPr>
          <p:spPr bwMode="auto">
            <a:xfrm>
              <a:off x="40" y="307"/>
              <a:ext cx="2164" cy="118"/>
            </a:xfrm>
            <a:custGeom>
              <a:avLst/>
              <a:gdLst/>
              <a:ahLst/>
              <a:cxnLst>
                <a:cxn ang="0">
                  <a:pos x="46" y="116"/>
                </a:cxn>
                <a:cxn ang="0">
                  <a:pos x="2096" y="117"/>
                </a:cxn>
                <a:cxn ang="0">
                  <a:pos x="2137" y="113"/>
                </a:cxn>
                <a:cxn ang="0">
                  <a:pos x="2160" y="98"/>
                </a:cxn>
                <a:cxn ang="0">
                  <a:pos x="2163" y="13"/>
                </a:cxn>
                <a:cxn ang="0">
                  <a:pos x="2134" y="4"/>
                </a:cxn>
                <a:cxn ang="0">
                  <a:pos x="2118" y="32"/>
                </a:cxn>
                <a:cxn ang="0">
                  <a:pos x="2097" y="29"/>
                </a:cxn>
                <a:cxn ang="0">
                  <a:pos x="2054" y="16"/>
                </a:cxn>
                <a:cxn ang="0">
                  <a:pos x="1998" y="20"/>
                </a:cxn>
                <a:cxn ang="0">
                  <a:pos x="1951" y="23"/>
                </a:cxn>
                <a:cxn ang="0">
                  <a:pos x="1910" y="16"/>
                </a:cxn>
                <a:cxn ang="0">
                  <a:pos x="1868" y="25"/>
                </a:cxn>
                <a:cxn ang="0">
                  <a:pos x="1841" y="31"/>
                </a:cxn>
                <a:cxn ang="0">
                  <a:pos x="1776" y="26"/>
                </a:cxn>
                <a:cxn ang="0">
                  <a:pos x="1716" y="22"/>
                </a:cxn>
                <a:cxn ang="0">
                  <a:pos x="1644" y="51"/>
                </a:cxn>
                <a:cxn ang="0">
                  <a:pos x="1589" y="36"/>
                </a:cxn>
                <a:cxn ang="0">
                  <a:pos x="1524" y="35"/>
                </a:cxn>
                <a:cxn ang="0">
                  <a:pos x="1417" y="34"/>
                </a:cxn>
                <a:cxn ang="0">
                  <a:pos x="1367" y="31"/>
                </a:cxn>
                <a:cxn ang="0">
                  <a:pos x="1327" y="22"/>
                </a:cxn>
                <a:cxn ang="0">
                  <a:pos x="1237" y="41"/>
                </a:cxn>
                <a:cxn ang="0">
                  <a:pos x="1159" y="31"/>
                </a:cxn>
                <a:cxn ang="0">
                  <a:pos x="1065" y="36"/>
                </a:cxn>
                <a:cxn ang="0">
                  <a:pos x="988" y="36"/>
                </a:cxn>
                <a:cxn ang="0">
                  <a:pos x="897" y="48"/>
                </a:cxn>
                <a:cxn ang="0">
                  <a:pos x="801" y="42"/>
                </a:cxn>
                <a:cxn ang="0">
                  <a:pos x="692" y="44"/>
                </a:cxn>
                <a:cxn ang="0">
                  <a:pos x="575" y="31"/>
                </a:cxn>
                <a:cxn ang="0">
                  <a:pos x="454" y="22"/>
                </a:cxn>
                <a:cxn ang="0">
                  <a:pos x="371" y="33"/>
                </a:cxn>
                <a:cxn ang="0">
                  <a:pos x="322" y="29"/>
                </a:cxn>
                <a:cxn ang="0">
                  <a:pos x="252" y="34"/>
                </a:cxn>
                <a:cxn ang="0">
                  <a:pos x="176" y="33"/>
                </a:cxn>
                <a:cxn ang="0">
                  <a:pos x="99" y="40"/>
                </a:cxn>
                <a:cxn ang="0">
                  <a:pos x="20" y="35"/>
                </a:cxn>
                <a:cxn ang="0">
                  <a:pos x="2" y="69"/>
                </a:cxn>
                <a:cxn ang="0">
                  <a:pos x="16" y="110"/>
                </a:cxn>
              </a:cxnLst>
              <a:rect l="0" t="0" r="r" b="b"/>
              <a:pathLst>
                <a:path w="2164" h="118">
                  <a:moveTo>
                    <a:pt x="29" y="114"/>
                  </a:moveTo>
                  <a:lnTo>
                    <a:pt x="46" y="116"/>
                  </a:lnTo>
                  <a:lnTo>
                    <a:pt x="66" y="117"/>
                  </a:lnTo>
                  <a:lnTo>
                    <a:pt x="2096" y="117"/>
                  </a:lnTo>
                  <a:lnTo>
                    <a:pt x="2120" y="115"/>
                  </a:lnTo>
                  <a:lnTo>
                    <a:pt x="2137" y="113"/>
                  </a:lnTo>
                  <a:lnTo>
                    <a:pt x="2152" y="106"/>
                  </a:lnTo>
                  <a:lnTo>
                    <a:pt x="2160" y="98"/>
                  </a:lnTo>
                  <a:lnTo>
                    <a:pt x="2163" y="90"/>
                  </a:lnTo>
                  <a:lnTo>
                    <a:pt x="2163" y="13"/>
                  </a:lnTo>
                  <a:lnTo>
                    <a:pt x="2144" y="0"/>
                  </a:lnTo>
                  <a:lnTo>
                    <a:pt x="2134" y="4"/>
                  </a:lnTo>
                  <a:lnTo>
                    <a:pt x="2125" y="17"/>
                  </a:lnTo>
                  <a:lnTo>
                    <a:pt x="2118" y="32"/>
                  </a:lnTo>
                  <a:lnTo>
                    <a:pt x="2109" y="31"/>
                  </a:lnTo>
                  <a:lnTo>
                    <a:pt x="2097" y="29"/>
                  </a:lnTo>
                  <a:lnTo>
                    <a:pt x="2071" y="22"/>
                  </a:lnTo>
                  <a:lnTo>
                    <a:pt x="2054" y="16"/>
                  </a:lnTo>
                  <a:lnTo>
                    <a:pt x="2027" y="13"/>
                  </a:lnTo>
                  <a:lnTo>
                    <a:pt x="1998" y="20"/>
                  </a:lnTo>
                  <a:lnTo>
                    <a:pt x="1970" y="31"/>
                  </a:lnTo>
                  <a:lnTo>
                    <a:pt x="1951" y="23"/>
                  </a:lnTo>
                  <a:lnTo>
                    <a:pt x="1934" y="22"/>
                  </a:lnTo>
                  <a:lnTo>
                    <a:pt x="1910" y="16"/>
                  </a:lnTo>
                  <a:lnTo>
                    <a:pt x="1885" y="18"/>
                  </a:lnTo>
                  <a:lnTo>
                    <a:pt x="1868" y="25"/>
                  </a:lnTo>
                  <a:lnTo>
                    <a:pt x="1861" y="35"/>
                  </a:lnTo>
                  <a:lnTo>
                    <a:pt x="1841" y="31"/>
                  </a:lnTo>
                  <a:lnTo>
                    <a:pt x="1813" y="31"/>
                  </a:lnTo>
                  <a:lnTo>
                    <a:pt x="1776" y="26"/>
                  </a:lnTo>
                  <a:lnTo>
                    <a:pt x="1744" y="35"/>
                  </a:lnTo>
                  <a:lnTo>
                    <a:pt x="1716" y="22"/>
                  </a:lnTo>
                  <a:lnTo>
                    <a:pt x="1679" y="31"/>
                  </a:lnTo>
                  <a:lnTo>
                    <a:pt x="1644" y="51"/>
                  </a:lnTo>
                  <a:lnTo>
                    <a:pt x="1614" y="44"/>
                  </a:lnTo>
                  <a:lnTo>
                    <a:pt x="1589" y="36"/>
                  </a:lnTo>
                  <a:lnTo>
                    <a:pt x="1560" y="32"/>
                  </a:lnTo>
                  <a:lnTo>
                    <a:pt x="1524" y="35"/>
                  </a:lnTo>
                  <a:lnTo>
                    <a:pt x="1467" y="41"/>
                  </a:lnTo>
                  <a:lnTo>
                    <a:pt x="1417" y="34"/>
                  </a:lnTo>
                  <a:lnTo>
                    <a:pt x="1395" y="38"/>
                  </a:lnTo>
                  <a:lnTo>
                    <a:pt x="1367" y="31"/>
                  </a:lnTo>
                  <a:lnTo>
                    <a:pt x="1348" y="23"/>
                  </a:lnTo>
                  <a:lnTo>
                    <a:pt x="1327" y="22"/>
                  </a:lnTo>
                  <a:lnTo>
                    <a:pt x="1287" y="26"/>
                  </a:lnTo>
                  <a:lnTo>
                    <a:pt x="1237" y="41"/>
                  </a:lnTo>
                  <a:lnTo>
                    <a:pt x="1194" y="28"/>
                  </a:lnTo>
                  <a:lnTo>
                    <a:pt x="1159" y="31"/>
                  </a:lnTo>
                  <a:lnTo>
                    <a:pt x="1125" y="48"/>
                  </a:lnTo>
                  <a:lnTo>
                    <a:pt x="1065" y="36"/>
                  </a:lnTo>
                  <a:lnTo>
                    <a:pt x="1019" y="42"/>
                  </a:lnTo>
                  <a:lnTo>
                    <a:pt x="988" y="36"/>
                  </a:lnTo>
                  <a:lnTo>
                    <a:pt x="943" y="39"/>
                  </a:lnTo>
                  <a:lnTo>
                    <a:pt x="897" y="48"/>
                  </a:lnTo>
                  <a:lnTo>
                    <a:pt x="866" y="45"/>
                  </a:lnTo>
                  <a:lnTo>
                    <a:pt x="801" y="42"/>
                  </a:lnTo>
                  <a:lnTo>
                    <a:pt x="760" y="48"/>
                  </a:lnTo>
                  <a:lnTo>
                    <a:pt x="692" y="44"/>
                  </a:lnTo>
                  <a:lnTo>
                    <a:pt x="636" y="39"/>
                  </a:lnTo>
                  <a:lnTo>
                    <a:pt x="575" y="31"/>
                  </a:lnTo>
                  <a:lnTo>
                    <a:pt x="518" y="39"/>
                  </a:lnTo>
                  <a:lnTo>
                    <a:pt x="454" y="22"/>
                  </a:lnTo>
                  <a:lnTo>
                    <a:pt x="404" y="22"/>
                  </a:lnTo>
                  <a:lnTo>
                    <a:pt x="371" y="33"/>
                  </a:lnTo>
                  <a:lnTo>
                    <a:pt x="349" y="24"/>
                  </a:lnTo>
                  <a:lnTo>
                    <a:pt x="322" y="29"/>
                  </a:lnTo>
                  <a:lnTo>
                    <a:pt x="287" y="31"/>
                  </a:lnTo>
                  <a:lnTo>
                    <a:pt x="252" y="34"/>
                  </a:lnTo>
                  <a:lnTo>
                    <a:pt x="211" y="41"/>
                  </a:lnTo>
                  <a:lnTo>
                    <a:pt x="176" y="33"/>
                  </a:lnTo>
                  <a:lnTo>
                    <a:pt x="143" y="37"/>
                  </a:lnTo>
                  <a:lnTo>
                    <a:pt x="99" y="40"/>
                  </a:lnTo>
                  <a:lnTo>
                    <a:pt x="71" y="37"/>
                  </a:lnTo>
                  <a:lnTo>
                    <a:pt x="20" y="35"/>
                  </a:lnTo>
                  <a:lnTo>
                    <a:pt x="0" y="44"/>
                  </a:lnTo>
                  <a:lnTo>
                    <a:pt x="2" y="69"/>
                  </a:lnTo>
                  <a:lnTo>
                    <a:pt x="5" y="91"/>
                  </a:lnTo>
                  <a:lnTo>
                    <a:pt x="16" y="110"/>
                  </a:lnTo>
                  <a:lnTo>
                    <a:pt x="29" y="114"/>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15" name="Freeform 19"/>
            <p:cNvSpPr>
              <a:spLocks/>
            </p:cNvSpPr>
            <p:nvPr/>
          </p:nvSpPr>
          <p:spPr bwMode="auto">
            <a:xfrm>
              <a:off x="52" y="104"/>
              <a:ext cx="2130" cy="153"/>
            </a:xfrm>
            <a:custGeom>
              <a:avLst/>
              <a:gdLst/>
              <a:ahLst/>
              <a:cxnLst>
                <a:cxn ang="0">
                  <a:pos x="0" y="115"/>
                </a:cxn>
                <a:cxn ang="0">
                  <a:pos x="5" y="122"/>
                </a:cxn>
                <a:cxn ang="0">
                  <a:pos x="9" y="55"/>
                </a:cxn>
                <a:cxn ang="0">
                  <a:pos x="28" y="27"/>
                </a:cxn>
                <a:cxn ang="0">
                  <a:pos x="101" y="24"/>
                </a:cxn>
                <a:cxn ang="0">
                  <a:pos x="243" y="28"/>
                </a:cxn>
                <a:cxn ang="0">
                  <a:pos x="378" y="26"/>
                </a:cxn>
                <a:cxn ang="0">
                  <a:pos x="537" y="28"/>
                </a:cxn>
                <a:cxn ang="0">
                  <a:pos x="645" y="24"/>
                </a:cxn>
                <a:cxn ang="0">
                  <a:pos x="735" y="24"/>
                </a:cxn>
                <a:cxn ang="0">
                  <a:pos x="870" y="31"/>
                </a:cxn>
                <a:cxn ang="0">
                  <a:pos x="968" y="33"/>
                </a:cxn>
                <a:cxn ang="0">
                  <a:pos x="1080" y="28"/>
                </a:cxn>
                <a:cxn ang="0">
                  <a:pos x="1212" y="38"/>
                </a:cxn>
                <a:cxn ang="0">
                  <a:pos x="1316" y="35"/>
                </a:cxn>
                <a:cxn ang="0">
                  <a:pos x="1414" y="30"/>
                </a:cxn>
                <a:cxn ang="0">
                  <a:pos x="1526" y="34"/>
                </a:cxn>
                <a:cxn ang="0">
                  <a:pos x="1621" y="30"/>
                </a:cxn>
                <a:cxn ang="0">
                  <a:pos x="1714" y="27"/>
                </a:cxn>
                <a:cxn ang="0">
                  <a:pos x="1781" y="30"/>
                </a:cxn>
                <a:cxn ang="0">
                  <a:pos x="1914" y="24"/>
                </a:cxn>
                <a:cxn ang="0">
                  <a:pos x="2046" y="31"/>
                </a:cxn>
                <a:cxn ang="0">
                  <a:pos x="2094" y="44"/>
                </a:cxn>
                <a:cxn ang="0">
                  <a:pos x="2115" y="64"/>
                </a:cxn>
                <a:cxn ang="0">
                  <a:pos x="2129" y="117"/>
                </a:cxn>
                <a:cxn ang="0">
                  <a:pos x="2129" y="39"/>
                </a:cxn>
                <a:cxn ang="0">
                  <a:pos x="2120" y="15"/>
                </a:cxn>
                <a:cxn ang="0">
                  <a:pos x="1974" y="5"/>
                </a:cxn>
                <a:cxn ang="0">
                  <a:pos x="1856" y="1"/>
                </a:cxn>
                <a:cxn ang="0">
                  <a:pos x="1774" y="3"/>
                </a:cxn>
                <a:cxn ang="0">
                  <a:pos x="1658" y="7"/>
                </a:cxn>
                <a:cxn ang="0">
                  <a:pos x="1453" y="5"/>
                </a:cxn>
                <a:cxn ang="0">
                  <a:pos x="1312" y="6"/>
                </a:cxn>
                <a:cxn ang="0">
                  <a:pos x="1212" y="5"/>
                </a:cxn>
                <a:cxn ang="0">
                  <a:pos x="1135" y="4"/>
                </a:cxn>
                <a:cxn ang="0">
                  <a:pos x="1000" y="5"/>
                </a:cxn>
                <a:cxn ang="0">
                  <a:pos x="837" y="6"/>
                </a:cxn>
                <a:cxn ang="0">
                  <a:pos x="652" y="4"/>
                </a:cxn>
                <a:cxn ang="0">
                  <a:pos x="569" y="2"/>
                </a:cxn>
                <a:cxn ang="0">
                  <a:pos x="431" y="2"/>
                </a:cxn>
                <a:cxn ang="0">
                  <a:pos x="256" y="2"/>
                </a:cxn>
                <a:cxn ang="0">
                  <a:pos x="107" y="0"/>
                </a:cxn>
                <a:cxn ang="0">
                  <a:pos x="34" y="1"/>
                </a:cxn>
                <a:cxn ang="0">
                  <a:pos x="5" y="17"/>
                </a:cxn>
                <a:cxn ang="0">
                  <a:pos x="0" y="53"/>
                </a:cxn>
              </a:cxnLst>
              <a:rect l="0" t="0" r="r" b="b"/>
              <a:pathLst>
                <a:path w="2130" h="153">
                  <a:moveTo>
                    <a:pt x="0" y="74"/>
                  </a:moveTo>
                  <a:lnTo>
                    <a:pt x="0" y="115"/>
                  </a:lnTo>
                  <a:lnTo>
                    <a:pt x="0" y="152"/>
                  </a:lnTo>
                  <a:lnTo>
                    <a:pt x="5" y="122"/>
                  </a:lnTo>
                  <a:lnTo>
                    <a:pt x="7" y="98"/>
                  </a:lnTo>
                  <a:lnTo>
                    <a:pt x="9" y="55"/>
                  </a:lnTo>
                  <a:lnTo>
                    <a:pt x="15" y="34"/>
                  </a:lnTo>
                  <a:lnTo>
                    <a:pt x="28" y="27"/>
                  </a:lnTo>
                  <a:lnTo>
                    <a:pt x="60" y="22"/>
                  </a:lnTo>
                  <a:lnTo>
                    <a:pt x="101" y="24"/>
                  </a:lnTo>
                  <a:lnTo>
                    <a:pt x="200" y="24"/>
                  </a:lnTo>
                  <a:lnTo>
                    <a:pt x="243" y="28"/>
                  </a:lnTo>
                  <a:lnTo>
                    <a:pt x="306" y="24"/>
                  </a:lnTo>
                  <a:lnTo>
                    <a:pt x="378" y="26"/>
                  </a:lnTo>
                  <a:lnTo>
                    <a:pt x="431" y="25"/>
                  </a:lnTo>
                  <a:lnTo>
                    <a:pt x="537" y="28"/>
                  </a:lnTo>
                  <a:lnTo>
                    <a:pt x="574" y="27"/>
                  </a:lnTo>
                  <a:lnTo>
                    <a:pt x="645" y="24"/>
                  </a:lnTo>
                  <a:lnTo>
                    <a:pt x="669" y="29"/>
                  </a:lnTo>
                  <a:lnTo>
                    <a:pt x="735" y="24"/>
                  </a:lnTo>
                  <a:lnTo>
                    <a:pt x="836" y="27"/>
                  </a:lnTo>
                  <a:lnTo>
                    <a:pt x="870" y="31"/>
                  </a:lnTo>
                  <a:lnTo>
                    <a:pt x="923" y="28"/>
                  </a:lnTo>
                  <a:lnTo>
                    <a:pt x="968" y="33"/>
                  </a:lnTo>
                  <a:lnTo>
                    <a:pt x="1006" y="33"/>
                  </a:lnTo>
                  <a:lnTo>
                    <a:pt x="1080" y="28"/>
                  </a:lnTo>
                  <a:lnTo>
                    <a:pt x="1150" y="31"/>
                  </a:lnTo>
                  <a:lnTo>
                    <a:pt x="1212" y="38"/>
                  </a:lnTo>
                  <a:lnTo>
                    <a:pt x="1232" y="39"/>
                  </a:lnTo>
                  <a:lnTo>
                    <a:pt x="1316" y="35"/>
                  </a:lnTo>
                  <a:lnTo>
                    <a:pt x="1395" y="32"/>
                  </a:lnTo>
                  <a:lnTo>
                    <a:pt x="1414" y="30"/>
                  </a:lnTo>
                  <a:lnTo>
                    <a:pt x="1444" y="31"/>
                  </a:lnTo>
                  <a:lnTo>
                    <a:pt x="1526" y="34"/>
                  </a:lnTo>
                  <a:lnTo>
                    <a:pt x="1589" y="29"/>
                  </a:lnTo>
                  <a:lnTo>
                    <a:pt x="1621" y="30"/>
                  </a:lnTo>
                  <a:lnTo>
                    <a:pt x="1672" y="31"/>
                  </a:lnTo>
                  <a:lnTo>
                    <a:pt x="1714" y="27"/>
                  </a:lnTo>
                  <a:lnTo>
                    <a:pt x="1743" y="24"/>
                  </a:lnTo>
                  <a:lnTo>
                    <a:pt x="1781" y="30"/>
                  </a:lnTo>
                  <a:lnTo>
                    <a:pt x="1861" y="32"/>
                  </a:lnTo>
                  <a:lnTo>
                    <a:pt x="1914" y="24"/>
                  </a:lnTo>
                  <a:lnTo>
                    <a:pt x="1991" y="31"/>
                  </a:lnTo>
                  <a:lnTo>
                    <a:pt x="2046" y="31"/>
                  </a:lnTo>
                  <a:lnTo>
                    <a:pt x="2075" y="31"/>
                  </a:lnTo>
                  <a:lnTo>
                    <a:pt x="2094" y="44"/>
                  </a:lnTo>
                  <a:lnTo>
                    <a:pt x="2106" y="51"/>
                  </a:lnTo>
                  <a:lnTo>
                    <a:pt x="2115" y="64"/>
                  </a:lnTo>
                  <a:lnTo>
                    <a:pt x="2122" y="87"/>
                  </a:lnTo>
                  <a:lnTo>
                    <a:pt x="2129" y="117"/>
                  </a:lnTo>
                  <a:lnTo>
                    <a:pt x="2129" y="55"/>
                  </a:lnTo>
                  <a:lnTo>
                    <a:pt x="2129" y="39"/>
                  </a:lnTo>
                  <a:lnTo>
                    <a:pt x="2125" y="28"/>
                  </a:lnTo>
                  <a:lnTo>
                    <a:pt x="2120" y="15"/>
                  </a:lnTo>
                  <a:lnTo>
                    <a:pt x="2090" y="7"/>
                  </a:lnTo>
                  <a:lnTo>
                    <a:pt x="1974" y="5"/>
                  </a:lnTo>
                  <a:lnTo>
                    <a:pt x="1947" y="1"/>
                  </a:lnTo>
                  <a:lnTo>
                    <a:pt x="1856" y="1"/>
                  </a:lnTo>
                  <a:lnTo>
                    <a:pt x="1829" y="3"/>
                  </a:lnTo>
                  <a:lnTo>
                    <a:pt x="1774" y="3"/>
                  </a:lnTo>
                  <a:lnTo>
                    <a:pt x="1733" y="2"/>
                  </a:lnTo>
                  <a:lnTo>
                    <a:pt x="1658" y="7"/>
                  </a:lnTo>
                  <a:lnTo>
                    <a:pt x="1502" y="3"/>
                  </a:lnTo>
                  <a:lnTo>
                    <a:pt x="1453" y="5"/>
                  </a:lnTo>
                  <a:lnTo>
                    <a:pt x="1367" y="9"/>
                  </a:lnTo>
                  <a:lnTo>
                    <a:pt x="1312" y="6"/>
                  </a:lnTo>
                  <a:lnTo>
                    <a:pt x="1257" y="5"/>
                  </a:lnTo>
                  <a:lnTo>
                    <a:pt x="1212" y="5"/>
                  </a:lnTo>
                  <a:lnTo>
                    <a:pt x="1164" y="8"/>
                  </a:lnTo>
                  <a:lnTo>
                    <a:pt x="1135" y="4"/>
                  </a:lnTo>
                  <a:lnTo>
                    <a:pt x="1031" y="5"/>
                  </a:lnTo>
                  <a:lnTo>
                    <a:pt x="1000" y="5"/>
                  </a:lnTo>
                  <a:lnTo>
                    <a:pt x="945" y="4"/>
                  </a:lnTo>
                  <a:lnTo>
                    <a:pt x="837" y="6"/>
                  </a:lnTo>
                  <a:lnTo>
                    <a:pt x="741" y="4"/>
                  </a:lnTo>
                  <a:lnTo>
                    <a:pt x="652" y="4"/>
                  </a:lnTo>
                  <a:lnTo>
                    <a:pt x="610" y="5"/>
                  </a:lnTo>
                  <a:lnTo>
                    <a:pt x="569" y="2"/>
                  </a:lnTo>
                  <a:lnTo>
                    <a:pt x="535" y="2"/>
                  </a:lnTo>
                  <a:lnTo>
                    <a:pt x="431" y="2"/>
                  </a:lnTo>
                  <a:lnTo>
                    <a:pt x="312" y="4"/>
                  </a:lnTo>
                  <a:lnTo>
                    <a:pt x="256" y="2"/>
                  </a:lnTo>
                  <a:lnTo>
                    <a:pt x="190" y="4"/>
                  </a:lnTo>
                  <a:lnTo>
                    <a:pt x="107" y="0"/>
                  </a:lnTo>
                  <a:lnTo>
                    <a:pt x="56" y="0"/>
                  </a:lnTo>
                  <a:lnTo>
                    <a:pt x="34" y="1"/>
                  </a:lnTo>
                  <a:lnTo>
                    <a:pt x="19" y="5"/>
                  </a:lnTo>
                  <a:lnTo>
                    <a:pt x="5" y="17"/>
                  </a:lnTo>
                  <a:lnTo>
                    <a:pt x="1" y="35"/>
                  </a:lnTo>
                  <a:lnTo>
                    <a:pt x="0" y="53"/>
                  </a:lnTo>
                  <a:lnTo>
                    <a:pt x="0" y="74"/>
                  </a:lnTo>
                </a:path>
              </a:pathLst>
            </a:custGeom>
            <a:solidFill>
              <a:srgbClr val="FFFFFF"/>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16" name="Freeform 20"/>
            <p:cNvSpPr>
              <a:spLocks/>
            </p:cNvSpPr>
            <p:nvPr/>
          </p:nvSpPr>
          <p:spPr bwMode="auto">
            <a:xfrm>
              <a:off x="57" y="347"/>
              <a:ext cx="2128" cy="62"/>
            </a:xfrm>
            <a:custGeom>
              <a:avLst/>
              <a:gdLst/>
              <a:ahLst/>
              <a:cxnLst>
                <a:cxn ang="0">
                  <a:pos x="0" y="14"/>
                </a:cxn>
                <a:cxn ang="0">
                  <a:pos x="6" y="12"/>
                </a:cxn>
                <a:cxn ang="0">
                  <a:pos x="8" y="39"/>
                </a:cxn>
                <a:cxn ang="0">
                  <a:pos x="27" y="49"/>
                </a:cxn>
                <a:cxn ang="0">
                  <a:pos x="59" y="47"/>
                </a:cxn>
                <a:cxn ang="0">
                  <a:pos x="110" y="47"/>
                </a:cxn>
                <a:cxn ang="0">
                  <a:pos x="162" y="48"/>
                </a:cxn>
                <a:cxn ang="0">
                  <a:pos x="192" y="49"/>
                </a:cxn>
                <a:cxn ang="0">
                  <a:pos x="248" y="46"/>
                </a:cxn>
                <a:cxn ang="0">
                  <a:pos x="327" y="49"/>
                </a:cxn>
                <a:cxn ang="0">
                  <a:pos x="413" y="49"/>
                </a:cxn>
                <a:cxn ang="0">
                  <a:pos x="479" y="50"/>
                </a:cxn>
                <a:cxn ang="0">
                  <a:pos x="517" y="50"/>
                </a:cxn>
                <a:cxn ang="0">
                  <a:pos x="645" y="51"/>
                </a:cxn>
                <a:cxn ang="0">
                  <a:pos x="725" y="47"/>
                </a:cxn>
                <a:cxn ang="0">
                  <a:pos x="805" y="48"/>
                </a:cxn>
                <a:cxn ang="0">
                  <a:pos x="869" y="48"/>
                </a:cxn>
                <a:cxn ang="0">
                  <a:pos x="968" y="47"/>
                </a:cxn>
                <a:cxn ang="0">
                  <a:pos x="1044" y="44"/>
                </a:cxn>
                <a:cxn ang="0">
                  <a:pos x="1157" y="45"/>
                </a:cxn>
                <a:cxn ang="0">
                  <a:pos x="1295" y="47"/>
                </a:cxn>
                <a:cxn ang="0">
                  <a:pos x="1377" y="44"/>
                </a:cxn>
                <a:cxn ang="0">
                  <a:pos x="1412" y="48"/>
                </a:cxn>
                <a:cxn ang="0">
                  <a:pos x="1519" y="48"/>
                </a:cxn>
                <a:cxn ang="0">
                  <a:pos x="1606" y="48"/>
                </a:cxn>
                <a:cxn ang="0">
                  <a:pos x="1636" y="46"/>
                </a:cxn>
                <a:cxn ang="0">
                  <a:pos x="1686" y="49"/>
                </a:cxn>
                <a:cxn ang="0">
                  <a:pos x="1712" y="49"/>
                </a:cxn>
                <a:cxn ang="0">
                  <a:pos x="1782" y="49"/>
                </a:cxn>
                <a:cxn ang="0">
                  <a:pos x="1841" y="47"/>
                </a:cxn>
                <a:cxn ang="0">
                  <a:pos x="1937" y="45"/>
                </a:cxn>
                <a:cxn ang="0">
                  <a:pos x="2072" y="45"/>
                </a:cxn>
                <a:cxn ang="0">
                  <a:pos x="2104" y="40"/>
                </a:cxn>
                <a:cxn ang="0">
                  <a:pos x="2120" y="26"/>
                </a:cxn>
                <a:cxn ang="0">
                  <a:pos x="2127" y="39"/>
                </a:cxn>
                <a:cxn ang="0">
                  <a:pos x="2124" y="49"/>
                </a:cxn>
                <a:cxn ang="0">
                  <a:pos x="2107" y="58"/>
                </a:cxn>
                <a:cxn ang="0">
                  <a:pos x="1972" y="58"/>
                </a:cxn>
                <a:cxn ang="0">
                  <a:pos x="1854" y="60"/>
                </a:cxn>
                <a:cxn ang="0">
                  <a:pos x="1800" y="61"/>
                </a:cxn>
                <a:cxn ang="0">
                  <a:pos x="1739" y="61"/>
                </a:cxn>
                <a:cxn ang="0">
                  <a:pos x="1628" y="57"/>
                </a:cxn>
                <a:cxn ang="0">
                  <a:pos x="1493" y="56"/>
                </a:cxn>
                <a:cxn ang="0">
                  <a:pos x="1382" y="58"/>
                </a:cxn>
                <a:cxn ang="0">
                  <a:pos x="1310" y="58"/>
                </a:cxn>
                <a:cxn ang="0">
                  <a:pos x="1256" y="58"/>
                </a:cxn>
                <a:cxn ang="0">
                  <a:pos x="1212" y="59"/>
                </a:cxn>
                <a:cxn ang="0">
                  <a:pos x="1163" y="57"/>
                </a:cxn>
                <a:cxn ang="0">
                  <a:pos x="1106" y="60"/>
                </a:cxn>
                <a:cxn ang="0">
                  <a:pos x="1030" y="59"/>
                </a:cxn>
                <a:cxn ang="0">
                  <a:pos x="971" y="59"/>
                </a:cxn>
                <a:cxn ang="0">
                  <a:pos x="885" y="61"/>
                </a:cxn>
                <a:cxn ang="0">
                  <a:pos x="784" y="61"/>
                </a:cxn>
                <a:cxn ang="0">
                  <a:pos x="692" y="61"/>
                </a:cxn>
                <a:cxn ang="0">
                  <a:pos x="609" y="58"/>
                </a:cxn>
                <a:cxn ang="0">
                  <a:pos x="534" y="59"/>
                </a:cxn>
                <a:cxn ang="0">
                  <a:pos x="401" y="60"/>
                </a:cxn>
                <a:cxn ang="0">
                  <a:pos x="256" y="59"/>
                </a:cxn>
                <a:cxn ang="0">
                  <a:pos x="19" y="58"/>
                </a:cxn>
                <a:cxn ang="0">
                  <a:pos x="1" y="46"/>
                </a:cxn>
                <a:cxn ang="0">
                  <a:pos x="0" y="31"/>
                </a:cxn>
              </a:cxnLst>
              <a:rect l="0" t="0" r="r" b="b"/>
              <a:pathLst>
                <a:path w="2128" h="62">
                  <a:moveTo>
                    <a:pt x="0" y="31"/>
                  </a:moveTo>
                  <a:lnTo>
                    <a:pt x="0" y="14"/>
                  </a:lnTo>
                  <a:lnTo>
                    <a:pt x="0" y="0"/>
                  </a:lnTo>
                  <a:lnTo>
                    <a:pt x="6" y="12"/>
                  </a:lnTo>
                  <a:lnTo>
                    <a:pt x="7" y="21"/>
                  </a:lnTo>
                  <a:lnTo>
                    <a:pt x="8" y="39"/>
                  </a:lnTo>
                  <a:lnTo>
                    <a:pt x="15" y="47"/>
                  </a:lnTo>
                  <a:lnTo>
                    <a:pt x="27" y="49"/>
                  </a:lnTo>
                  <a:lnTo>
                    <a:pt x="40" y="47"/>
                  </a:lnTo>
                  <a:lnTo>
                    <a:pt x="59" y="47"/>
                  </a:lnTo>
                  <a:lnTo>
                    <a:pt x="91" y="46"/>
                  </a:lnTo>
                  <a:lnTo>
                    <a:pt x="110" y="47"/>
                  </a:lnTo>
                  <a:lnTo>
                    <a:pt x="127" y="47"/>
                  </a:lnTo>
                  <a:lnTo>
                    <a:pt x="162" y="48"/>
                  </a:lnTo>
                  <a:lnTo>
                    <a:pt x="175" y="48"/>
                  </a:lnTo>
                  <a:lnTo>
                    <a:pt x="192" y="49"/>
                  </a:lnTo>
                  <a:lnTo>
                    <a:pt x="219" y="47"/>
                  </a:lnTo>
                  <a:lnTo>
                    <a:pt x="248" y="46"/>
                  </a:lnTo>
                  <a:lnTo>
                    <a:pt x="284" y="45"/>
                  </a:lnTo>
                  <a:lnTo>
                    <a:pt x="327" y="49"/>
                  </a:lnTo>
                  <a:lnTo>
                    <a:pt x="383" y="50"/>
                  </a:lnTo>
                  <a:lnTo>
                    <a:pt x="413" y="49"/>
                  </a:lnTo>
                  <a:lnTo>
                    <a:pt x="431" y="50"/>
                  </a:lnTo>
                  <a:lnTo>
                    <a:pt x="479" y="50"/>
                  </a:lnTo>
                  <a:lnTo>
                    <a:pt x="496" y="47"/>
                  </a:lnTo>
                  <a:lnTo>
                    <a:pt x="517" y="50"/>
                  </a:lnTo>
                  <a:lnTo>
                    <a:pt x="574" y="49"/>
                  </a:lnTo>
                  <a:lnTo>
                    <a:pt x="645" y="51"/>
                  </a:lnTo>
                  <a:lnTo>
                    <a:pt x="669" y="49"/>
                  </a:lnTo>
                  <a:lnTo>
                    <a:pt x="725" y="47"/>
                  </a:lnTo>
                  <a:lnTo>
                    <a:pt x="762" y="46"/>
                  </a:lnTo>
                  <a:lnTo>
                    <a:pt x="805" y="48"/>
                  </a:lnTo>
                  <a:lnTo>
                    <a:pt x="835" y="49"/>
                  </a:lnTo>
                  <a:lnTo>
                    <a:pt x="869" y="48"/>
                  </a:lnTo>
                  <a:lnTo>
                    <a:pt x="929" y="50"/>
                  </a:lnTo>
                  <a:lnTo>
                    <a:pt x="968" y="47"/>
                  </a:lnTo>
                  <a:lnTo>
                    <a:pt x="1005" y="47"/>
                  </a:lnTo>
                  <a:lnTo>
                    <a:pt x="1044" y="44"/>
                  </a:lnTo>
                  <a:lnTo>
                    <a:pt x="1093" y="47"/>
                  </a:lnTo>
                  <a:lnTo>
                    <a:pt x="1157" y="45"/>
                  </a:lnTo>
                  <a:lnTo>
                    <a:pt x="1230" y="45"/>
                  </a:lnTo>
                  <a:lnTo>
                    <a:pt x="1295" y="47"/>
                  </a:lnTo>
                  <a:lnTo>
                    <a:pt x="1334" y="43"/>
                  </a:lnTo>
                  <a:lnTo>
                    <a:pt x="1377" y="44"/>
                  </a:lnTo>
                  <a:lnTo>
                    <a:pt x="1394" y="47"/>
                  </a:lnTo>
                  <a:lnTo>
                    <a:pt x="1412" y="48"/>
                  </a:lnTo>
                  <a:lnTo>
                    <a:pt x="1469" y="47"/>
                  </a:lnTo>
                  <a:lnTo>
                    <a:pt x="1519" y="48"/>
                  </a:lnTo>
                  <a:lnTo>
                    <a:pt x="1587" y="49"/>
                  </a:lnTo>
                  <a:lnTo>
                    <a:pt x="1606" y="48"/>
                  </a:lnTo>
                  <a:lnTo>
                    <a:pt x="1619" y="48"/>
                  </a:lnTo>
                  <a:lnTo>
                    <a:pt x="1636" y="46"/>
                  </a:lnTo>
                  <a:lnTo>
                    <a:pt x="1670" y="48"/>
                  </a:lnTo>
                  <a:lnTo>
                    <a:pt x="1686" y="49"/>
                  </a:lnTo>
                  <a:lnTo>
                    <a:pt x="1698" y="47"/>
                  </a:lnTo>
                  <a:lnTo>
                    <a:pt x="1712" y="49"/>
                  </a:lnTo>
                  <a:lnTo>
                    <a:pt x="1739" y="47"/>
                  </a:lnTo>
                  <a:lnTo>
                    <a:pt x="1782" y="49"/>
                  </a:lnTo>
                  <a:lnTo>
                    <a:pt x="1824" y="45"/>
                  </a:lnTo>
                  <a:lnTo>
                    <a:pt x="1841" y="47"/>
                  </a:lnTo>
                  <a:lnTo>
                    <a:pt x="1859" y="47"/>
                  </a:lnTo>
                  <a:lnTo>
                    <a:pt x="1937" y="45"/>
                  </a:lnTo>
                  <a:lnTo>
                    <a:pt x="2013" y="47"/>
                  </a:lnTo>
                  <a:lnTo>
                    <a:pt x="2072" y="45"/>
                  </a:lnTo>
                  <a:lnTo>
                    <a:pt x="2092" y="43"/>
                  </a:lnTo>
                  <a:lnTo>
                    <a:pt x="2104" y="40"/>
                  </a:lnTo>
                  <a:lnTo>
                    <a:pt x="2113" y="34"/>
                  </a:lnTo>
                  <a:lnTo>
                    <a:pt x="2120" y="26"/>
                  </a:lnTo>
                  <a:lnTo>
                    <a:pt x="2127" y="13"/>
                  </a:lnTo>
                  <a:lnTo>
                    <a:pt x="2127" y="39"/>
                  </a:lnTo>
                  <a:lnTo>
                    <a:pt x="2127" y="45"/>
                  </a:lnTo>
                  <a:lnTo>
                    <a:pt x="2124" y="49"/>
                  </a:lnTo>
                  <a:lnTo>
                    <a:pt x="2118" y="54"/>
                  </a:lnTo>
                  <a:lnTo>
                    <a:pt x="2107" y="58"/>
                  </a:lnTo>
                  <a:lnTo>
                    <a:pt x="2029" y="61"/>
                  </a:lnTo>
                  <a:lnTo>
                    <a:pt x="1972" y="58"/>
                  </a:lnTo>
                  <a:lnTo>
                    <a:pt x="1945" y="60"/>
                  </a:lnTo>
                  <a:lnTo>
                    <a:pt x="1854" y="60"/>
                  </a:lnTo>
                  <a:lnTo>
                    <a:pt x="1828" y="59"/>
                  </a:lnTo>
                  <a:lnTo>
                    <a:pt x="1800" y="61"/>
                  </a:lnTo>
                  <a:lnTo>
                    <a:pt x="1772" y="59"/>
                  </a:lnTo>
                  <a:lnTo>
                    <a:pt x="1739" y="61"/>
                  </a:lnTo>
                  <a:lnTo>
                    <a:pt x="1653" y="60"/>
                  </a:lnTo>
                  <a:lnTo>
                    <a:pt x="1628" y="57"/>
                  </a:lnTo>
                  <a:lnTo>
                    <a:pt x="1547" y="60"/>
                  </a:lnTo>
                  <a:lnTo>
                    <a:pt x="1493" y="56"/>
                  </a:lnTo>
                  <a:lnTo>
                    <a:pt x="1430" y="60"/>
                  </a:lnTo>
                  <a:lnTo>
                    <a:pt x="1382" y="58"/>
                  </a:lnTo>
                  <a:lnTo>
                    <a:pt x="1336" y="60"/>
                  </a:lnTo>
                  <a:lnTo>
                    <a:pt x="1310" y="58"/>
                  </a:lnTo>
                  <a:lnTo>
                    <a:pt x="1287" y="58"/>
                  </a:lnTo>
                  <a:lnTo>
                    <a:pt x="1256" y="58"/>
                  </a:lnTo>
                  <a:lnTo>
                    <a:pt x="1235" y="57"/>
                  </a:lnTo>
                  <a:lnTo>
                    <a:pt x="1212" y="59"/>
                  </a:lnTo>
                  <a:lnTo>
                    <a:pt x="1188" y="57"/>
                  </a:lnTo>
                  <a:lnTo>
                    <a:pt x="1163" y="57"/>
                  </a:lnTo>
                  <a:lnTo>
                    <a:pt x="1134" y="59"/>
                  </a:lnTo>
                  <a:lnTo>
                    <a:pt x="1106" y="60"/>
                  </a:lnTo>
                  <a:lnTo>
                    <a:pt x="1075" y="60"/>
                  </a:lnTo>
                  <a:lnTo>
                    <a:pt x="1030" y="59"/>
                  </a:lnTo>
                  <a:lnTo>
                    <a:pt x="998" y="60"/>
                  </a:lnTo>
                  <a:lnTo>
                    <a:pt x="971" y="59"/>
                  </a:lnTo>
                  <a:lnTo>
                    <a:pt x="945" y="59"/>
                  </a:lnTo>
                  <a:lnTo>
                    <a:pt x="885" y="61"/>
                  </a:lnTo>
                  <a:lnTo>
                    <a:pt x="837" y="58"/>
                  </a:lnTo>
                  <a:lnTo>
                    <a:pt x="784" y="61"/>
                  </a:lnTo>
                  <a:lnTo>
                    <a:pt x="740" y="59"/>
                  </a:lnTo>
                  <a:lnTo>
                    <a:pt x="692" y="61"/>
                  </a:lnTo>
                  <a:lnTo>
                    <a:pt x="652" y="59"/>
                  </a:lnTo>
                  <a:lnTo>
                    <a:pt x="609" y="58"/>
                  </a:lnTo>
                  <a:lnTo>
                    <a:pt x="569" y="59"/>
                  </a:lnTo>
                  <a:lnTo>
                    <a:pt x="534" y="59"/>
                  </a:lnTo>
                  <a:lnTo>
                    <a:pt x="431" y="59"/>
                  </a:lnTo>
                  <a:lnTo>
                    <a:pt x="401" y="60"/>
                  </a:lnTo>
                  <a:lnTo>
                    <a:pt x="311" y="59"/>
                  </a:lnTo>
                  <a:lnTo>
                    <a:pt x="256" y="59"/>
                  </a:lnTo>
                  <a:lnTo>
                    <a:pt x="103" y="58"/>
                  </a:lnTo>
                  <a:lnTo>
                    <a:pt x="19" y="58"/>
                  </a:lnTo>
                  <a:lnTo>
                    <a:pt x="4" y="54"/>
                  </a:lnTo>
                  <a:lnTo>
                    <a:pt x="1" y="46"/>
                  </a:lnTo>
                  <a:lnTo>
                    <a:pt x="0" y="39"/>
                  </a:lnTo>
                  <a:lnTo>
                    <a:pt x="0" y="31"/>
                  </a:lnTo>
                </a:path>
              </a:pathLst>
            </a:custGeom>
            <a:solidFill>
              <a:schemeClr val="bg1"/>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grpSp>
      <p:grpSp>
        <p:nvGrpSpPr>
          <p:cNvPr id="3" name="Group 21"/>
          <p:cNvGrpSpPr>
            <a:grpSpLocks/>
          </p:cNvGrpSpPr>
          <p:nvPr/>
        </p:nvGrpSpPr>
        <p:grpSpPr bwMode="auto">
          <a:xfrm>
            <a:off x="5646738" y="153988"/>
            <a:ext cx="3435350" cy="552450"/>
            <a:chOff x="3557" y="97"/>
            <a:chExt cx="2164" cy="348"/>
          </a:xfrm>
        </p:grpSpPr>
        <p:sp>
          <p:nvSpPr>
            <p:cNvPr id="80918" name="Freeform 22"/>
            <p:cNvSpPr>
              <a:spLocks/>
            </p:cNvSpPr>
            <p:nvPr/>
          </p:nvSpPr>
          <p:spPr bwMode="auto">
            <a:xfrm>
              <a:off x="3557" y="97"/>
              <a:ext cx="2164" cy="284"/>
            </a:xfrm>
            <a:custGeom>
              <a:avLst/>
              <a:gdLst/>
              <a:ahLst/>
              <a:cxnLst>
                <a:cxn ang="0">
                  <a:pos x="29" y="4"/>
                </a:cxn>
                <a:cxn ang="0">
                  <a:pos x="46" y="0"/>
                </a:cxn>
                <a:cxn ang="0">
                  <a:pos x="2096" y="0"/>
                </a:cxn>
                <a:cxn ang="0">
                  <a:pos x="2120" y="3"/>
                </a:cxn>
                <a:cxn ang="0">
                  <a:pos x="2137" y="10"/>
                </a:cxn>
                <a:cxn ang="0">
                  <a:pos x="2152" y="28"/>
                </a:cxn>
                <a:cxn ang="0">
                  <a:pos x="2160" y="49"/>
                </a:cxn>
                <a:cxn ang="0">
                  <a:pos x="2163" y="73"/>
                </a:cxn>
                <a:cxn ang="0">
                  <a:pos x="2163" y="283"/>
                </a:cxn>
                <a:cxn ang="0">
                  <a:pos x="81" y="283"/>
                </a:cxn>
                <a:cxn ang="0">
                  <a:pos x="0" y="283"/>
                </a:cxn>
                <a:cxn ang="0">
                  <a:pos x="0" y="87"/>
                </a:cxn>
                <a:cxn ang="0">
                  <a:pos x="1" y="59"/>
                </a:cxn>
                <a:cxn ang="0">
                  <a:pos x="9" y="31"/>
                </a:cxn>
                <a:cxn ang="0">
                  <a:pos x="16" y="16"/>
                </a:cxn>
                <a:cxn ang="0">
                  <a:pos x="29" y="4"/>
                </a:cxn>
              </a:cxnLst>
              <a:rect l="0" t="0" r="r" b="b"/>
              <a:pathLst>
                <a:path w="2164" h="284">
                  <a:moveTo>
                    <a:pt x="29" y="4"/>
                  </a:moveTo>
                  <a:lnTo>
                    <a:pt x="46" y="0"/>
                  </a:lnTo>
                  <a:lnTo>
                    <a:pt x="2096" y="0"/>
                  </a:lnTo>
                  <a:lnTo>
                    <a:pt x="2120" y="3"/>
                  </a:lnTo>
                  <a:lnTo>
                    <a:pt x="2137" y="10"/>
                  </a:lnTo>
                  <a:lnTo>
                    <a:pt x="2152" y="28"/>
                  </a:lnTo>
                  <a:lnTo>
                    <a:pt x="2160" y="49"/>
                  </a:lnTo>
                  <a:lnTo>
                    <a:pt x="2163" y="73"/>
                  </a:lnTo>
                  <a:lnTo>
                    <a:pt x="2163" y="283"/>
                  </a:lnTo>
                  <a:lnTo>
                    <a:pt x="81" y="283"/>
                  </a:lnTo>
                  <a:lnTo>
                    <a:pt x="0" y="283"/>
                  </a:lnTo>
                  <a:lnTo>
                    <a:pt x="0" y="87"/>
                  </a:lnTo>
                  <a:lnTo>
                    <a:pt x="1" y="59"/>
                  </a:lnTo>
                  <a:lnTo>
                    <a:pt x="9" y="31"/>
                  </a:lnTo>
                  <a:lnTo>
                    <a:pt x="16" y="16"/>
                  </a:lnTo>
                  <a:lnTo>
                    <a:pt x="29" y="4"/>
                  </a:lnTo>
                </a:path>
              </a:pathLst>
            </a:custGeom>
            <a:gradFill rotWithShape="0">
              <a:gsLst>
                <a:gs pos="0">
                  <a:srgbClr val="00CCFF"/>
                </a:gs>
                <a:gs pos="100000">
                  <a:srgbClr val="FFFFFF"/>
                </a:gs>
              </a:gsLst>
              <a:lin ang="5400000" scaled="1"/>
            </a:gra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19" name="Freeform 23"/>
            <p:cNvSpPr>
              <a:spLocks/>
            </p:cNvSpPr>
            <p:nvPr/>
          </p:nvSpPr>
          <p:spPr bwMode="auto">
            <a:xfrm>
              <a:off x="3557" y="278"/>
              <a:ext cx="2164" cy="123"/>
            </a:xfrm>
            <a:custGeom>
              <a:avLst/>
              <a:gdLst/>
              <a:ahLst/>
              <a:cxnLst>
                <a:cxn ang="0">
                  <a:pos x="105" y="42"/>
                </a:cxn>
                <a:cxn ang="0">
                  <a:pos x="170" y="42"/>
                </a:cxn>
                <a:cxn ang="0">
                  <a:pos x="221" y="63"/>
                </a:cxn>
                <a:cxn ang="0">
                  <a:pos x="305" y="50"/>
                </a:cxn>
                <a:cxn ang="0">
                  <a:pos x="400" y="44"/>
                </a:cxn>
                <a:cxn ang="0">
                  <a:pos x="466" y="57"/>
                </a:cxn>
                <a:cxn ang="0">
                  <a:pos x="538" y="50"/>
                </a:cxn>
                <a:cxn ang="0">
                  <a:pos x="654" y="54"/>
                </a:cxn>
                <a:cxn ang="0">
                  <a:pos x="728" y="63"/>
                </a:cxn>
                <a:cxn ang="0">
                  <a:pos x="815" y="38"/>
                </a:cxn>
                <a:cxn ang="0">
                  <a:pos x="880" y="60"/>
                </a:cxn>
                <a:cxn ang="0">
                  <a:pos x="968" y="56"/>
                </a:cxn>
                <a:cxn ang="0">
                  <a:pos x="1013" y="60"/>
                </a:cxn>
                <a:cxn ang="0">
                  <a:pos x="1053" y="38"/>
                </a:cxn>
                <a:cxn ang="0">
                  <a:pos x="1105" y="22"/>
                </a:cxn>
                <a:cxn ang="0">
                  <a:pos x="1167" y="21"/>
                </a:cxn>
                <a:cxn ang="0">
                  <a:pos x="1218" y="14"/>
                </a:cxn>
                <a:cxn ang="0">
                  <a:pos x="1265" y="32"/>
                </a:cxn>
                <a:cxn ang="0">
                  <a:pos x="1316" y="44"/>
                </a:cxn>
                <a:cxn ang="0">
                  <a:pos x="1399" y="35"/>
                </a:cxn>
                <a:cxn ang="0">
                  <a:pos x="1436" y="59"/>
                </a:cxn>
                <a:cxn ang="0">
                  <a:pos x="1493" y="63"/>
                </a:cxn>
                <a:cxn ang="0">
                  <a:pos x="1589" y="63"/>
                </a:cxn>
                <a:cxn ang="0">
                  <a:pos x="1647" y="52"/>
                </a:cxn>
                <a:cxn ang="0">
                  <a:pos x="1691" y="57"/>
                </a:cxn>
                <a:cxn ang="0">
                  <a:pos x="1743" y="38"/>
                </a:cxn>
                <a:cxn ang="0">
                  <a:pos x="1817" y="35"/>
                </a:cxn>
                <a:cxn ang="0">
                  <a:pos x="1878" y="14"/>
                </a:cxn>
                <a:cxn ang="0">
                  <a:pos x="1926" y="10"/>
                </a:cxn>
                <a:cxn ang="0">
                  <a:pos x="1988" y="18"/>
                </a:cxn>
                <a:cxn ang="0">
                  <a:pos x="2042" y="1"/>
                </a:cxn>
                <a:cxn ang="0">
                  <a:pos x="2093" y="32"/>
                </a:cxn>
                <a:cxn ang="0">
                  <a:pos x="2150" y="16"/>
                </a:cxn>
                <a:cxn ang="0">
                  <a:pos x="2163" y="122"/>
                </a:cxn>
                <a:cxn ang="0">
                  <a:pos x="893" y="99"/>
                </a:cxn>
                <a:cxn ang="0">
                  <a:pos x="0" y="19"/>
                </a:cxn>
                <a:cxn ang="0">
                  <a:pos x="32" y="33"/>
                </a:cxn>
                <a:cxn ang="0">
                  <a:pos x="75" y="38"/>
                </a:cxn>
              </a:cxnLst>
              <a:rect l="0" t="0" r="r" b="b"/>
              <a:pathLst>
                <a:path w="2164" h="123">
                  <a:moveTo>
                    <a:pt x="75" y="38"/>
                  </a:moveTo>
                  <a:lnTo>
                    <a:pt x="105" y="42"/>
                  </a:lnTo>
                  <a:lnTo>
                    <a:pt x="138" y="38"/>
                  </a:lnTo>
                  <a:lnTo>
                    <a:pt x="170" y="42"/>
                  </a:lnTo>
                  <a:lnTo>
                    <a:pt x="195" y="53"/>
                  </a:lnTo>
                  <a:lnTo>
                    <a:pt x="221" y="63"/>
                  </a:lnTo>
                  <a:lnTo>
                    <a:pt x="266" y="54"/>
                  </a:lnTo>
                  <a:lnTo>
                    <a:pt x="305" y="50"/>
                  </a:lnTo>
                  <a:lnTo>
                    <a:pt x="360" y="50"/>
                  </a:lnTo>
                  <a:lnTo>
                    <a:pt x="400" y="44"/>
                  </a:lnTo>
                  <a:lnTo>
                    <a:pt x="435" y="50"/>
                  </a:lnTo>
                  <a:lnTo>
                    <a:pt x="466" y="57"/>
                  </a:lnTo>
                  <a:lnTo>
                    <a:pt x="494" y="59"/>
                  </a:lnTo>
                  <a:lnTo>
                    <a:pt x="538" y="50"/>
                  </a:lnTo>
                  <a:lnTo>
                    <a:pt x="586" y="50"/>
                  </a:lnTo>
                  <a:lnTo>
                    <a:pt x="654" y="54"/>
                  </a:lnTo>
                  <a:lnTo>
                    <a:pt x="683" y="65"/>
                  </a:lnTo>
                  <a:lnTo>
                    <a:pt x="728" y="63"/>
                  </a:lnTo>
                  <a:lnTo>
                    <a:pt x="773" y="44"/>
                  </a:lnTo>
                  <a:lnTo>
                    <a:pt x="815" y="38"/>
                  </a:lnTo>
                  <a:lnTo>
                    <a:pt x="844" y="44"/>
                  </a:lnTo>
                  <a:lnTo>
                    <a:pt x="880" y="60"/>
                  </a:lnTo>
                  <a:lnTo>
                    <a:pt x="921" y="66"/>
                  </a:lnTo>
                  <a:lnTo>
                    <a:pt x="968" y="56"/>
                  </a:lnTo>
                  <a:lnTo>
                    <a:pt x="989" y="52"/>
                  </a:lnTo>
                  <a:lnTo>
                    <a:pt x="1013" y="60"/>
                  </a:lnTo>
                  <a:lnTo>
                    <a:pt x="1032" y="50"/>
                  </a:lnTo>
                  <a:lnTo>
                    <a:pt x="1053" y="38"/>
                  </a:lnTo>
                  <a:lnTo>
                    <a:pt x="1078" y="26"/>
                  </a:lnTo>
                  <a:lnTo>
                    <a:pt x="1105" y="22"/>
                  </a:lnTo>
                  <a:lnTo>
                    <a:pt x="1136" y="26"/>
                  </a:lnTo>
                  <a:lnTo>
                    <a:pt x="1167" y="21"/>
                  </a:lnTo>
                  <a:lnTo>
                    <a:pt x="1198" y="14"/>
                  </a:lnTo>
                  <a:lnTo>
                    <a:pt x="1218" y="14"/>
                  </a:lnTo>
                  <a:lnTo>
                    <a:pt x="1237" y="16"/>
                  </a:lnTo>
                  <a:lnTo>
                    <a:pt x="1265" y="32"/>
                  </a:lnTo>
                  <a:lnTo>
                    <a:pt x="1293" y="29"/>
                  </a:lnTo>
                  <a:lnTo>
                    <a:pt x="1316" y="44"/>
                  </a:lnTo>
                  <a:lnTo>
                    <a:pt x="1361" y="44"/>
                  </a:lnTo>
                  <a:lnTo>
                    <a:pt x="1399" y="35"/>
                  </a:lnTo>
                  <a:lnTo>
                    <a:pt x="1417" y="47"/>
                  </a:lnTo>
                  <a:lnTo>
                    <a:pt x="1436" y="59"/>
                  </a:lnTo>
                  <a:lnTo>
                    <a:pt x="1462" y="56"/>
                  </a:lnTo>
                  <a:lnTo>
                    <a:pt x="1493" y="63"/>
                  </a:lnTo>
                  <a:lnTo>
                    <a:pt x="1526" y="56"/>
                  </a:lnTo>
                  <a:lnTo>
                    <a:pt x="1589" y="63"/>
                  </a:lnTo>
                  <a:lnTo>
                    <a:pt x="1616" y="69"/>
                  </a:lnTo>
                  <a:lnTo>
                    <a:pt x="1647" y="52"/>
                  </a:lnTo>
                  <a:lnTo>
                    <a:pt x="1667" y="51"/>
                  </a:lnTo>
                  <a:lnTo>
                    <a:pt x="1691" y="57"/>
                  </a:lnTo>
                  <a:lnTo>
                    <a:pt x="1714" y="54"/>
                  </a:lnTo>
                  <a:lnTo>
                    <a:pt x="1743" y="38"/>
                  </a:lnTo>
                  <a:lnTo>
                    <a:pt x="1793" y="33"/>
                  </a:lnTo>
                  <a:lnTo>
                    <a:pt x="1817" y="35"/>
                  </a:lnTo>
                  <a:lnTo>
                    <a:pt x="1842" y="35"/>
                  </a:lnTo>
                  <a:lnTo>
                    <a:pt x="1878" y="14"/>
                  </a:lnTo>
                  <a:lnTo>
                    <a:pt x="1899" y="6"/>
                  </a:lnTo>
                  <a:lnTo>
                    <a:pt x="1926" y="10"/>
                  </a:lnTo>
                  <a:lnTo>
                    <a:pt x="1957" y="32"/>
                  </a:lnTo>
                  <a:lnTo>
                    <a:pt x="1988" y="18"/>
                  </a:lnTo>
                  <a:lnTo>
                    <a:pt x="2017" y="0"/>
                  </a:lnTo>
                  <a:lnTo>
                    <a:pt x="2042" y="1"/>
                  </a:lnTo>
                  <a:lnTo>
                    <a:pt x="2071" y="38"/>
                  </a:lnTo>
                  <a:lnTo>
                    <a:pt x="2093" y="32"/>
                  </a:lnTo>
                  <a:lnTo>
                    <a:pt x="2125" y="16"/>
                  </a:lnTo>
                  <a:lnTo>
                    <a:pt x="2150" y="16"/>
                  </a:lnTo>
                  <a:lnTo>
                    <a:pt x="2163" y="28"/>
                  </a:lnTo>
                  <a:lnTo>
                    <a:pt x="2163" y="122"/>
                  </a:lnTo>
                  <a:lnTo>
                    <a:pt x="909" y="95"/>
                  </a:lnTo>
                  <a:lnTo>
                    <a:pt x="893" y="99"/>
                  </a:lnTo>
                  <a:lnTo>
                    <a:pt x="0" y="88"/>
                  </a:lnTo>
                  <a:lnTo>
                    <a:pt x="0" y="19"/>
                  </a:lnTo>
                  <a:lnTo>
                    <a:pt x="13" y="29"/>
                  </a:lnTo>
                  <a:lnTo>
                    <a:pt x="32" y="33"/>
                  </a:lnTo>
                  <a:lnTo>
                    <a:pt x="56" y="34"/>
                  </a:lnTo>
                  <a:lnTo>
                    <a:pt x="75" y="38"/>
                  </a:lnTo>
                </a:path>
              </a:pathLst>
            </a:custGeom>
            <a:solidFill>
              <a:srgbClr val="003300"/>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20" name="Freeform 24"/>
            <p:cNvSpPr>
              <a:spLocks/>
            </p:cNvSpPr>
            <p:nvPr/>
          </p:nvSpPr>
          <p:spPr bwMode="auto">
            <a:xfrm>
              <a:off x="3557" y="320"/>
              <a:ext cx="2164" cy="125"/>
            </a:xfrm>
            <a:custGeom>
              <a:avLst/>
              <a:gdLst/>
              <a:ahLst/>
              <a:cxnLst>
                <a:cxn ang="0">
                  <a:pos x="46" y="123"/>
                </a:cxn>
                <a:cxn ang="0">
                  <a:pos x="2096" y="124"/>
                </a:cxn>
                <a:cxn ang="0">
                  <a:pos x="2137" y="120"/>
                </a:cxn>
                <a:cxn ang="0">
                  <a:pos x="2160" y="104"/>
                </a:cxn>
                <a:cxn ang="0">
                  <a:pos x="2163" y="14"/>
                </a:cxn>
                <a:cxn ang="0">
                  <a:pos x="2134" y="4"/>
                </a:cxn>
                <a:cxn ang="0">
                  <a:pos x="2118" y="34"/>
                </a:cxn>
                <a:cxn ang="0">
                  <a:pos x="2097" y="31"/>
                </a:cxn>
                <a:cxn ang="0">
                  <a:pos x="2054" y="17"/>
                </a:cxn>
                <a:cxn ang="0">
                  <a:pos x="1998" y="21"/>
                </a:cxn>
                <a:cxn ang="0">
                  <a:pos x="1951" y="25"/>
                </a:cxn>
                <a:cxn ang="0">
                  <a:pos x="1910" y="17"/>
                </a:cxn>
                <a:cxn ang="0">
                  <a:pos x="1868" y="27"/>
                </a:cxn>
                <a:cxn ang="0">
                  <a:pos x="1841" y="33"/>
                </a:cxn>
                <a:cxn ang="0">
                  <a:pos x="1776" y="28"/>
                </a:cxn>
                <a:cxn ang="0">
                  <a:pos x="1716" y="24"/>
                </a:cxn>
                <a:cxn ang="0">
                  <a:pos x="1644" y="54"/>
                </a:cxn>
                <a:cxn ang="0">
                  <a:pos x="1589" y="38"/>
                </a:cxn>
                <a:cxn ang="0">
                  <a:pos x="1524" y="37"/>
                </a:cxn>
                <a:cxn ang="0">
                  <a:pos x="1417" y="36"/>
                </a:cxn>
                <a:cxn ang="0">
                  <a:pos x="1367" y="33"/>
                </a:cxn>
                <a:cxn ang="0">
                  <a:pos x="1327" y="24"/>
                </a:cxn>
                <a:cxn ang="0">
                  <a:pos x="1237" y="43"/>
                </a:cxn>
                <a:cxn ang="0">
                  <a:pos x="1159" y="33"/>
                </a:cxn>
                <a:cxn ang="0">
                  <a:pos x="1065" y="38"/>
                </a:cxn>
                <a:cxn ang="0">
                  <a:pos x="988" y="38"/>
                </a:cxn>
                <a:cxn ang="0">
                  <a:pos x="897" y="51"/>
                </a:cxn>
                <a:cxn ang="0">
                  <a:pos x="801" y="45"/>
                </a:cxn>
                <a:cxn ang="0">
                  <a:pos x="692" y="46"/>
                </a:cxn>
                <a:cxn ang="0">
                  <a:pos x="575" y="33"/>
                </a:cxn>
                <a:cxn ang="0">
                  <a:pos x="454" y="23"/>
                </a:cxn>
                <a:cxn ang="0">
                  <a:pos x="371" y="35"/>
                </a:cxn>
                <a:cxn ang="0">
                  <a:pos x="322" y="31"/>
                </a:cxn>
                <a:cxn ang="0">
                  <a:pos x="252" y="36"/>
                </a:cxn>
                <a:cxn ang="0">
                  <a:pos x="176" y="35"/>
                </a:cxn>
                <a:cxn ang="0">
                  <a:pos x="99" y="43"/>
                </a:cxn>
                <a:cxn ang="0">
                  <a:pos x="20" y="37"/>
                </a:cxn>
                <a:cxn ang="0">
                  <a:pos x="2" y="73"/>
                </a:cxn>
                <a:cxn ang="0">
                  <a:pos x="16" y="116"/>
                </a:cxn>
              </a:cxnLst>
              <a:rect l="0" t="0" r="r" b="b"/>
              <a:pathLst>
                <a:path w="2164" h="125">
                  <a:moveTo>
                    <a:pt x="29" y="120"/>
                  </a:moveTo>
                  <a:lnTo>
                    <a:pt x="46" y="123"/>
                  </a:lnTo>
                  <a:lnTo>
                    <a:pt x="66" y="124"/>
                  </a:lnTo>
                  <a:lnTo>
                    <a:pt x="2096" y="124"/>
                  </a:lnTo>
                  <a:lnTo>
                    <a:pt x="2120" y="122"/>
                  </a:lnTo>
                  <a:lnTo>
                    <a:pt x="2137" y="120"/>
                  </a:lnTo>
                  <a:lnTo>
                    <a:pt x="2152" y="113"/>
                  </a:lnTo>
                  <a:lnTo>
                    <a:pt x="2160" y="104"/>
                  </a:lnTo>
                  <a:lnTo>
                    <a:pt x="2163" y="95"/>
                  </a:lnTo>
                  <a:lnTo>
                    <a:pt x="2163" y="14"/>
                  </a:lnTo>
                  <a:lnTo>
                    <a:pt x="2144" y="0"/>
                  </a:lnTo>
                  <a:lnTo>
                    <a:pt x="2134" y="4"/>
                  </a:lnTo>
                  <a:lnTo>
                    <a:pt x="2125" y="18"/>
                  </a:lnTo>
                  <a:lnTo>
                    <a:pt x="2118" y="34"/>
                  </a:lnTo>
                  <a:lnTo>
                    <a:pt x="2109" y="33"/>
                  </a:lnTo>
                  <a:lnTo>
                    <a:pt x="2097" y="31"/>
                  </a:lnTo>
                  <a:lnTo>
                    <a:pt x="2071" y="23"/>
                  </a:lnTo>
                  <a:lnTo>
                    <a:pt x="2054" y="17"/>
                  </a:lnTo>
                  <a:lnTo>
                    <a:pt x="2027" y="14"/>
                  </a:lnTo>
                  <a:lnTo>
                    <a:pt x="1998" y="21"/>
                  </a:lnTo>
                  <a:lnTo>
                    <a:pt x="1970" y="33"/>
                  </a:lnTo>
                  <a:lnTo>
                    <a:pt x="1951" y="25"/>
                  </a:lnTo>
                  <a:lnTo>
                    <a:pt x="1934" y="23"/>
                  </a:lnTo>
                  <a:lnTo>
                    <a:pt x="1910" y="17"/>
                  </a:lnTo>
                  <a:lnTo>
                    <a:pt x="1885" y="19"/>
                  </a:lnTo>
                  <a:lnTo>
                    <a:pt x="1868" y="27"/>
                  </a:lnTo>
                  <a:lnTo>
                    <a:pt x="1861" y="37"/>
                  </a:lnTo>
                  <a:lnTo>
                    <a:pt x="1841" y="33"/>
                  </a:lnTo>
                  <a:lnTo>
                    <a:pt x="1813" y="33"/>
                  </a:lnTo>
                  <a:lnTo>
                    <a:pt x="1776" y="28"/>
                  </a:lnTo>
                  <a:lnTo>
                    <a:pt x="1744" y="37"/>
                  </a:lnTo>
                  <a:lnTo>
                    <a:pt x="1716" y="24"/>
                  </a:lnTo>
                  <a:lnTo>
                    <a:pt x="1679" y="33"/>
                  </a:lnTo>
                  <a:lnTo>
                    <a:pt x="1644" y="54"/>
                  </a:lnTo>
                  <a:lnTo>
                    <a:pt x="1614" y="46"/>
                  </a:lnTo>
                  <a:lnTo>
                    <a:pt x="1589" y="38"/>
                  </a:lnTo>
                  <a:lnTo>
                    <a:pt x="1560" y="34"/>
                  </a:lnTo>
                  <a:lnTo>
                    <a:pt x="1524" y="37"/>
                  </a:lnTo>
                  <a:lnTo>
                    <a:pt x="1467" y="44"/>
                  </a:lnTo>
                  <a:lnTo>
                    <a:pt x="1417" y="36"/>
                  </a:lnTo>
                  <a:lnTo>
                    <a:pt x="1395" y="40"/>
                  </a:lnTo>
                  <a:lnTo>
                    <a:pt x="1367" y="33"/>
                  </a:lnTo>
                  <a:lnTo>
                    <a:pt x="1348" y="25"/>
                  </a:lnTo>
                  <a:lnTo>
                    <a:pt x="1327" y="24"/>
                  </a:lnTo>
                  <a:lnTo>
                    <a:pt x="1287" y="28"/>
                  </a:lnTo>
                  <a:lnTo>
                    <a:pt x="1237" y="43"/>
                  </a:lnTo>
                  <a:lnTo>
                    <a:pt x="1194" y="30"/>
                  </a:lnTo>
                  <a:lnTo>
                    <a:pt x="1159" y="33"/>
                  </a:lnTo>
                  <a:lnTo>
                    <a:pt x="1125" y="51"/>
                  </a:lnTo>
                  <a:lnTo>
                    <a:pt x="1065" y="38"/>
                  </a:lnTo>
                  <a:lnTo>
                    <a:pt x="1019" y="45"/>
                  </a:lnTo>
                  <a:lnTo>
                    <a:pt x="988" y="38"/>
                  </a:lnTo>
                  <a:lnTo>
                    <a:pt x="943" y="42"/>
                  </a:lnTo>
                  <a:lnTo>
                    <a:pt x="897" y="51"/>
                  </a:lnTo>
                  <a:lnTo>
                    <a:pt x="866" y="48"/>
                  </a:lnTo>
                  <a:lnTo>
                    <a:pt x="801" y="45"/>
                  </a:lnTo>
                  <a:lnTo>
                    <a:pt x="760" y="51"/>
                  </a:lnTo>
                  <a:lnTo>
                    <a:pt x="692" y="46"/>
                  </a:lnTo>
                  <a:lnTo>
                    <a:pt x="636" y="42"/>
                  </a:lnTo>
                  <a:lnTo>
                    <a:pt x="575" y="33"/>
                  </a:lnTo>
                  <a:lnTo>
                    <a:pt x="518" y="42"/>
                  </a:lnTo>
                  <a:lnTo>
                    <a:pt x="454" y="23"/>
                  </a:lnTo>
                  <a:lnTo>
                    <a:pt x="404" y="24"/>
                  </a:lnTo>
                  <a:lnTo>
                    <a:pt x="371" y="35"/>
                  </a:lnTo>
                  <a:lnTo>
                    <a:pt x="349" y="26"/>
                  </a:lnTo>
                  <a:lnTo>
                    <a:pt x="322" y="31"/>
                  </a:lnTo>
                  <a:lnTo>
                    <a:pt x="287" y="33"/>
                  </a:lnTo>
                  <a:lnTo>
                    <a:pt x="252" y="36"/>
                  </a:lnTo>
                  <a:lnTo>
                    <a:pt x="211" y="44"/>
                  </a:lnTo>
                  <a:lnTo>
                    <a:pt x="176" y="35"/>
                  </a:lnTo>
                  <a:lnTo>
                    <a:pt x="143" y="39"/>
                  </a:lnTo>
                  <a:lnTo>
                    <a:pt x="99" y="43"/>
                  </a:lnTo>
                  <a:lnTo>
                    <a:pt x="71" y="39"/>
                  </a:lnTo>
                  <a:lnTo>
                    <a:pt x="20" y="37"/>
                  </a:lnTo>
                  <a:lnTo>
                    <a:pt x="0" y="46"/>
                  </a:lnTo>
                  <a:lnTo>
                    <a:pt x="2" y="73"/>
                  </a:lnTo>
                  <a:lnTo>
                    <a:pt x="5" y="96"/>
                  </a:lnTo>
                  <a:lnTo>
                    <a:pt x="16" y="116"/>
                  </a:lnTo>
                  <a:lnTo>
                    <a:pt x="29" y="120"/>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21" name="Freeform 25"/>
            <p:cNvSpPr>
              <a:spLocks/>
            </p:cNvSpPr>
            <p:nvPr/>
          </p:nvSpPr>
          <p:spPr bwMode="auto">
            <a:xfrm>
              <a:off x="3570" y="104"/>
              <a:ext cx="2129" cy="162"/>
            </a:xfrm>
            <a:custGeom>
              <a:avLst/>
              <a:gdLst/>
              <a:ahLst/>
              <a:cxnLst>
                <a:cxn ang="0">
                  <a:pos x="0" y="122"/>
                </a:cxn>
                <a:cxn ang="0">
                  <a:pos x="5" y="129"/>
                </a:cxn>
                <a:cxn ang="0">
                  <a:pos x="9" y="58"/>
                </a:cxn>
                <a:cxn ang="0">
                  <a:pos x="28" y="29"/>
                </a:cxn>
                <a:cxn ang="0">
                  <a:pos x="101" y="25"/>
                </a:cxn>
                <a:cxn ang="0">
                  <a:pos x="243" y="29"/>
                </a:cxn>
                <a:cxn ang="0">
                  <a:pos x="378" y="28"/>
                </a:cxn>
                <a:cxn ang="0">
                  <a:pos x="537" y="29"/>
                </a:cxn>
                <a:cxn ang="0">
                  <a:pos x="645" y="25"/>
                </a:cxn>
                <a:cxn ang="0">
                  <a:pos x="735" y="25"/>
                </a:cxn>
                <a:cxn ang="0">
                  <a:pos x="870" y="33"/>
                </a:cxn>
                <a:cxn ang="0">
                  <a:pos x="968" y="35"/>
                </a:cxn>
                <a:cxn ang="0">
                  <a:pos x="1079" y="29"/>
                </a:cxn>
                <a:cxn ang="0">
                  <a:pos x="1212" y="40"/>
                </a:cxn>
                <a:cxn ang="0">
                  <a:pos x="1316" y="37"/>
                </a:cxn>
                <a:cxn ang="0">
                  <a:pos x="1414" y="32"/>
                </a:cxn>
                <a:cxn ang="0">
                  <a:pos x="1525" y="36"/>
                </a:cxn>
                <a:cxn ang="0">
                  <a:pos x="1621" y="32"/>
                </a:cxn>
                <a:cxn ang="0">
                  <a:pos x="1714" y="29"/>
                </a:cxn>
                <a:cxn ang="0">
                  <a:pos x="1781" y="32"/>
                </a:cxn>
                <a:cxn ang="0">
                  <a:pos x="1913" y="25"/>
                </a:cxn>
                <a:cxn ang="0">
                  <a:pos x="2046" y="33"/>
                </a:cxn>
                <a:cxn ang="0">
                  <a:pos x="2093" y="47"/>
                </a:cxn>
                <a:cxn ang="0">
                  <a:pos x="2115" y="68"/>
                </a:cxn>
                <a:cxn ang="0">
                  <a:pos x="2128" y="124"/>
                </a:cxn>
                <a:cxn ang="0">
                  <a:pos x="2128" y="41"/>
                </a:cxn>
                <a:cxn ang="0">
                  <a:pos x="2120" y="16"/>
                </a:cxn>
                <a:cxn ang="0">
                  <a:pos x="1974" y="6"/>
                </a:cxn>
                <a:cxn ang="0">
                  <a:pos x="1855" y="1"/>
                </a:cxn>
                <a:cxn ang="0">
                  <a:pos x="1774" y="3"/>
                </a:cxn>
                <a:cxn ang="0">
                  <a:pos x="1658" y="8"/>
                </a:cxn>
                <a:cxn ang="0">
                  <a:pos x="1453" y="6"/>
                </a:cxn>
                <a:cxn ang="0">
                  <a:pos x="1311" y="6"/>
                </a:cxn>
                <a:cxn ang="0">
                  <a:pos x="1212" y="6"/>
                </a:cxn>
                <a:cxn ang="0">
                  <a:pos x="1135" y="4"/>
                </a:cxn>
                <a:cxn ang="0">
                  <a:pos x="1000" y="6"/>
                </a:cxn>
                <a:cxn ang="0">
                  <a:pos x="837" y="6"/>
                </a:cxn>
                <a:cxn ang="0">
                  <a:pos x="652" y="4"/>
                </a:cxn>
                <a:cxn ang="0">
                  <a:pos x="569" y="2"/>
                </a:cxn>
                <a:cxn ang="0">
                  <a:pos x="431" y="2"/>
                </a:cxn>
                <a:cxn ang="0">
                  <a:pos x="256" y="2"/>
                </a:cxn>
                <a:cxn ang="0">
                  <a:pos x="107" y="0"/>
                </a:cxn>
                <a:cxn ang="0">
                  <a:pos x="34" y="1"/>
                </a:cxn>
                <a:cxn ang="0">
                  <a:pos x="5" y="18"/>
                </a:cxn>
                <a:cxn ang="0">
                  <a:pos x="0" y="56"/>
                </a:cxn>
              </a:cxnLst>
              <a:rect l="0" t="0" r="r" b="b"/>
              <a:pathLst>
                <a:path w="2129" h="162">
                  <a:moveTo>
                    <a:pt x="0" y="78"/>
                  </a:moveTo>
                  <a:lnTo>
                    <a:pt x="0" y="122"/>
                  </a:lnTo>
                  <a:lnTo>
                    <a:pt x="0" y="161"/>
                  </a:lnTo>
                  <a:lnTo>
                    <a:pt x="5" y="129"/>
                  </a:lnTo>
                  <a:lnTo>
                    <a:pt x="7" y="104"/>
                  </a:lnTo>
                  <a:lnTo>
                    <a:pt x="9" y="58"/>
                  </a:lnTo>
                  <a:lnTo>
                    <a:pt x="15" y="36"/>
                  </a:lnTo>
                  <a:lnTo>
                    <a:pt x="28" y="29"/>
                  </a:lnTo>
                  <a:lnTo>
                    <a:pt x="60" y="24"/>
                  </a:lnTo>
                  <a:lnTo>
                    <a:pt x="101" y="25"/>
                  </a:lnTo>
                  <a:lnTo>
                    <a:pt x="200" y="25"/>
                  </a:lnTo>
                  <a:lnTo>
                    <a:pt x="243" y="29"/>
                  </a:lnTo>
                  <a:lnTo>
                    <a:pt x="306" y="25"/>
                  </a:lnTo>
                  <a:lnTo>
                    <a:pt x="378" y="28"/>
                  </a:lnTo>
                  <a:lnTo>
                    <a:pt x="431" y="27"/>
                  </a:lnTo>
                  <a:lnTo>
                    <a:pt x="537" y="29"/>
                  </a:lnTo>
                  <a:lnTo>
                    <a:pt x="574" y="29"/>
                  </a:lnTo>
                  <a:lnTo>
                    <a:pt x="645" y="25"/>
                  </a:lnTo>
                  <a:lnTo>
                    <a:pt x="669" y="30"/>
                  </a:lnTo>
                  <a:lnTo>
                    <a:pt x="735" y="25"/>
                  </a:lnTo>
                  <a:lnTo>
                    <a:pt x="836" y="29"/>
                  </a:lnTo>
                  <a:lnTo>
                    <a:pt x="870" y="33"/>
                  </a:lnTo>
                  <a:lnTo>
                    <a:pt x="923" y="29"/>
                  </a:lnTo>
                  <a:lnTo>
                    <a:pt x="968" y="35"/>
                  </a:lnTo>
                  <a:lnTo>
                    <a:pt x="1006" y="35"/>
                  </a:lnTo>
                  <a:lnTo>
                    <a:pt x="1079" y="29"/>
                  </a:lnTo>
                  <a:lnTo>
                    <a:pt x="1149" y="33"/>
                  </a:lnTo>
                  <a:lnTo>
                    <a:pt x="1212" y="40"/>
                  </a:lnTo>
                  <a:lnTo>
                    <a:pt x="1231" y="41"/>
                  </a:lnTo>
                  <a:lnTo>
                    <a:pt x="1316" y="37"/>
                  </a:lnTo>
                  <a:lnTo>
                    <a:pt x="1395" y="34"/>
                  </a:lnTo>
                  <a:lnTo>
                    <a:pt x="1414" y="32"/>
                  </a:lnTo>
                  <a:lnTo>
                    <a:pt x="1443" y="33"/>
                  </a:lnTo>
                  <a:lnTo>
                    <a:pt x="1525" y="36"/>
                  </a:lnTo>
                  <a:lnTo>
                    <a:pt x="1588" y="30"/>
                  </a:lnTo>
                  <a:lnTo>
                    <a:pt x="1621" y="32"/>
                  </a:lnTo>
                  <a:lnTo>
                    <a:pt x="1671" y="33"/>
                  </a:lnTo>
                  <a:lnTo>
                    <a:pt x="1714" y="29"/>
                  </a:lnTo>
                  <a:lnTo>
                    <a:pt x="1742" y="25"/>
                  </a:lnTo>
                  <a:lnTo>
                    <a:pt x="1781" y="32"/>
                  </a:lnTo>
                  <a:lnTo>
                    <a:pt x="1860" y="34"/>
                  </a:lnTo>
                  <a:lnTo>
                    <a:pt x="1913" y="25"/>
                  </a:lnTo>
                  <a:lnTo>
                    <a:pt x="1990" y="33"/>
                  </a:lnTo>
                  <a:lnTo>
                    <a:pt x="2046" y="33"/>
                  </a:lnTo>
                  <a:lnTo>
                    <a:pt x="2075" y="33"/>
                  </a:lnTo>
                  <a:lnTo>
                    <a:pt x="2093" y="47"/>
                  </a:lnTo>
                  <a:lnTo>
                    <a:pt x="2105" y="54"/>
                  </a:lnTo>
                  <a:lnTo>
                    <a:pt x="2115" y="68"/>
                  </a:lnTo>
                  <a:lnTo>
                    <a:pt x="2122" y="92"/>
                  </a:lnTo>
                  <a:lnTo>
                    <a:pt x="2128" y="124"/>
                  </a:lnTo>
                  <a:lnTo>
                    <a:pt x="2128" y="58"/>
                  </a:lnTo>
                  <a:lnTo>
                    <a:pt x="2128" y="41"/>
                  </a:lnTo>
                  <a:lnTo>
                    <a:pt x="2125" y="30"/>
                  </a:lnTo>
                  <a:lnTo>
                    <a:pt x="2120" y="16"/>
                  </a:lnTo>
                  <a:lnTo>
                    <a:pt x="2089" y="7"/>
                  </a:lnTo>
                  <a:lnTo>
                    <a:pt x="1974" y="6"/>
                  </a:lnTo>
                  <a:lnTo>
                    <a:pt x="1946" y="1"/>
                  </a:lnTo>
                  <a:lnTo>
                    <a:pt x="1855" y="1"/>
                  </a:lnTo>
                  <a:lnTo>
                    <a:pt x="1829" y="3"/>
                  </a:lnTo>
                  <a:lnTo>
                    <a:pt x="1774" y="3"/>
                  </a:lnTo>
                  <a:lnTo>
                    <a:pt x="1733" y="2"/>
                  </a:lnTo>
                  <a:lnTo>
                    <a:pt x="1658" y="8"/>
                  </a:lnTo>
                  <a:lnTo>
                    <a:pt x="1501" y="3"/>
                  </a:lnTo>
                  <a:lnTo>
                    <a:pt x="1453" y="6"/>
                  </a:lnTo>
                  <a:lnTo>
                    <a:pt x="1366" y="10"/>
                  </a:lnTo>
                  <a:lnTo>
                    <a:pt x="1311" y="6"/>
                  </a:lnTo>
                  <a:lnTo>
                    <a:pt x="1256" y="6"/>
                  </a:lnTo>
                  <a:lnTo>
                    <a:pt x="1212" y="6"/>
                  </a:lnTo>
                  <a:lnTo>
                    <a:pt x="1164" y="9"/>
                  </a:lnTo>
                  <a:lnTo>
                    <a:pt x="1135" y="4"/>
                  </a:lnTo>
                  <a:lnTo>
                    <a:pt x="1031" y="6"/>
                  </a:lnTo>
                  <a:lnTo>
                    <a:pt x="1000" y="6"/>
                  </a:lnTo>
                  <a:lnTo>
                    <a:pt x="945" y="4"/>
                  </a:lnTo>
                  <a:lnTo>
                    <a:pt x="837" y="6"/>
                  </a:lnTo>
                  <a:lnTo>
                    <a:pt x="741" y="4"/>
                  </a:lnTo>
                  <a:lnTo>
                    <a:pt x="652" y="4"/>
                  </a:lnTo>
                  <a:lnTo>
                    <a:pt x="610" y="6"/>
                  </a:lnTo>
                  <a:lnTo>
                    <a:pt x="569" y="2"/>
                  </a:lnTo>
                  <a:lnTo>
                    <a:pt x="535" y="2"/>
                  </a:lnTo>
                  <a:lnTo>
                    <a:pt x="431" y="2"/>
                  </a:lnTo>
                  <a:lnTo>
                    <a:pt x="312" y="4"/>
                  </a:lnTo>
                  <a:lnTo>
                    <a:pt x="256" y="2"/>
                  </a:lnTo>
                  <a:lnTo>
                    <a:pt x="190" y="4"/>
                  </a:lnTo>
                  <a:lnTo>
                    <a:pt x="107" y="0"/>
                  </a:lnTo>
                  <a:lnTo>
                    <a:pt x="56" y="0"/>
                  </a:lnTo>
                  <a:lnTo>
                    <a:pt x="34" y="1"/>
                  </a:lnTo>
                  <a:lnTo>
                    <a:pt x="19" y="6"/>
                  </a:lnTo>
                  <a:lnTo>
                    <a:pt x="5" y="18"/>
                  </a:lnTo>
                  <a:lnTo>
                    <a:pt x="1" y="37"/>
                  </a:lnTo>
                  <a:lnTo>
                    <a:pt x="0" y="56"/>
                  </a:lnTo>
                  <a:lnTo>
                    <a:pt x="0" y="78"/>
                  </a:lnTo>
                </a:path>
              </a:pathLst>
            </a:custGeom>
            <a:solidFill>
              <a:srgbClr val="FFFFFF"/>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sp>
          <p:nvSpPr>
            <p:cNvPr id="80922" name="Freeform 26"/>
            <p:cNvSpPr>
              <a:spLocks/>
            </p:cNvSpPr>
            <p:nvPr/>
          </p:nvSpPr>
          <p:spPr bwMode="auto">
            <a:xfrm>
              <a:off x="3574" y="363"/>
              <a:ext cx="2128" cy="65"/>
            </a:xfrm>
            <a:custGeom>
              <a:avLst/>
              <a:gdLst/>
              <a:ahLst/>
              <a:cxnLst>
                <a:cxn ang="0">
                  <a:pos x="0" y="15"/>
                </a:cxn>
                <a:cxn ang="0">
                  <a:pos x="6" y="12"/>
                </a:cxn>
                <a:cxn ang="0">
                  <a:pos x="8" y="40"/>
                </a:cxn>
                <a:cxn ang="0">
                  <a:pos x="27" y="52"/>
                </a:cxn>
                <a:cxn ang="0">
                  <a:pos x="59" y="49"/>
                </a:cxn>
                <a:cxn ang="0">
                  <a:pos x="110" y="49"/>
                </a:cxn>
                <a:cxn ang="0">
                  <a:pos x="162" y="50"/>
                </a:cxn>
                <a:cxn ang="0">
                  <a:pos x="192" y="51"/>
                </a:cxn>
                <a:cxn ang="0">
                  <a:pos x="248" y="48"/>
                </a:cxn>
                <a:cxn ang="0">
                  <a:pos x="327" y="51"/>
                </a:cxn>
                <a:cxn ang="0">
                  <a:pos x="413" y="51"/>
                </a:cxn>
                <a:cxn ang="0">
                  <a:pos x="479" y="53"/>
                </a:cxn>
                <a:cxn ang="0">
                  <a:pos x="517" y="52"/>
                </a:cxn>
                <a:cxn ang="0">
                  <a:pos x="645" y="53"/>
                </a:cxn>
                <a:cxn ang="0">
                  <a:pos x="725" y="49"/>
                </a:cxn>
                <a:cxn ang="0">
                  <a:pos x="805" y="50"/>
                </a:cxn>
                <a:cxn ang="0">
                  <a:pos x="869" y="50"/>
                </a:cxn>
                <a:cxn ang="0">
                  <a:pos x="968" y="49"/>
                </a:cxn>
                <a:cxn ang="0">
                  <a:pos x="1044" y="46"/>
                </a:cxn>
                <a:cxn ang="0">
                  <a:pos x="1157" y="47"/>
                </a:cxn>
                <a:cxn ang="0">
                  <a:pos x="1295" y="49"/>
                </a:cxn>
                <a:cxn ang="0">
                  <a:pos x="1377" y="46"/>
                </a:cxn>
                <a:cxn ang="0">
                  <a:pos x="1412" y="51"/>
                </a:cxn>
                <a:cxn ang="0">
                  <a:pos x="1519" y="51"/>
                </a:cxn>
                <a:cxn ang="0">
                  <a:pos x="1606" y="51"/>
                </a:cxn>
                <a:cxn ang="0">
                  <a:pos x="1636" y="48"/>
                </a:cxn>
                <a:cxn ang="0">
                  <a:pos x="1686" y="51"/>
                </a:cxn>
                <a:cxn ang="0">
                  <a:pos x="1712" y="52"/>
                </a:cxn>
                <a:cxn ang="0">
                  <a:pos x="1782" y="51"/>
                </a:cxn>
                <a:cxn ang="0">
                  <a:pos x="1841" y="50"/>
                </a:cxn>
                <a:cxn ang="0">
                  <a:pos x="1937" y="48"/>
                </a:cxn>
                <a:cxn ang="0">
                  <a:pos x="2072" y="47"/>
                </a:cxn>
                <a:cxn ang="0">
                  <a:pos x="2104" y="42"/>
                </a:cxn>
                <a:cxn ang="0">
                  <a:pos x="2120" y="27"/>
                </a:cxn>
                <a:cxn ang="0">
                  <a:pos x="2127" y="40"/>
                </a:cxn>
                <a:cxn ang="0">
                  <a:pos x="2124" y="51"/>
                </a:cxn>
                <a:cxn ang="0">
                  <a:pos x="2107" y="61"/>
                </a:cxn>
                <a:cxn ang="0">
                  <a:pos x="1972" y="61"/>
                </a:cxn>
                <a:cxn ang="0">
                  <a:pos x="1854" y="63"/>
                </a:cxn>
                <a:cxn ang="0">
                  <a:pos x="1800" y="64"/>
                </a:cxn>
                <a:cxn ang="0">
                  <a:pos x="1739" y="64"/>
                </a:cxn>
                <a:cxn ang="0">
                  <a:pos x="1628" y="60"/>
                </a:cxn>
                <a:cxn ang="0">
                  <a:pos x="1493" y="59"/>
                </a:cxn>
                <a:cxn ang="0">
                  <a:pos x="1382" y="61"/>
                </a:cxn>
                <a:cxn ang="0">
                  <a:pos x="1310" y="61"/>
                </a:cxn>
                <a:cxn ang="0">
                  <a:pos x="1256" y="61"/>
                </a:cxn>
                <a:cxn ang="0">
                  <a:pos x="1212" y="62"/>
                </a:cxn>
                <a:cxn ang="0">
                  <a:pos x="1163" y="60"/>
                </a:cxn>
                <a:cxn ang="0">
                  <a:pos x="1106" y="63"/>
                </a:cxn>
                <a:cxn ang="0">
                  <a:pos x="1030" y="62"/>
                </a:cxn>
                <a:cxn ang="0">
                  <a:pos x="971" y="62"/>
                </a:cxn>
                <a:cxn ang="0">
                  <a:pos x="885" y="64"/>
                </a:cxn>
                <a:cxn ang="0">
                  <a:pos x="784" y="64"/>
                </a:cxn>
                <a:cxn ang="0">
                  <a:pos x="692" y="64"/>
                </a:cxn>
                <a:cxn ang="0">
                  <a:pos x="609" y="61"/>
                </a:cxn>
                <a:cxn ang="0">
                  <a:pos x="534" y="62"/>
                </a:cxn>
                <a:cxn ang="0">
                  <a:pos x="401" y="63"/>
                </a:cxn>
                <a:cxn ang="0">
                  <a:pos x="256" y="62"/>
                </a:cxn>
                <a:cxn ang="0">
                  <a:pos x="19" y="61"/>
                </a:cxn>
                <a:cxn ang="0">
                  <a:pos x="1" y="49"/>
                </a:cxn>
                <a:cxn ang="0">
                  <a:pos x="0" y="32"/>
                </a:cxn>
              </a:cxnLst>
              <a:rect l="0" t="0" r="r" b="b"/>
              <a:pathLst>
                <a:path w="2128" h="65">
                  <a:moveTo>
                    <a:pt x="0" y="32"/>
                  </a:moveTo>
                  <a:lnTo>
                    <a:pt x="0" y="15"/>
                  </a:lnTo>
                  <a:lnTo>
                    <a:pt x="0" y="0"/>
                  </a:lnTo>
                  <a:lnTo>
                    <a:pt x="6" y="12"/>
                  </a:lnTo>
                  <a:lnTo>
                    <a:pt x="7" y="22"/>
                  </a:lnTo>
                  <a:lnTo>
                    <a:pt x="8" y="40"/>
                  </a:lnTo>
                  <a:lnTo>
                    <a:pt x="15" y="49"/>
                  </a:lnTo>
                  <a:lnTo>
                    <a:pt x="27" y="52"/>
                  </a:lnTo>
                  <a:lnTo>
                    <a:pt x="40" y="50"/>
                  </a:lnTo>
                  <a:lnTo>
                    <a:pt x="59" y="49"/>
                  </a:lnTo>
                  <a:lnTo>
                    <a:pt x="91" y="48"/>
                  </a:lnTo>
                  <a:lnTo>
                    <a:pt x="110" y="49"/>
                  </a:lnTo>
                  <a:lnTo>
                    <a:pt x="127" y="49"/>
                  </a:lnTo>
                  <a:lnTo>
                    <a:pt x="162" y="50"/>
                  </a:lnTo>
                  <a:lnTo>
                    <a:pt x="175" y="51"/>
                  </a:lnTo>
                  <a:lnTo>
                    <a:pt x="192" y="51"/>
                  </a:lnTo>
                  <a:lnTo>
                    <a:pt x="219" y="49"/>
                  </a:lnTo>
                  <a:lnTo>
                    <a:pt x="248" y="48"/>
                  </a:lnTo>
                  <a:lnTo>
                    <a:pt x="284" y="48"/>
                  </a:lnTo>
                  <a:lnTo>
                    <a:pt x="327" y="51"/>
                  </a:lnTo>
                  <a:lnTo>
                    <a:pt x="383" y="53"/>
                  </a:lnTo>
                  <a:lnTo>
                    <a:pt x="413" y="51"/>
                  </a:lnTo>
                  <a:lnTo>
                    <a:pt x="431" y="53"/>
                  </a:lnTo>
                  <a:lnTo>
                    <a:pt x="479" y="53"/>
                  </a:lnTo>
                  <a:lnTo>
                    <a:pt x="496" y="50"/>
                  </a:lnTo>
                  <a:lnTo>
                    <a:pt x="517" y="52"/>
                  </a:lnTo>
                  <a:lnTo>
                    <a:pt x="574" y="52"/>
                  </a:lnTo>
                  <a:lnTo>
                    <a:pt x="645" y="53"/>
                  </a:lnTo>
                  <a:lnTo>
                    <a:pt x="669" y="51"/>
                  </a:lnTo>
                  <a:lnTo>
                    <a:pt x="725" y="49"/>
                  </a:lnTo>
                  <a:lnTo>
                    <a:pt x="762" y="48"/>
                  </a:lnTo>
                  <a:lnTo>
                    <a:pt x="805" y="50"/>
                  </a:lnTo>
                  <a:lnTo>
                    <a:pt x="835" y="52"/>
                  </a:lnTo>
                  <a:lnTo>
                    <a:pt x="869" y="50"/>
                  </a:lnTo>
                  <a:lnTo>
                    <a:pt x="929" y="52"/>
                  </a:lnTo>
                  <a:lnTo>
                    <a:pt x="968" y="49"/>
                  </a:lnTo>
                  <a:lnTo>
                    <a:pt x="1005" y="49"/>
                  </a:lnTo>
                  <a:lnTo>
                    <a:pt x="1044" y="46"/>
                  </a:lnTo>
                  <a:lnTo>
                    <a:pt x="1093" y="50"/>
                  </a:lnTo>
                  <a:lnTo>
                    <a:pt x="1157" y="47"/>
                  </a:lnTo>
                  <a:lnTo>
                    <a:pt x="1230" y="47"/>
                  </a:lnTo>
                  <a:lnTo>
                    <a:pt x="1295" y="49"/>
                  </a:lnTo>
                  <a:lnTo>
                    <a:pt x="1334" y="46"/>
                  </a:lnTo>
                  <a:lnTo>
                    <a:pt x="1377" y="46"/>
                  </a:lnTo>
                  <a:lnTo>
                    <a:pt x="1394" y="50"/>
                  </a:lnTo>
                  <a:lnTo>
                    <a:pt x="1412" y="51"/>
                  </a:lnTo>
                  <a:lnTo>
                    <a:pt x="1469" y="49"/>
                  </a:lnTo>
                  <a:lnTo>
                    <a:pt x="1519" y="51"/>
                  </a:lnTo>
                  <a:lnTo>
                    <a:pt x="1587" y="51"/>
                  </a:lnTo>
                  <a:lnTo>
                    <a:pt x="1606" y="51"/>
                  </a:lnTo>
                  <a:lnTo>
                    <a:pt x="1619" y="51"/>
                  </a:lnTo>
                  <a:lnTo>
                    <a:pt x="1636" y="48"/>
                  </a:lnTo>
                  <a:lnTo>
                    <a:pt x="1670" y="50"/>
                  </a:lnTo>
                  <a:lnTo>
                    <a:pt x="1686" y="51"/>
                  </a:lnTo>
                  <a:lnTo>
                    <a:pt x="1698" y="50"/>
                  </a:lnTo>
                  <a:lnTo>
                    <a:pt x="1712" y="52"/>
                  </a:lnTo>
                  <a:lnTo>
                    <a:pt x="1739" y="49"/>
                  </a:lnTo>
                  <a:lnTo>
                    <a:pt x="1782" y="51"/>
                  </a:lnTo>
                  <a:lnTo>
                    <a:pt x="1824" y="48"/>
                  </a:lnTo>
                  <a:lnTo>
                    <a:pt x="1841" y="50"/>
                  </a:lnTo>
                  <a:lnTo>
                    <a:pt x="1859" y="50"/>
                  </a:lnTo>
                  <a:lnTo>
                    <a:pt x="1937" y="48"/>
                  </a:lnTo>
                  <a:lnTo>
                    <a:pt x="2013" y="50"/>
                  </a:lnTo>
                  <a:lnTo>
                    <a:pt x="2072" y="47"/>
                  </a:lnTo>
                  <a:lnTo>
                    <a:pt x="2092" y="45"/>
                  </a:lnTo>
                  <a:lnTo>
                    <a:pt x="2104" y="42"/>
                  </a:lnTo>
                  <a:lnTo>
                    <a:pt x="2113" y="36"/>
                  </a:lnTo>
                  <a:lnTo>
                    <a:pt x="2120" y="27"/>
                  </a:lnTo>
                  <a:lnTo>
                    <a:pt x="2127" y="14"/>
                  </a:lnTo>
                  <a:lnTo>
                    <a:pt x="2127" y="40"/>
                  </a:lnTo>
                  <a:lnTo>
                    <a:pt x="2127" y="47"/>
                  </a:lnTo>
                  <a:lnTo>
                    <a:pt x="2124" y="51"/>
                  </a:lnTo>
                  <a:lnTo>
                    <a:pt x="2118" y="57"/>
                  </a:lnTo>
                  <a:lnTo>
                    <a:pt x="2107" y="61"/>
                  </a:lnTo>
                  <a:lnTo>
                    <a:pt x="2029" y="64"/>
                  </a:lnTo>
                  <a:lnTo>
                    <a:pt x="1972" y="61"/>
                  </a:lnTo>
                  <a:lnTo>
                    <a:pt x="1945" y="63"/>
                  </a:lnTo>
                  <a:lnTo>
                    <a:pt x="1854" y="63"/>
                  </a:lnTo>
                  <a:lnTo>
                    <a:pt x="1828" y="62"/>
                  </a:lnTo>
                  <a:lnTo>
                    <a:pt x="1800" y="64"/>
                  </a:lnTo>
                  <a:lnTo>
                    <a:pt x="1772" y="62"/>
                  </a:lnTo>
                  <a:lnTo>
                    <a:pt x="1739" y="64"/>
                  </a:lnTo>
                  <a:lnTo>
                    <a:pt x="1653" y="63"/>
                  </a:lnTo>
                  <a:lnTo>
                    <a:pt x="1628" y="60"/>
                  </a:lnTo>
                  <a:lnTo>
                    <a:pt x="1547" y="63"/>
                  </a:lnTo>
                  <a:lnTo>
                    <a:pt x="1493" y="59"/>
                  </a:lnTo>
                  <a:lnTo>
                    <a:pt x="1430" y="63"/>
                  </a:lnTo>
                  <a:lnTo>
                    <a:pt x="1382" y="61"/>
                  </a:lnTo>
                  <a:lnTo>
                    <a:pt x="1336" y="63"/>
                  </a:lnTo>
                  <a:lnTo>
                    <a:pt x="1310" y="61"/>
                  </a:lnTo>
                  <a:lnTo>
                    <a:pt x="1287" y="61"/>
                  </a:lnTo>
                  <a:lnTo>
                    <a:pt x="1256" y="61"/>
                  </a:lnTo>
                  <a:lnTo>
                    <a:pt x="1235" y="60"/>
                  </a:lnTo>
                  <a:lnTo>
                    <a:pt x="1212" y="62"/>
                  </a:lnTo>
                  <a:lnTo>
                    <a:pt x="1188" y="60"/>
                  </a:lnTo>
                  <a:lnTo>
                    <a:pt x="1163" y="60"/>
                  </a:lnTo>
                  <a:lnTo>
                    <a:pt x="1134" y="62"/>
                  </a:lnTo>
                  <a:lnTo>
                    <a:pt x="1106" y="63"/>
                  </a:lnTo>
                  <a:lnTo>
                    <a:pt x="1075" y="63"/>
                  </a:lnTo>
                  <a:lnTo>
                    <a:pt x="1030" y="62"/>
                  </a:lnTo>
                  <a:lnTo>
                    <a:pt x="998" y="63"/>
                  </a:lnTo>
                  <a:lnTo>
                    <a:pt x="971" y="62"/>
                  </a:lnTo>
                  <a:lnTo>
                    <a:pt x="945" y="62"/>
                  </a:lnTo>
                  <a:lnTo>
                    <a:pt x="885" y="64"/>
                  </a:lnTo>
                  <a:lnTo>
                    <a:pt x="837" y="61"/>
                  </a:lnTo>
                  <a:lnTo>
                    <a:pt x="784" y="64"/>
                  </a:lnTo>
                  <a:lnTo>
                    <a:pt x="740" y="62"/>
                  </a:lnTo>
                  <a:lnTo>
                    <a:pt x="692" y="64"/>
                  </a:lnTo>
                  <a:lnTo>
                    <a:pt x="652" y="62"/>
                  </a:lnTo>
                  <a:lnTo>
                    <a:pt x="609" y="61"/>
                  </a:lnTo>
                  <a:lnTo>
                    <a:pt x="569" y="62"/>
                  </a:lnTo>
                  <a:lnTo>
                    <a:pt x="534" y="62"/>
                  </a:lnTo>
                  <a:lnTo>
                    <a:pt x="431" y="62"/>
                  </a:lnTo>
                  <a:lnTo>
                    <a:pt x="401" y="63"/>
                  </a:lnTo>
                  <a:lnTo>
                    <a:pt x="311" y="62"/>
                  </a:lnTo>
                  <a:lnTo>
                    <a:pt x="256" y="62"/>
                  </a:lnTo>
                  <a:lnTo>
                    <a:pt x="103" y="61"/>
                  </a:lnTo>
                  <a:lnTo>
                    <a:pt x="19" y="61"/>
                  </a:lnTo>
                  <a:lnTo>
                    <a:pt x="4" y="56"/>
                  </a:lnTo>
                  <a:lnTo>
                    <a:pt x="1" y="49"/>
                  </a:lnTo>
                  <a:lnTo>
                    <a:pt x="0" y="41"/>
                  </a:lnTo>
                  <a:lnTo>
                    <a:pt x="0" y="32"/>
                  </a:lnTo>
                </a:path>
              </a:pathLst>
            </a:custGeom>
            <a:solidFill>
              <a:schemeClr val="bg1"/>
            </a:solidFill>
            <a:ln w="9525">
              <a:noFill/>
              <a:round/>
              <a:headEnd type="none" w="sm" len="sm"/>
              <a:tailEnd type="none" w="sm" len="sm"/>
            </a:ln>
            <a:effectLst/>
          </p:spPr>
          <p:txBody>
            <a:bodyP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grpSp>
    </p:spTree>
  </p:cSld>
  <p:clrMap bg1="dk2" tx1="lt1" bg2="dk1" tx2="lt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79463"/>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47813"/>
            <a:ext cx="77724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defRPr/>
            </a:pPr>
            <a:endParaRPr lang="en-US" kern="1200">
              <a:solidFill>
                <a:srgbClr val="000000"/>
              </a:solidFill>
              <a:latin typeface="Times New Roman" pitchFamily="18" charset="0"/>
              <a:ea typeface="+mn-ea"/>
              <a:cs typeface="+mn-cs"/>
            </a:endParaRPr>
          </a:p>
        </p:txBody>
      </p:sp>
      <p:sp>
        <p:nvSpPr>
          <p:cNvPr id="1044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defRPr/>
            </a:pPr>
            <a:endParaRPr lang="en-US" kern="1200">
              <a:solidFill>
                <a:srgbClr val="000000"/>
              </a:solidFill>
              <a:latin typeface="Times New Roman" pitchFamily="18" charset="0"/>
              <a:ea typeface="+mn-ea"/>
              <a:cs typeface="+mn-cs"/>
            </a:endParaRPr>
          </a:p>
        </p:txBody>
      </p:sp>
      <p:sp>
        <p:nvSpPr>
          <p:cNvPr id="1044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defRPr/>
            </a:pPr>
            <a:fld id="{C00D7FB9-6F72-40A3-A630-FDC6D4276006}" type="slidenum">
              <a:rPr lang="en-US" kern="1200">
                <a:solidFill>
                  <a:srgbClr val="000000"/>
                </a:solidFill>
                <a:latin typeface="Times New Roman" pitchFamily="18" charset="0"/>
                <a:ea typeface="+mn-ea"/>
                <a:cs typeface="+mn-cs"/>
              </a:rPr>
              <a:pPr rtl="0" fontAlgn="base">
                <a:spcBef>
                  <a:spcPct val="0"/>
                </a:spcBef>
                <a:spcAft>
                  <a:spcPct val="0"/>
                </a:spcAft>
                <a:defRPr/>
              </a:pPr>
              <a:t>‹#›</a:t>
            </a:fld>
            <a:endParaRPr lang="en-US" kern="1200">
              <a:solidFill>
                <a:srgbClr val="000000"/>
              </a:solidFill>
              <a:latin typeface="Times New Roman" pitchFamily="18" charset="0"/>
              <a:ea typeface="+mn-ea"/>
              <a:cs typeface="+mn-cs"/>
            </a:endParaRPr>
          </a:p>
        </p:txBody>
      </p:sp>
      <p:grpSp>
        <p:nvGrpSpPr>
          <p:cNvPr id="2" name="Group 7"/>
          <p:cNvGrpSpPr>
            <a:grpSpLocks/>
          </p:cNvGrpSpPr>
          <p:nvPr/>
        </p:nvGrpSpPr>
        <p:grpSpPr bwMode="auto">
          <a:xfrm>
            <a:off x="96838" y="0"/>
            <a:ext cx="8950325" cy="782638"/>
            <a:chOff x="0" y="22"/>
            <a:chExt cx="5638" cy="493"/>
          </a:xfrm>
        </p:grpSpPr>
        <p:grpSp>
          <p:nvGrpSpPr>
            <p:cNvPr id="3" name="Group 8"/>
            <p:cNvGrpSpPr>
              <a:grpSpLocks/>
            </p:cNvGrpSpPr>
            <p:nvPr/>
          </p:nvGrpSpPr>
          <p:grpSpPr bwMode="auto">
            <a:xfrm>
              <a:off x="506" y="49"/>
              <a:ext cx="5132" cy="432"/>
              <a:chOff x="664" y="104"/>
              <a:chExt cx="4848" cy="432"/>
            </a:xfrm>
          </p:grpSpPr>
          <p:sp>
            <p:nvSpPr>
              <p:cNvPr id="104457"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grpSp>
            <p:nvGrpSpPr>
              <p:cNvPr id="4" name="Group 10"/>
              <p:cNvGrpSpPr>
                <a:grpSpLocks/>
              </p:cNvGrpSpPr>
              <p:nvPr/>
            </p:nvGrpSpPr>
            <p:grpSpPr bwMode="auto">
              <a:xfrm>
                <a:off x="1195" y="104"/>
                <a:ext cx="3827" cy="429"/>
                <a:chOff x="1021" y="240"/>
                <a:chExt cx="3827" cy="429"/>
              </a:xfrm>
            </p:grpSpPr>
            <p:grpSp>
              <p:nvGrpSpPr>
                <p:cNvPr id="5" name="Group 11"/>
                <p:cNvGrpSpPr>
                  <a:grpSpLocks/>
                </p:cNvGrpSpPr>
                <p:nvPr/>
              </p:nvGrpSpPr>
              <p:grpSpPr bwMode="auto">
                <a:xfrm>
                  <a:off x="1021" y="241"/>
                  <a:ext cx="2208" cy="427"/>
                  <a:chOff x="1021" y="241"/>
                  <a:chExt cx="2208" cy="427"/>
                </a:xfrm>
              </p:grpSpPr>
              <p:sp>
                <p:nvSpPr>
                  <p:cNvPr id="104460" name="Freeform 12"/>
                  <p:cNvSpPr>
                    <a:spLocks/>
                  </p:cNvSpPr>
                  <p:nvPr/>
                </p:nvSpPr>
                <p:spPr bwMode="ltGray">
                  <a:xfrm>
                    <a:off x="2257" y="633"/>
                    <a:ext cx="9"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61"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62"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63"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64" name="Freeform 16"/>
                  <p:cNvSpPr>
                    <a:spLocks/>
                  </p:cNvSpPr>
                  <p:nvPr/>
                </p:nvSpPr>
                <p:spPr bwMode="ltGray">
                  <a:xfrm>
                    <a:off x="1921" y="635"/>
                    <a:ext cx="26"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65"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66"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67"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68"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69"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70"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71"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72" name="Freeform 24"/>
                  <p:cNvSpPr>
                    <a:spLocks/>
                  </p:cNvSpPr>
                  <p:nvPr/>
                </p:nvSpPr>
                <p:spPr bwMode="ltGray">
                  <a:xfrm>
                    <a:off x="196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73"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74"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75" name="Freeform 27"/>
                  <p:cNvSpPr>
                    <a:spLocks/>
                  </p:cNvSpPr>
                  <p:nvPr/>
                </p:nvSpPr>
                <p:spPr bwMode="ltGray">
                  <a:xfrm>
                    <a:off x="2152" y="544"/>
                    <a:ext cx="9"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76" name="Freeform 28"/>
                  <p:cNvSpPr>
                    <a:spLocks/>
                  </p:cNvSpPr>
                  <p:nvPr/>
                </p:nvSpPr>
                <p:spPr bwMode="ltGray">
                  <a:xfrm>
                    <a:off x="2194" y="584"/>
                    <a:ext cx="9"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77"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78" name="Freeform 30"/>
                  <p:cNvSpPr>
                    <a:spLocks/>
                  </p:cNvSpPr>
                  <p:nvPr/>
                </p:nvSpPr>
                <p:spPr bwMode="ltGray">
                  <a:xfrm>
                    <a:off x="1984" y="536"/>
                    <a:ext cx="9"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79"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80" name="Freeform 32"/>
                  <p:cNvSpPr>
                    <a:spLocks/>
                  </p:cNvSpPr>
                  <p:nvPr/>
                </p:nvSpPr>
                <p:spPr bwMode="ltGray">
                  <a:xfrm>
                    <a:off x="1898" y="466"/>
                    <a:ext cx="43"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81"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82"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83"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84" name="Freeform 36"/>
                  <p:cNvSpPr>
                    <a:spLocks/>
                  </p:cNvSpPr>
                  <p:nvPr/>
                </p:nvSpPr>
                <p:spPr bwMode="ltGray">
                  <a:xfrm>
                    <a:off x="2530"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85"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86"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87" name="Freeform 39"/>
                  <p:cNvSpPr>
                    <a:spLocks/>
                  </p:cNvSpPr>
                  <p:nvPr/>
                </p:nvSpPr>
                <p:spPr bwMode="ltGray">
                  <a:xfrm>
                    <a:off x="2871" y="406"/>
                    <a:ext cx="77"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88"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89" name="Freeform 41"/>
                  <p:cNvSpPr>
                    <a:spLocks/>
                  </p:cNvSpPr>
                  <p:nvPr/>
                </p:nvSpPr>
                <p:spPr bwMode="ltGray">
                  <a:xfrm>
                    <a:off x="2923" y="441"/>
                    <a:ext cx="26"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90" name="Freeform 42"/>
                  <p:cNvSpPr>
                    <a:spLocks/>
                  </p:cNvSpPr>
                  <p:nvPr/>
                </p:nvSpPr>
                <p:spPr bwMode="ltGray">
                  <a:xfrm>
                    <a:off x="2905"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91"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92"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93" name="Freeform 45"/>
                  <p:cNvSpPr>
                    <a:spLocks/>
                  </p:cNvSpPr>
                  <p:nvPr/>
                </p:nvSpPr>
                <p:spPr bwMode="ltGray">
                  <a:xfrm>
                    <a:off x="2513"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94"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95"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96"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97"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98" name="Freeform 50"/>
                  <p:cNvSpPr>
                    <a:spLocks/>
                  </p:cNvSpPr>
                  <p:nvPr/>
                </p:nvSpPr>
                <p:spPr bwMode="ltGray">
                  <a:xfrm>
                    <a:off x="1967"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499" name="Freeform 51"/>
                  <p:cNvSpPr>
                    <a:spLocks/>
                  </p:cNvSpPr>
                  <p:nvPr/>
                </p:nvSpPr>
                <p:spPr bwMode="ltGray">
                  <a:xfrm>
                    <a:off x="2018" y="340"/>
                    <a:ext cx="9"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00" name="Freeform 52"/>
                  <p:cNvSpPr>
                    <a:spLocks/>
                  </p:cNvSpPr>
                  <p:nvPr/>
                </p:nvSpPr>
                <p:spPr bwMode="ltGray">
                  <a:xfrm>
                    <a:off x="1573" y="389"/>
                    <a:ext cx="350"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01"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02" name="Freeform 54"/>
                  <p:cNvSpPr>
                    <a:spLocks/>
                  </p:cNvSpPr>
                  <p:nvPr/>
                </p:nvSpPr>
                <p:spPr bwMode="ltGray">
                  <a:xfrm>
                    <a:off x="189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03" name="Freeform 55"/>
                  <p:cNvSpPr>
                    <a:spLocks/>
                  </p:cNvSpPr>
                  <p:nvPr/>
                </p:nvSpPr>
                <p:spPr bwMode="ltGray">
                  <a:xfrm>
                    <a:off x="1950"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04"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05" name="Freeform 57"/>
                  <p:cNvSpPr>
                    <a:spLocks/>
                  </p:cNvSpPr>
                  <p:nvPr/>
                </p:nvSpPr>
                <p:spPr bwMode="ltGray">
                  <a:xfrm>
                    <a:off x="1189" y="447"/>
                    <a:ext cx="162"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06"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07"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08"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09"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10" name="Freeform 62"/>
                  <p:cNvSpPr>
                    <a:spLocks/>
                  </p:cNvSpPr>
                  <p:nvPr/>
                </p:nvSpPr>
                <p:spPr bwMode="ltGray">
                  <a:xfrm>
                    <a:off x="1173" y="247"/>
                    <a:ext cx="589"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11"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12"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13"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14"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15"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grpSp>
            <p:grpSp>
              <p:nvGrpSpPr>
                <p:cNvPr id="6" name="Group 68"/>
                <p:cNvGrpSpPr>
                  <a:grpSpLocks/>
                </p:cNvGrpSpPr>
                <p:nvPr/>
              </p:nvGrpSpPr>
              <p:grpSpPr bwMode="auto">
                <a:xfrm>
                  <a:off x="3709" y="240"/>
                  <a:ext cx="1139" cy="429"/>
                  <a:chOff x="3709" y="240"/>
                  <a:chExt cx="1139" cy="429"/>
                </a:xfrm>
              </p:grpSpPr>
              <p:sp>
                <p:nvSpPr>
                  <p:cNvPr id="104517" name="Freeform 69"/>
                  <p:cNvSpPr>
                    <a:spLocks/>
                  </p:cNvSpPr>
                  <p:nvPr/>
                </p:nvSpPr>
                <p:spPr bwMode="ltGray">
                  <a:xfrm>
                    <a:off x="4808" y="616"/>
                    <a:ext cx="9"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18" name="Freeform 70"/>
                  <p:cNvSpPr>
                    <a:spLocks/>
                  </p:cNvSpPr>
                  <p:nvPr/>
                </p:nvSpPr>
                <p:spPr bwMode="ltGray">
                  <a:xfrm>
                    <a:off x="4655" y="629"/>
                    <a:ext cx="9"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19"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20" name="Freeform 72"/>
                  <p:cNvSpPr>
                    <a:spLocks/>
                  </p:cNvSpPr>
                  <p:nvPr/>
                </p:nvSpPr>
                <p:spPr bwMode="ltGray">
                  <a:xfrm>
                    <a:off x="4578"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21"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22" name="Freeform 74"/>
                  <p:cNvSpPr>
                    <a:spLocks/>
                  </p:cNvSpPr>
                  <p:nvPr/>
                </p:nvSpPr>
                <p:spPr bwMode="ltGray">
                  <a:xfrm>
                    <a:off x="4510"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23" name="Freeform 75"/>
                  <p:cNvSpPr>
                    <a:spLocks/>
                  </p:cNvSpPr>
                  <p:nvPr/>
                </p:nvSpPr>
                <p:spPr bwMode="ltGray">
                  <a:xfrm>
                    <a:off x="4578"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24"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25" name="Freeform 77"/>
                  <p:cNvSpPr>
                    <a:spLocks/>
                  </p:cNvSpPr>
                  <p:nvPr/>
                </p:nvSpPr>
                <p:spPr bwMode="ltGray">
                  <a:xfrm>
                    <a:off x="4630"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26"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27"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28"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29" name="Freeform 81"/>
                  <p:cNvSpPr>
                    <a:spLocks/>
                  </p:cNvSpPr>
                  <p:nvPr/>
                </p:nvSpPr>
                <p:spPr bwMode="ltGray">
                  <a:xfrm>
                    <a:off x="4766"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30"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31" name="Freeform 83"/>
                  <p:cNvSpPr>
                    <a:spLocks/>
                  </p:cNvSpPr>
                  <p:nvPr/>
                </p:nvSpPr>
                <p:spPr bwMode="ltGray">
                  <a:xfrm>
                    <a:off x="4747" y="494"/>
                    <a:ext cx="9"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32"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33" name="Freeform 85"/>
                  <p:cNvSpPr>
                    <a:spLocks/>
                  </p:cNvSpPr>
                  <p:nvPr/>
                </p:nvSpPr>
                <p:spPr bwMode="ltGray">
                  <a:xfrm>
                    <a:off x="4595"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34"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35" name="Freeform 87"/>
                  <p:cNvSpPr>
                    <a:spLocks/>
                  </p:cNvSpPr>
                  <p:nvPr/>
                </p:nvSpPr>
                <p:spPr bwMode="ltGray">
                  <a:xfrm>
                    <a:off x="4595"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36"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37" name="Freeform 89"/>
                  <p:cNvSpPr>
                    <a:spLocks/>
                  </p:cNvSpPr>
                  <p:nvPr/>
                </p:nvSpPr>
                <p:spPr bwMode="ltGray">
                  <a:xfrm>
                    <a:off x="4783"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38" name="Freeform 90"/>
                  <p:cNvSpPr>
                    <a:spLocks/>
                  </p:cNvSpPr>
                  <p:nvPr/>
                </p:nvSpPr>
                <p:spPr bwMode="ltGray">
                  <a:xfrm>
                    <a:off x="4288"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39"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40" name="Freeform 92"/>
                  <p:cNvSpPr>
                    <a:spLocks/>
                  </p:cNvSpPr>
                  <p:nvPr/>
                </p:nvSpPr>
                <p:spPr bwMode="ltGray">
                  <a:xfrm>
                    <a:off x="4715" y="287"/>
                    <a:ext cx="60"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41" name="Freeform 93"/>
                  <p:cNvSpPr>
                    <a:spLocks/>
                  </p:cNvSpPr>
                  <p:nvPr/>
                </p:nvSpPr>
                <p:spPr bwMode="ltGray">
                  <a:xfrm>
                    <a:off x="4656" y="319"/>
                    <a:ext cx="77"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42"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43" name="Freeform 95"/>
                  <p:cNvSpPr>
                    <a:spLocks/>
                  </p:cNvSpPr>
                  <p:nvPr/>
                </p:nvSpPr>
                <p:spPr bwMode="ltGray">
                  <a:xfrm>
                    <a:off x="4254" y="389"/>
                    <a:ext cx="350"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44"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45"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46"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47" name="Freeform 99"/>
                  <p:cNvSpPr>
                    <a:spLocks/>
                  </p:cNvSpPr>
                  <p:nvPr/>
                </p:nvSpPr>
                <p:spPr bwMode="ltGray">
                  <a:xfrm>
                    <a:off x="3708"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48" name="Freeform 100"/>
                  <p:cNvSpPr>
                    <a:spLocks/>
                  </p:cNvSpPr>
                  <p:nvPr/>
                </p:nvSpPr>
                <p:spPr bwMode="ltGray">
                  <a:xfrm>
                    <a:off x="3877" y="448"/>
                    <a:ext cx="162"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49"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50" name="Freeform 102"/>
                  <p:cNvSpPr>
                    <a:spLocks/>
                  </p:cNvSpPr>
                  <p:nvPr/>
                </p:nvSpPr>
                <p:spPr bwMode="ltGray">
                  <a:xfrm>
                    <a:off x="4152"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51" name="Freeform 103"/>
                  <p:cNvSpPr>
                    <a:spLocks/>
                  </p:cNvSpPr>
                  <p:nvPr/>
                </p:nvSpPr>
                <p:spPr bwMode="ltGray">
                  <a:xfrm>
                    <a:off x="3759"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52"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53"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54"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55" name="Freeform 107"/>
                  <p:cNvSpPr>
                    <a:spLocks/>
                  </p:cNvSpPr>
                  <p:nvPr/>
                </p:nvSpPr>
                <p:spPr bwMode="ltGray">
                  <a:xfrm>
                    <a:off x="3964"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56"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57"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58" name="Freeform 110"/>
                  <p:cNvSpPr>
                    <a:spLocks/>
                  </p:cNvSpPr>
                  <p:nvPr/>
                </p:nvSpPr>
                <p:spPr bwMode="ltGray">
                  <a:xfrm>
                    <a:off x="3930"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grpSp>
          </p:grpSp>
          <p:grpSp>
            <p:nvGrpSpPr>
              <p:cNvPr id="7" name="Group 111"/>
              <p:cNvGrpSpPr>
                <a:grpSpLocks/>
              </p:cNvGrpSpPr>
              <p:nvPr/>
            </p:nvGrpSpPr>
            <p:grpSpPr bwMode="auto">
              <a:xfrm>
                <a:off x="798" y="111"/>
                <a:ext cx="4702" cy="418"/>
                <a:chOff x="798" y="255"/>
                <a:chExt cx="4702" cy="418"/>
              </a:xfrm>
            </p:grpSpPr>
            <p:sp>
              <p:nvSpPr>
                <p:cNvPr id="104560"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61"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62"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63"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64"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65"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66"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67"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68"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69"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70"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71"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72"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73"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74"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75"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76" name="Line 128"/>
                <p:cNvSpPr>
                  <a:spLocks noChangeShapeType="1"/>
                </p:cNvSpPr>
                <p:nvPr/>
              </p:nvSpPr>
              <p:spPr bwMode="white">
                <a:xfrm>
                  <a:off x="4445"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77"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78"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79" name="Line 131"/>
                <p:cNvSpPr>
                  <a:spLocks noChangeShapeType="1"/>
                </p:cNvSpPr>
                <p:nvPr/>
              </p:nvSpPr>
              <p:spPr bwMode="white">
                <a:xfrm>
                  <a:off x="5128"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80"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grpSp>
          <p:grpSp>
            <p:nvGrpSpPr>
              <p:cNvPr id="8" name="Group 133"/>
              <p:cNvGrpSpPr>
                <a:grpSpLocks/>
              </p:cNvGrpSpPr>
              <p:nvPr/>
            </p:nvGrpSpPr>
            <p:grpSpPr bwMode="auto">
              <a:xfrm>
                <a:off x="1208" y="109"/>
                <a:ext cx="3694" cy="423"/>
                <a:chOff x="1034" y="245"/>
                <a:chExt cx="3694" cy="423"/>
              </a:xfrm>
            </p:grpSpPr>
            <p:sp>
              <p:nvSpPr>
                <p:cNvPr id="104582"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83"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84"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85"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86"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87" name="Line 139"/>
                <p:cNvSpPr>
                  <a:spLocks noChangeShapeType="1"/>
                </p:cNvSpPr>
                <p:nvPr/>
              </p:nvSpPr>
              <p:spPr bwMode="ltGray">
                <a:xfrm>
                  <a:off x="3722" y="468"/>
                  <a:ext cx="350"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88"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89"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90" name="Line 142"/>
                <p:cNvSpPr>
                  <a:spLocks noChangeShapeType="1"/>
                </p:cNvSpPr>
                <p:nvPr/>
              </p:nvSpPr>
              <p:spPr bwMode="ltGray">
                <a:xfrm flipV="1">
                  <a:off x="4271" y="246"/>
                  <a:ext cx="0" cy="182"/>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91"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92" name="Line 144"/>
                <p:cNvSpPr>
                  <a:spLocks noChangeShapeType="1"/>
                </p:cNvSpPr>
                <p:nvPr/>
              </p:nvSpPr>
              <p:spPr bwMode="ltGray">
                <a:xfrm flipH="1">
                  <a:off x="4288" y="468"/>
                  <a:ext cx="62"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93"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94"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95"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96"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97"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98"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599" name="Line 151"/>
                <p:cNvSpPr>
                  <a:spLocks noChangeShapeType="1"/>
                </p:cNvSpPr>
                <p:nvPr/>
              </p:nvSpPr>
              <p:spPr bwMode="ltGray">
                <a:xfrm flipH="1">
                  <a:off x="1404" y="468"/>
                  <a:ext cx="77"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600"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601"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602"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603"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604"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605"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sp>
              <p:nvSpPr>
                <p:cNvPr id="104606"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1600" kern="1200">
                    <a:solidFill>
                      <a:srgbClr val="000000"/>
                    </a:solidFill>
                    <a:latin typeface="Times New Roman" pitchFamily="18" charset="0"/>
                    <a:ea typeface="+mn-ea"/>
                    <a:cs typeface="+mn-cs"/>
                  </a:endParaRPr>
                </a:p>
              </p:txBody>
            </p:sp>
          </p:grpSp>
        </p:grpSp>
        <p:pic>
          <p:nvPicPr>
            <p:cNvPr id="1033" name="Picture 159" descr="earth"/>
            <p:cNvPicPr>
              <a:picLocks noChangeAspect="1" noChangeArrowheads="1"/>
            </p:cNvPicPr>
            <p:nvPr/>
          </p:nvPicPr>
          <p:blipFill>
            <a:blip r:embed="rId17">
              <a:clrChange>
                <a:clrFrom>
                  <a:srgbClr val="000000"/>
                </a:clrFrom>
                <a:clrTo>
                  <a:srgbClr val="000000">
                    <a:alpha val="0"/>
                  </a:srgbClr>
                </a:clrTo>
              </a:clrChange>
            </a:blip>
            <a:srcRect/>
            <a:stretch>
              <a:fillRect/>
            </a:stretch>
          </p:blipFill>
          <p:spPr bwMode="auto">
            <a:xfrm>
              <a:off x="0" y="22"/>
              <a:ext cx="536" cy="49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Lst>
  <p:txStyles>
    <p:titleStyle>
      <a:lvl1pPr algn="ctr" rtl="0" eaLnBrk="0" fontAlgn="base" hangingPunct="0">
        <a:spcBef>
          <a:spcPct val="0"/>
        </a:spcBef>
        <a:spcAft>
          <a:spcPct val="0"/>
        </a:spcAft>
        <a:defRPr sz="4400" b="1" i="1">
          <a:solidFill>
            <a:schemeClr val="accent2"/>
          </a:solidFill>
          <a:latin typeface="+mj-lt"/>
          <a:ea typeface="+mj-ea"/>
          <a:cs typeface="+mj-cs"/>
        </a:defRPr>
      </a:lvl1pPr>
      <a:lvl2pPr algn="ctr" rtl="0" eaLnBrk="0" fontAlgn="base" hangingPunct="0">
        <a:spcBef>
          <a:spcPct val="0"/>
        </a:spcBef>
        <a:spcAft>
          <a:spcPct val="0"/>
        </a:spcAft>
        <a:defRPr sz="4400" b="1" i="1">
          <a:solidFill>
            <a:schemeClr val="accent2"/>
          </a:solidFill>
          <a:latin typeface="Times New Roman" pitchFamily="18" charset="0"/>
        </a:defRPr>
      </a:lvl2pPr>
      <a:lvl3pPr algn="ctr" rtl="0" eaLnBrk="0" fontAlgn="base" hangingPunct="0">
        <a:spcBef>
          <a:spcPct val="0"/>
        </a:spcBef>
        <a:spcAft>
          <a:spcPct val="0"/>
        </a:spcAft>
        <a:defRPr sz="4400" b="1" i="1">
          <a:solidFill>
            <a:schemeClr val="accent2"/>
          </a:solidFill>
          <a:latin typeface="Times New Roman" pitchFamily="18" charset="0"/>
        </a:defRPr>
      </a:lvl3pPr>
      <a:lvl4pPr algn="ctr" rtl="0" eaLnBrk="0" fontAlgn="base" hangingPunct="0">
        <a:spcBef>
          <a:spcPct val="0"/>
        </a:spcBef>
        <a:spcAft>
          <a:spcPct val="0"/>
        </a:spcAft>
        <a:defRPr sz="4400" b="1" i="1">
          <a:solidFill>
            <a:schemeClr val="accent2"/>
          </a:solidFill>
          <a:latin typeface="Times New Roman" pitchFamily="18" charset="0"/>
        </a:defRPr>
      </a:lvl4pPr>
      <a:lvl5pPr algn="ctr" rtl="0" eaLnBrk="0" fontAlgn="base" hangingPunct="0">
        <a:spcBef>
          <a:spcPct val="0"/>
        </a:spcBef>
        <a:spcAft>
          <a:spcPct val="0"/>
        </a:spcAft>
        <a:defRPr sz="4400" b="1" i="1">
          <a:solidFill>
            <a:schemeClr val="accent2"/>
          </a:solidFill>
          <a:latin typeface="Times New Roman" pitchFamily="18" charset="0"/>
        </a:defRPr>
      </a:lvl5pPr>
      <a:lvl6pPr marL="457200" algn="ctr" rtl="0" fontAlgn="base">
        <a:spcBef>
          <a:spcPct val="0"/>
        </a:spcBef>
        <a:spcAft>
          <a:spcPct val="0"/>
        </a:spcAft>
        <a:defRPr sz="4400" b="1" i="1">
          <a:solidFill>
            <a:schemeClr val="accent2"/>
          </a:solidFill>
          <a:latin typeface="Times New Roman" pitchFamily="18" charset="0"/>
        </a:defRPr>
      </a:lvl6pPr>
      <a:lvl7pPr marL="914400" algn="ctr" rtl="0" fontAlgn="base">
        <a:spcBef>
          <a:spcPct val="0"/>
        </a:spcBef>
        <a:spcAft>
          <a:spcPct val="0"/>
        </a:spcAft>
        <a:defRPr sz="4400" b="1" i="1">
          <a:solidFill>
            <a:schemeClr val="accent2"/>
          </a:solidFill>
          <a:latin typeface="Times New Roman" pitchFamily="18" charset="0"/>
        </a:defRPr>
      </a:lvl7pPr>
      <a:lvl8pPr marL="1371600" algn="ctr" rtl="0" fontAlgn="base">
        <a:spcBef>
          <a:spcPct val="0"/>
        </a:spcBef>
        <a:spcAft>
          <a:spcPct val="0"/>
        </a:spcAft>
        <a:defRPr sz="4400" b="1" i="1">
          <a:solidFill>
            <a:schemeClr val="accent2"/>
          </a:solidFill>
          <a:latin typeface="Times New Roman" pitchFamily="18" charset="0"/>
        </a:defRPr>
      </a:lvl8pPr>
      <a:lvl9pPr marL="1828800" algn="ctr" rtl="0" fontAlgn="base">
        <a:spcBef>
          <a:spcPct val="0"/>
        </a:spcBef>
        <a:spcAft>
          <a:spcPct val="0"/>
        </a:spcAft>
        <a:defRPr sz="4400" b="1" i="1">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Blip>
          <a:blip r:embed="rId18"/>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9"/>
        </a:buBlip>
        <a:defRPr sz="2800">
          <a:solidFill>
            <a:schemeClr val="tx1"/>
          </a:solidFill>
          <a:latin typeface="+mn-lt"/>
        </a:defRPr>
      </a:lvl2pPr>
      <a:lvl3pPr marL="1143000" indent="-228600" algn="l" rtl="0" eaLnBrk="0" fontAlgn="base" hangingPunct="0">
        <a:spcBef>
          <a:spcPct val="20000"/>
        </a:spcBef>
        <a:spcAft>
          <a:spcPct val="0"/>
        </a:spcAft>
        <a:buSzPct val="80000"/>
        <a:buBlip>
          <a:blip r:embed="rId20"/>
        </a:buBlip>
        <a:defRPr sz="2400">
          <a:solidFill>
            <a:schemeClr val="tx1"/>
          </a:solidFill>
          <a:latin typeface="+mn-lt"/>
        </a:defRPr>
      </a:lvl3pPr>
      <a:lvl4pPr marL="1600200" indent="-228600" algn="l" rtl="0" eaLnBrk="0" fontAlgn="base" hangingPunct="0">
        <a:spcBef>
          <a:spcPct val="20000"/>
        </a:spcBef>
        <a:spcAft>
          <a:spcPct val="0"/>
        </a:spcAft>
        <a:buClr>
          <a:srgbClr val="996633"/>
        </a:buClr>
        <a:buSzPct val="8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bwMode="auto">
          <a:xfrm>
            <a:off x="681038" y="268288"/>
            <a:ext cx="7772400" cy="957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8355" name="Rectangle 3"/>
          <p:cNvSpPr>
            <a:spLocks noGrp="1" noChangeArrowheads="1"/>
          </p:cNvSpPr>
          <p:nvPr>
            <p:ph type="body" idx="1"/>
          </p:nvPr>
        </p:nvSpPr>
        <p:spPr bwMode="auto">
          <a:xfrm>
            <a:off x="661988" y="1536700"/>
            <a:ext cx="7772400" cy="4808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28356" name="Picture 4" descr="B"/>
          <p:cNvPicPr>
            <a:picLocks noChangeAspect="1" noChangeArrowheads="1"/>
          </p:cNvPicPr>
          <p:nvPr/>
        </p:nvPicPr>
        <p:blipFill>
          <a:blip r:embed="rId13"/>
          <a:srcRect/>
          <a:stretch>
            <a:fillRect/>
          </a:stretch>
        </p:blipFill>
        <p:spPr bwMode="auto">
          <a:xfrm flipV="1">
            <a:off x="0" y="6515100"/>
            <a:ext cx="9144000" cy="152400"/>
          </a:xfrm>
          <a:prstGeom prst="rect">
            <a:avLst/>
          </a:prstGeom>
          <a:noFill/>
        </p:spPr>
      </p:pic>
      <p:sp>
        <p:nvSpPr>
          <p:cNvPr id="228357" name="Rectangle 5"/>
          <p:cNvSpPr>
            <a:spLocks noChangeArrowheads="1"/>
          </p:cNvSpPr>
          <p:nvPr/>
        </p:nvSpPr>
        <p:spPr bwMode="auto">
          <a:xfrm>
            <a:off x="3886200" y="6629400"/>
            <a:ext cx="1196975" cy="304800"/>
          </a:xfrm>
          <a:prstGeom prst="rect">
            <a:avLst/>
          </a:prstGeom>
          <a:noFill/>
          <a:ln w="9525">
            <a:noFill/>
            <a:miter lim="800000"/>
            <a:headEnd/>
            <a:tailEnd/>
          </a:ln>
          <a:effectLst/>
        </p:spPr>
        <p:txBody>
          <a:bodyPr>
            <a:spAutoFit/>
          </a:bodyPr>
          <a:lstStyle/>
          <a:p>
            <a:pPr algn="r" rtl="0" eaLnBrk="0" fontAlgn="base" hangingPunct="0">
              <a:spcBef>
                <a:spcPct val="0"/>
              </a:spcBef>
              <a:spcAft>
                <a:spcPct val="0"/>
              </a:spcAft>
            </a:pPr>
            <a:r>
              <a:rPr lang="en-US" sz="1400" kern="1200">
                <a:solidFill>
                  <a:srgbClr val="FFFFFF"/>
                </a:solidFill>
                <a:latin typeface="Arial" pitchFamily="34" charset="0"/>
                <a:ea typeface="+mn-ea"/>
                <a:cs typeface="+mn-cs"/>
              </a:rPr>
              <a:t>IPCC - WGI</a:t>
            </a:r>
            <a:endParaRPr lang="en-US" sz="1400" kern="120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ctr" rtl="0" fontAlgn="base">
        <a:spcBef>
          <a:spcPct val="0"/>
        </a:spcBef>
        <a:spcAft>
          <a:spcPct val="0"/>
        </a:spcAft>
        <a:defRPr sz="3600" b="1">
          <a:solidFill>
            <a:schemeClr val="bg1"/>
          </a:solidFill>
          <a:latin typeface="+mj-lt"/>
          <a:ea typeface="+mj-ea"/>
          <a:cs typeface="+mj-cs"/>
        </a:defRPr>
      </a:lvl1pPr>
      <a:lvl2pPr algn="ctr" rtl="0" fontAlgn="base">
        <a:spcBef>
          <a:spcPct val="0"/>
        </a:spcBef>
        <a:spcAft>
          <a:spcPct val="0"/>
        </a:spcAft>
        <a:defRPr sz="3600" b="1">
          <a:solidFill>
            <a:schemeClr val="bg1"/>
          </a:solidFill>
          <a:latin typeface="Arial" pitchFamily="34" charset="0"/>
        </a:defRPr>
      </a:lvl2pPr>
      <a:lvl3pPr algn="ctr" rtl="0" fontAlgn="base">
        <a:spcBef>
          <a:spcPct val="0"/>
        </a:spcBef>
        <a:spcAft>
          <a:spcPct val="0"/>
        </a:spcAft>
        <a:defRPr sz="3600" b="1">
          <a:solidFill>
            <a:schemeClr val="bg1"/>
          </a:solidFill>
          <a:latin typeface="Arial" pitchFamily="34" charset="0"/>
        </a:defRPr>
      </a:lvl3pPr>
      <a:lvl4pPr algn="ctr" rtl="0" fontAlgn="base">
        <a:spcBef>
          <a:spcPct val="0"/>
        </a:spcBef>
        <a:spcAft>
          <a:spcPct val="0"/>
        </a:spcAft>
        <a:defRPr sz="3600" b="1">
          <a:solidFill>
            <a:schemeClr val="bg1"/>
          </a:solidFill>
          <a:latin typeface="Arial" pitchFamily="34" charset="0"/>
        </a:defRPr>
      </a:lvl4pPr>
      <a:lvl5pPr algn="ctr" rtl="0" fontAlgn="base">
        <a:spcBef>
          <a:spcPct val="0"/>
        </a:spcBef>
        <a:spcAft>
          <a:spcPct val="0"/>
        </a:spcAft>
        <a:defRPr sz="3600" b="1">
          <a:solidFill>
            <a:schemeClr val="bg1"/>
          </a:solidFill>
          <a:latin typeface="Arial" pitchFamily="34" charset="0"/>
        </a:defRPr>
      </a:lvl5pPr>
      <a:lvl6pPr marL="457200" algn="ctr" rtl="0" fontAlgn="base">
        <a:spcBef>
          <a:spcPct val="0"/>
        </a:spcBef>
        <a:spcAft>
          <a:spcPct val="0"/>
        </a:spcAft>
        <a:defRPr sz="3600" b="1">
          <a:solidFill>
            <a:schemeClr val="bg1"/>
          </a:solidFill>
          <a:latin typeface="Arial" pitchFamily="34" charset="0"/>
        </a:defRPr>
      </a:lvl6pPr>
      <a:lvl7pPr marL="914400" algn="ctr" rtl="0" fontAlgn="base">
        <a:spcBef>
          <a:spcPct val="0"/>
        </a:spcBef>
        <a:spcAft>
          <a:spcPct val="0"/>
        </a:spcAft>
        <a:defRPr sz="3600" b="1">
          <a:solidFill>
            <a:schemeClr val="bg1"/>
          </a:solidFill>
          <a:latin typeface="Arial" pitchFamily="34" charset="0"/>
        </a:defRPr>
      </a:lvl7pPr>
      <a:lvl8pPr marL="1371600" algn="ctr" rtl="0" fontAlgn="base">
        <a:spcBef>
          <a:spcPct val="0"/>
        </a:spcBef>
        <a:spcAft>
          <a:spcPct val="0"/>
        </a:spcAft>
        <a:defRPr sz="3600" b="1">
          <a:solidFill>
            <a:schemeClr val="bg1"/>
          </a:solidFill>
          <a:latin typeface="Arial" pitchFamily="34" charset="0"/>
        </a:defRPr>
      </a:lvl8pPr>
      <a:lvl9pPr marL="1828800" algn="ctr" rtl="0" fontAlgn="base">
        <a:spcBef>
          <a:spcPct val="0"/>
        </a:spcBef>
        <a:spcAft>
          <a:spcPct val="0"/>
        </a:spcAft>
        <a:defRPr sz="3600" b="1">
          <a:solidFill>
            <a:schemeClr val="bg1"/>
          </a:solidFill>
          <a:latin typeface="Arial" pitchFamily="34" charset="0"/>
        </a:defRPr>
      </a:lvl9pPr>
    </p:titleStyle>
    <p:bodyStyle>
      <a:lvl1pPr marL="342900" indent="-342900" algn="l" rtl="0" fontAlgn="base">
        <a:spcBef>
          <a:spcPct val="20000"/>
        </a:spcBef>
        <a:spcAft>
          <a:spcPct val="0"/>
        </a:spcAft>
        <a:buFont typeface="Times" pitchFamily="18" charset="0"/>
        <a:buChar char="•"/>
        <a:defRPr sz="2400">
          <a:solidFill>
            <a:schemeClr val="bg1"/>
          </a:solidFill>
          <a:latin typeface="+mn-lt"/>
          <a:ea typeface="+mn-ea"/>
          <a:cs typeface="+mn-cs"/>
        </a:defRPr>
      </a:lvl1pPr>
      <a:lvl2pPr marL="742950" indent="-285750" algn="l" rtl="0" fontAlgn="base">
        <a:spcBef>
          <a:spcPct val="20000"/>
        </a:spcBef>
        <a:spcAft>
          <a:spcPct val="0"/>
        </a:spcAft>
        <a:buFont typeface="Times" pitchFamily="18" charset="0"/>
        <a:buChar char="•"/>
        <a:defRPr sz="2000" b="1">
          <a:solidFill>
            <a:schemeClr val="bg1"/>
          </a:solidFill>
          <a:latin typeface="+mn-lt"/>
        </a:defRPr>
      </a:lvl2pPr>
      <a:lvl3pPr marL="1143000" indent="-228600" algn="l" rtl="0" fontAlgn="base">
        <a:spcBef>
          <a:spcPct val="20000"/>
        </a:spcBef>
        <a:spcAft>
          <a:spcPct val="0"/>
        </a:spcAft>
        <a:buFont typeface="Times" pitchFamily="18" charset="0"/>
        <a:buChar char="•"/>
        <a:defRPr sz="2000" b="1">
          <a:solidFill>
            <a:srgbClr val="FFFF00"/>
          </a:solidFill>
          <a:latin typeface="+mn-lt"/>
        </a:defRPr>
      </a:lvl3pPr>
      <a:lvl4pPr marL="1600200" indent="-228600" algn="l" rtl="0" fontAlgn="base">
        <a:spcBef>
          <a:spcPct val="20000"/>
        </a:spcBef>
        <a:spcAft>
          <a:spcPct val="0"/>
        </a:spcAft>
        <a:buFont typeface="Times" pitchFamily="18" charset="0"/>
        <a:buChar char="•"/>
        <a:defRPr>
          <a:solidFill>
            <a:schemeClr val="bg1"/>
          </a:solidFill>
          <a:latin typeface="+mn-lt"/>
        </a:defRPr>
      </a:lvl4pPr>
      <a:lvl5pPr marL="2057400" indent="-228600" algn="l" rtl="0" fontAlgn="base">
        <a:spcBef>
          <a:spcPct val="20000"/>
        </a:spcBef>
        <a:spcAft>
          <a:spcPct val="0"/>
        </a:spcAft>
        <a:buFont typeface="Times" pitchFamily="18" charset="0"/>
        <a:buChar char="•"/>
        <a:defRPr>
          <a:solidFill>
            <a:srgbClr val="FFFF00"/>
          </a:solidFill>
          <a:latin typeface="+mn-lt"/>
        </a:defRPr>
      </a:lvl5pPr>
      <a:lvl6pPr marL="2514600" indent="-228600" algn="l" rtl="0" fontAlgn="base">
        <a:spcBef>
          <a:spcPct val="20000"/>
        </a:spcBef>
        <a:spcAft>
          <a:spcPct val="0"/>
        </a:spcAft>
        <a:buFont typeface="Times" pitchFamily="18" charset="0"/>
        <a:buChar char="•"/>
        <a:defRPr>
          <a:solidFill>
            <a:srgbClr val="FFFF00"/>
          </a:solidFill>
          <a:latin typeface="+mn-lt"/>
        </a:defRPr>
      </a:lvl6pPr>
      <a:lvl7pPr marL="2971800" indent="-228600" algn="l" rtl="0" fontAlgn="base">
        <a:spcBef>
          <a:spcPct val="20000"/>
        </a:spcBef>
        <a:spcAft>
          <a:spcPct val="0"/>
        </a:spcAft>
        <a:buFont typeface="Times" pitchFamily="18" charset="0"/>
        <a:buChar char="•"/>
        <a:defRPr>
          <a:solidFill>
            <a:srgbClr val="FFFF00"/>
          </a:solidFill>
          <a:latin typeface="+mn-lt"/>
        </a:defRPr>
      </a:lvl7pPr>
      <a:lvl8pPr marL="3429000" indent="-228600" algn="l" rtl="0" fontAlgn="base">
        <a:spcBef>
          <a:spcPct val="20000"/>
        </a:spcBef>
        <a:spcAft>
          <a:spcPct val="0"/>
        </a:spcAft>
        <a:buFont typeface="Times" pitchFamily="18" charset="0"/>
        <a:buChar char="•"/>
        <a:defRPr>
          <a:solidFill>
            <a:srgbClr val="FFFF00"/>
          </a:solidFill>
          <a:latin typeface="+mn-lt"/>
        </a:defRPr>
      </a:lvl8pPr>
      <a:lvl9pPr marL="3886200" indent="-228600" algn="l" rtl="0" fontAlgn="base">
        <a:spcBef>
          <a:spcPct val="20000"/>
        </a:spcBef>
        <a:spcAft>
          <a:spcPct val="0"/>
        </a:spcAft>
        <a:buFont typeface="Times" pitchFamily="18" charset="0"/>
        <a:buChar char="•"/>
        <a:defRPr>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kumimoji="1" lang="ja-JP" altLang="en-US" kern="1200">
              <a:solidFill>
                <a:prstClr val="white"/>
              </a:solidFill>
              <a:latin typeface="Cambria"/>
              <a:ea typeface="ＭＳ 明朝"/>
              <a:cs typeface="+mn-cs"/>
            </a:endParaRPr>
          </a:p>
        </p:txBody>
      </p:sp>
      <p:sp>
        <p:nvSpPr>
          <p:cNvPr id="166" name="図形 165"/>
          <p:cNvSpPr>
            <a:spLocks/>
          </p:cNvSpPr>
          <p:nvPr/>
        </p:nvSpPr>
        <p:spPr bwMode="auto">
          <a:xfrm>
            <a:off x="3929063" y="0"/>
            <a:ext cx="5214937" cy="3382963"/>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8" name="正方形/長方形 17"/>
          <p:cNvSpPr>
            <a:spLocks noGrp="1"/>
          </p:cNvSpPr>
          <p:nvPr>
            <p:ph type="body" idx="1"/>
          </p:nvPr>
        </p:nvSpPr>
        <p:spPr>
          <a:xfrm>
            <a:off x="466725" y="1857375"/>
            <a:ext cx="8248650" cy="4500563"/>
          </a:xfrm>
          <a:prstGeom prst="rect">
            <a:avLst/>
          </a:prstGeom>
        </p:spPr>
        <p:txBody>
          <a:bodyPr vert="horz" rtlCol="0">
            <a:normAutofit/>
          </a:bodyPr>
          <a:lstStyle/>
          <a:p>
            <a:pPr lvl="0"/>
            <a:r>
              <a:rPr lang="ja-JP" altLang="en-US" dirty="0" smtClean="0"/>
              <a:t>マスタ テキストの書式設定</a:t>
            </a:r>
            <a:endParaRPr lang="ja-JP" dirty="0"/>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a:p>
            <a:pPr lvl="5"/>
            <a:r>
              <a:rPr lang="ja-JP" altLang="en-US" dirty="0" smtClean="0"/>
              <a:t>第</a:t>
            </a:r>
            <a:r>
              <a:rPr lang="en-US" altLang="ja-JP" dirty="0" smtClean="0"/>
              <a:t>6</a:t>
            </a:r>
            <a:r>
              <a:rPr lang="ja-JP" altLang="en-US" dirty="0" smtClean="0"/>
              <a:t>レベル</a:t>
            </a:r>
          </a:p>
          <a:p>
            <a:pPr lvl="6"/>
            <a:r>
              <a:rPr lang="ja-JP" altLang="en-US" dirty="0" smtClean="0"/>
              <a:t>第</a:t>
            </a:r>
            <a:r>
              <a:rPr lang="en-US" altLang="ja-JP" dirty="0" smtClean="0"/>
              <a:t>7</a:t>
            </a:r>
            <a:r>
              <a:rPr lang="ja-JP" altLang="en-US" dirty="0" smtClean="0"/>
              <a:t>レベル</a:t>
            </a:r>
          </a:p>
          <a:p>
            <a:pPr lvl="7"/>
            <a:r>
              <a:rPr lang="ja-JP" altLang="en-US" dirty="0" smtClean="0"/>
              <a:t>第</a:t>
            </a:r>
            <a:r>
              <a:rPr lang="en-US" altLang="ja-JP" dirty="0" smtClean="0"/>
              <a:t>8</a:t>
            </a:r>
            <a:r>
              <a:rPr lang="ja-JP" altLang="en-US" dirty="0" smtClean="0"/>
              <a:t>レベル</a:t>
            </a:r>
          </a:p>
          <a:p>
            <a:pPr lvl="8"/>
            <a:r>
              <a:rPr lang="ja-JP" altLang="en-US" dirty="0" smtClean="0"/>
              <a:t>第</a:t>
            </a:r>
            <a:r>
              <a:rPr lang="en-US" altLang="ja-JP" dirty="0" smtClean="0"/>
              <a:t>9</a:t>
            </a:r>
            <a:r>
              <a:rPr lang="ja-JP" altLang="en-US" dirty="0" smtClean="0"/>
              <a:t>レベル</a:t>
            </a:r>
          </a:p>
        </p:txBody>
      </p:sp>
      <p:sp>
        <p:nvSpPr>
          <p:cNvPr id="29" name="正方形/長方形 28"/>
          <p:cNvSpPr>
            <a:spLocks noGrp="1"/>
          </p:cNvSpPr>
          <p:nvPr>
            <p:ph type="dt" sz="half" idx="2"/>
          </p:nvPr>
        </p:nvSpPr>
        <p:spPr>
          <a:xfrm>
            <a:off x="4471988" y="6492875"/>
            <a:ext cx="1528762" cy="365125"/>
          </a:xfrm>
          <a:prstGeom prst="rect">
            <a:avLst/>
          </a:prstGeom>
        </p:spPr>
        <p:txBody>
          <a:bodyPr vert="horz" rtlCol="0" anchor="ctr"/>
          <a:lstStyle>
            <a:lvl1pPr algn="l">
              <a:defRPr sz="1200">
                <a:solidFill>
                  <a:srgbClr val="FFFFFF"/>
                </a:solidFill>
                <a:latin typeface="+mn-lt"/>
              </a:defRPr>
            </a:lvl1pPr>
          </a:lstStyle>
          <a:p>
            <a:pPr rtl="0" fontAlgn="base">
              <a:spcBef>
                <a:spcPct val="0"/>
              </a:spcBef>
              <a:spcAft>
                <a:spcPct val="0"/>
              </a:spcAft>
              <a:defRPr/>
            </a:pPr>
            <a:endParaRPr lang="en-US" kern="1200">
              <a:latin typeface="Cambria"/>
              <a:ea typeface="+mn-ea"/>
              <a:cs typeface="+mn-cs"/>
            </a:endParaRPr>
          </a:p>
        </p:txBody>
      </p:sp>
      <p:sp>
        <p:nvSpPr>
          <p:cNvPr id="4" name="正方形/長方形 3"/>
          <p:cNvSpPr>
            <a:spLocks noGrp="1"/>
          </p:cNvSpPr>
          <p:nvPr>
            <p:ph type="ftr" sz="quarter" idx="3"/>
          </p:nvPr>
        </p:nvSpPr>
        <p:spPr>
          <a:xfrm>
            <a:off x="6048375" y="6492875"/>
            <a:ext cx="2395538" cy="365125"/>
          </a:xfrm>
          <a:prstGeom prst="rect">
            <a:avLst/>
          </a:prstGeom>
        </p:spPr>
        <p:txBody>
          <a:bodyPr vert="horz" rtlCol="0" anchor="ctr"/>
          <a:lstStyle>
            <a:lvl1pPr algn="ctr">
              <a:defRPr sz="1200">
                <a:solidFill>
                  <a:srgbClr val="FFFFFF"/>
                </a:solidFill>
                <a:latin typeface="+mn-lt"/>
              </a:defRPr>
            </a:lvl1pPr>
          </a:lstStyle>
          <a:p>
            <a:pPr rtl="0" fontAlgn="base">
              <a:spcBef>
                <a:spcPct val="0"/>
              </a:spcBef>
              <a:spcAft>
                <a:spcPct val="0"/>
              </a:spcAft>
              <a:defRPr/>
            </a:pPr>
            <a:endParaRPr lang="en-US" kern="1200">
              <a:latin typeface="Cambria"/>
              <a:ea typeface="+mn-ea"/>
              <a:cs typeface="+mn-cs"/>
            </a:endParaRPr>
          </a:p>
        </p:txBody>
      </p:sp>
      <p:sp>
        <p:nvSpPr>
          <p:cNvPr id="10" name="正方形/長方形 9"/>
          <p:cNvSpPr>
            <a:spLocks noGrp="1"/>
          </p:cNvSpPr>
          <p:nvPr>
            <p:ph type="sldNum" sz="quarter" idx="4"/>
          </p:nvPr>
        </p:nvSpPr>
        <p:spPr>
          <a:xfrm>
            <a:off x="8501063" y="6492875"/>
            <a:ext cx="642937" cy="365125"/>
          </a:xfrm>
          <a:prstGeom prst="rect">
            <a:avLst/>
          </a:prstGeom>
        </p:spPr>
        <p:txBody>
          <a:bodyPr vert="horz" rtlCol="0" anchor="ctr"/>
          <a:lstStyle>
            <a:lvl1pPr algn="r">
              <a:defRPr sz="1200" smtClean="0">
                <a:solidFill>
                  <a:srgbClr val="FFFFFF"/>
                </a:solidFill>
                <a:latin typeface="+mn-lt"/>
              </a:defRPr>
            </a:lvl1pPr>
          </a:lstStyle>
          <a:p>
            <a:pPr rtl="0" fontAlgn="base">
              <a:spcBef>
                <a:spcPct val="0"/>
              </a:spcBef>
              <a:spcAft>
                <a:spcPct val="0"/>
              </a:spcAft>
              <a:defRPr/>
            </a:pPr>
            <a:fld id="{FEEE1BF5-14B1-4B3A-B9F5-F1D60BACF8C5}" type="slidenum">
              <a:rPr lang="en-US" kern="1200">
                <a:latin typeface="Cambria"/>
                <a:ea typeface="+mn-ea"/>
                <a:cs typeface="+mn-cs"/>
              </a:rPr>
              <a:pPr rtl="0" fontAlgn="base">
                <a:spcBef>
                  <a:spcPct val="0"/>
                </a:spcBef>
                <a:spcAft>
                  <a:spcPct val="0"/>
                </a:spcAft>
                <a:defRPr/>
              </a:pPr>
              <a:t>‹#›</a:t>
            </a:fld>
            <a:endParaRPr lang="en-US" kern="1200">
              <a:latin typeface="Cambria"/>
              <a:ea typeface="+mn-ea"/>
              <a:cs typeface="+mn-cs"/>
            </a:endParaRPr>
          </a:p>
        </p:txBody>
      </p:sp>
      <p:sp>
        <p:nvSpPr>
          <p:cNvPr id="186" name="正方形/長方形 185"/>
          <p:cNvSpPr>
            <a:spLocks noChangeArrowheads="1"/>
          </p:cNvSpPr>
          <p:nvPr/>
        </p:nvSpPr>
        <p:spPr bwMode="auto">
          <a:xfrm>
            <a:off x="8469313" y="5716588"/>
            <a:ext cx="0" cy="369887"/>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lIns="0" tIns="0" rIns="0" bIns="0">
            <a:spAutoFit/>
          </a:bodyPr>
          <a:lstStyle/>
          <a:p>
            <a:pPr algn="l" rtl="0" fontAlgn="base">
              <a:spcBef>
                <a:spcPct val="0"/>
              </a:spcBef>
              <a:spcAft>
                <a:spcPct val="0"/>
              </a:spcAft>
              <a:defRPr/>
            </a:pPr>
            <a:endParaRPr kumimoji="1" lang="ja-JP" altLang="ja-JP" sz="2400" kern="1200">
              <a:solidFill>
                <a:prstClr val="black">
                  <a:alpha val="100000"/>
                </a:prstClr>
              </a:solidFill>
              <a:latin typeface="Arial"/>
              <a:ea typeface="ＭＳ Ｐゴシック"/>
              <a:cs typeface="+mn-cs"/>
            </a:endParaRPr>
          </a:p>
        </p:txBody>
      </p:sp>
      <p:sp>
        <p:nvSpPr>
          <p:cNvPr id="22" name="正方形/長方形 21"/>
          <p:cNvSpPr>
            <a:spLocks noGrp="1"/>
          </p:cNvSpPr>
          <p:nvPr>
            <p:ph type="title"/>
          </p:nvPr>
        </p:nvSpPr>
        <p:spPr>
          <a:xfrm>
            <a:off x="457200" y="642938"/>
            <a:ext cx="8229600" cy="1143000"/>
          </a:xfrm>
          <a:prstGeom prst="rect">
            <a:avLst/>
          </a:prstGeom>
        </p:spPr>
        <p:txBody>
          <a:bodyPr vert="horz" rtlCol="0" anchor="ctr">
            <a:normAutofit/>
          </a:bodyPr>
          <a:lstStyle/>
          <a:p>
            <a:r>
              <a:rPr lang="ja-JP" altLang="en-US" dirty="0" smtClean="0"/>
              <a:t>マスタ タイトルの書式設定</a:t>
            </a:r>
            <a:endParaRPr lang="ja-JP" altLang="en-US" dirty="0"/>
          </a:p>
        </p:txBody>
      </p:sp>
      <p:grpSp>
        <p:nvGrpSpPr>
          <p:cNvPr id="2" name="グループ化 11"/>
          <p:cNvGrpSpPr>
            <a:grpSpLocks/>
          </p:cNvGrpSpPr>
          <p:nvPr/>
        </p:nvGrpSpPr>
        <p:grpSpPr bwMode="auto">
          <a:xfrm>
            <a:off x="4000500" y="0"/>
            <a:ext cx="5143500" cy="2000250"/>
            <a:chOff x="2168" y="0"/>
            <a:chExt cx="3576" cy="1384"/>
          </a:xfrm>
        </p:grpSpPr>
        <p:sp>
          <p:nvSpPr>
            <p:cNvPr id="13" name="図形 12"/>
            <p:cNvSpPr>
              <a:spLocks/>
            </p:cNvSpPr>
            <p:nvPr/>
          </p:nvSpPr>
          <p:spPr bwMode="auto">
            <a:xfrm>
              <a:off x="5420" y="1043"/>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6" name="図形 15"/>
            <p:cNvSpPr>
              <a:spLocks/>
            </p:cNvSpPr>
            <p:nvPr/>
          </p:nvSpPr>
          <p:spPr bwMode="auto">
            <a:xfrm>
              <a:off x="5504" y="1076"/>
              <a:ext cx="240" cy="215"/>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3"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5"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6" name="図形 25"/>
            <p:cNvSpPr>
              <a:spLocks/>
            </p:cNvSpPr>
            <p:nvPr/>
          </p:nvSpPr>
          <p:spPr bwMode="auto">
            <a:xfrm>
              <a:off x="4904" y="884"/>
              <a:ext cx="104" cy="83"/>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28" name="図形 27"/>
            <p:cNvSpPr>
              <a:spLocks/>
            </p:cNvSpPr>
            <p:nvPr/>
          </p:nvSpPr>
          <p:spPr bwMode="auto">
            <a:xfrm>
              <a:off x="4772" y="1056"/>
              <a:ext cx="128" cy="177"/>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0" name="図形 29"/>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1" name="図形 30"/>
            <p:cNvSpPr>
              <a:spLocks/>
            </p:cNvSpPr>
            <p:nvPr/>
          </p:nvSpPr>
          <p:spPr bwMode="auto">
            <a:xfrm>
              <a:off x="4724" y="816"/>
              <a:ext cx="576" cy="351"/>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3" name="図形 32"/>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4" name="図形 33"/>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5" name="図形 34"/>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0" name="図形 39"/>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1" name="図形 40"/>
            <p:cNvSpPr>
              <a:spLocks/>
            </p:cNvSpPr>
            <p:nvPr/>
          </p:nvSpPr>
          <p:spPr bwMode="auto">
            <a:xfrm>
              <a:off x="5092" y="368"/>
              <a:ext cx="189"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3" name="図形 42"/>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4" name="図形 43"/>
            <p:cNvSpPr>
              <a:spLocks/>
            </p:cNvSpPr>
            <p:nvPr/>
          </p:nvSpPr>
          <p:spPr bwMode="auto">
            <a:xfrm>
              <a:off x="4663" y="139"/>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5" name="図形 44"/>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8" name="図形 47"/>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0" name="図形 49"/>
            <p:cNvSpPr>
              <a:spLocks/>
            </p:cNvSpPr>
            <p:nvPr/>
          </p:nvSpPr>
          <p:spPr bwMode="auto">
            <a:xfrm>
              <a:off x="4184" y="228"/>
              <a:ext cx="87"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2" name="図形 51"/>
            <p:cNvSpPr>
              <a:spLocks/>
            </p:cNvSpPr>
            <p:nvPr/>
          </p:nvSpPr>
          <p:spPr bwMode="auto">
            <a:xfrm>
              <a:off x="4040" y="139"/>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3" name="図形 52"/>
            <p:cNvSpPr>
              <a:spLocks/>
            </p:cNvSpPr>
            <p:nvPr/>
          </p:nvSpPr>
          <p:spPr bwMode="auto">
            <a:xfrm>
              <a:off x="3056" y="264"/>
              <a:ext cx="151"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4" name="図形 53"/>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5" name="図形 54"/>
            <p:cNvSpPr>
              <a:spLocks/>
            </p:cNvSpPr>
            <p:nvPr/>
          </p:nvSpPr>
          <p:spPr bwMode="auto">
            <a:xfrm>
              <a:off x="3068" y="224"/>
              <a:ext cx="285"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59" name="図形 58"/>
            <p:cNvSpPr>
              <a:spLocks/>
            </p:cNvSpPr>
            <p:nvPr/>
          </p:nvSpPr>
          <p:spPr bwMode="auto">
            <a:xfrm>
              <a:off x="3304" y="176"/>
              <a:ext cx="453"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0" name="図形 59"/>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1" name="図形 60"/>
            <p:cNvSpPr>
              <a:spLocks/>
            </p:cNvSpPr>
            <p:nvPr/>
          </p:nvSpPr>
          <p:spPr bwMode="auto">
            <a:xfrm>
              <a:off x="3503" y="152"/>
              <a:ext cx="381" cy="277"/>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4" name="図形 63"/>
            <p:cNvSpPr>
              <a:spLocks/>
            </p:cNvSpPr>
            <p:nvPr/>
          </p:nvSpPr>
          <p:spPr bwMode="auto">
            <a:xfrm>
              <a:off x="3824" y="139"/>
              <a:ext cx="285"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5" name="図形 64"/>
            <p:cNvSpPr>
              <a:spLocks/>
            </p:cNvSpPr>
            <p:nvPr/>
          </p:nvSpPr>
          <p:spPr bwMode="auto">
            <a:xfrm>
              <a:off x="3924" y="139"/>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8" name="図形 67"/>
            <p:cNvSpPr>
              <a:spLocks/>
            </p:cNvSpPr>
            <p:nvPr/>
          </p:nvSpPr>
          <p:spPr bwMode="auto">
            <a:xfrm>
              <a:off x="4144" y="320"/>
              <a:ext cx="216" cy="109"/>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69" name="図形 68"/>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0" name="図形 69"/>
            <p:cNvSpPr>
              <a:spLocks/>
            </p:cNvSpPr>
            <p:nvPr/>
          </p:nvSpPr>
          <p:spPr bwMode="auto">
            <a:xfrm>
              <a:off x="4172" y="272"/>
              <a:ext cx="328" cy="203"/>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1" name="図形 70"/>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2" name="図形 71"/>
            <p:cNvSpPr>
              <a:spLocks/>
            </p:cNvSpPr>
            <p:nvPr/>
          </p:nvSpPr>
          <p:spPr bwMode="auto">
            <a:xfrm>
              <a:off x="4288" y="295"/>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4" name="図形 73"/>
            <p:cNvSpPr>
              <a:spLocks/>
            </p:cNvSpPr>
            <p:nvPr/>
          </p:nvSpPr>
          <p:spPr bwMode="auto">
            <a:xfrm>
              <a:off x="4300" y="276"/>
              <a:ext cx="579"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5" name="図形 74"/>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6" name="図形 75"/>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8" name="図形 77"/>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1" name="図形 80"/>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dirty="0">
                <a:solidFill>
                  <a:prstClr val="black"/>
                </a:solidFill>
                <a:latin typeface="Cambria"/>
                <a:ea typeface="ＭＳ 明朝"/>
                <a:cs typeface="+mn-cs"/>
              </a:endParaRPr>
            </a:p>
          </p:txBody>
        </p:sp>
        <p:sp>
          <p:nvSpPr>
            <p:cNvPr id="82" name="図形 81"/>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3" name="図形 82"/>
            <p:cNvSpPr>
              <a:spLocks/>
            </p:cNvSpPr>
            <p:nvPr/>
          </p:nvSpPr>
          <p:spPr bwMode="auto">
            <a:xfrm>
              <a:off x="4844" y="164"/>
              <a:ext cx="171"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4" name="図形 83"/>
            <p:cNvSpPr>
              <a:spLocks/>
            </p:cNvSpPr>
            <p:nvPr/>
          </p:nvSpPr>
          <p:spPr bwMode="auto">
            <a:xfrm>
              <a:off x="4892" y="164"/>
              <a:ext cx="140" cy="97"/>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5" name="図形 84"/>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6" name="図形 85"/>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7" name="図形 86"/>
            <p:cNvSpPr>
              <a:spLocks/>
            </p:cNvSpPr>
            <p:nvPr/>
          </p:nvSpPr>
          <p:spPr bwMode="auto">
            <a:xfrm>
              <a:off x="5697" y="600"/>
              <a:ext cx="47" cy="97"/>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0" name="図形 89"/>
            <p:cNvSpPr>
              <a:spLocks/>
            </p:cNvSpPr>
            <p:nvPr/>
          </p:nvSpPr>
          <p:spPr bwMode="auto">
            <a:xfrm>
              <a:off x="5323"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lgn="l" rtl="0">
                <a:defRPr/>
              </a:pPr>
              <a:endParaRPr lang="ja-JP" altLang="en-US" kern="1200">
                <a:solidFill>
                  <a:prstClr val="black"/>
                </a:solidFill>
                <a:latin typeface="Cambria"/>
                <a:ea typeface="ＭＳ 明朝"/>
                <a:cs typeface="+mn-cs"/>
              </a:endParaRPr>
            </a:p>
          </p:txBody>
        </p:sp>
      </p:gr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Lst>
  <p:txStyles>
    <p:titleStyle>
      <a:lvl1pPr algn="ctr" rtl="0" fontAlgn="base">
        <a:spcBef>
          <a:spcPct val="0"/>
        </a:spcBef>
        <a:spcAft>
          <a:spcPct val="0"/>
        </a:spcAft>
        <a:defRPr kumimoji="1" sz="4400">
          <a:solidFill>
            <a:schemeClr val="tx2"/>
          </a:solidFill>
          <a:effectLst>
            <a:glow rad="101600">
              <a:schemeClr val="bg1">
                <a:alpha val="60000"/>
              </a:schemeClr>
            </a:glow>
          </a:effectLst>
          <a:latin typeface="+mj-lt"/>
          <a:ea typeface="+mj-ea"/>
          <a:cs typeface="+mj-cs"/>
        </a:defRPr>
      </a:lvl1pPr>
      <a:lvl2pPr algn="ctr" rtl="0" fontAlgn="base">
        <a:spcBef>
          <a:spcPct val="0"/>
        </a:spcBef>
        <a:spcAft>
          <a:spcPct val="0"/>
        </a:spcAft>
        <a:defRPr kumimoji="1" sz="4400">
          <a:solidFill>
            <a:schemeClr val="tx2"/>
          </a:solidFill>
          <a:latin typeface="Constantia" pitchFamily="18" charset="0"/>
        </a:defRPr>
      </a:lvl2pPr>
      <a:lvl3pPr algn="ctr" rtl="0" fontAlgn="base">
        <a:spcBef>
          <a:spcPct val="0"/>
        </a:spcBef>
        <a:spcAft>
          <a:spcPct val="0"/>
        </a:spcAft>
        <a:defRPr kumimoji="1" sz="4400">
          <a:solidFill>
            <a:schemeClr val="tx2"/>
          </a:solidFill>
          <a:latin typeface="Constantia" pitchFamily="18" charset="0"/>
        </a:defRPr>
      </a:lvl3pPr>
      <a:lvl4pPr algn="ctr" rtl="0" fontAlgn="base">
        <a:spcBef>
          <a:spcPct val="0"/>
        </a:spcBef>
        <a:spcAft>
          <a:spcPct val="0"/>
        </a:spcAft>
        <a:defRPr kumimoji="1" sz="4400">
          <a:solidFill>
            <a:schemeClr val="tx2"/>
          </a:solidFill>
          <a:latin typeface="Constantia" pitchFamily="18" charset="0"/>
        </a:defRPr>
      </a:lvl4pPr>
      <a:lvl5pPr algn="ctr" rtl="0" fontAlgn="base">
        <a:spcBef>
          <a:spcPct val="0"/>
        </a:spcBef>
        <a:spcAft>
          <a:spcPct val="0"/>
        </a:spcAft>
        <a:defRPr kumimoji="1" sz="4400">
          <a:solidFill>
            <a:schemeClr val="tx2"/>
          </a:solidFill>
          <a:latin typeface="Constantia" pitchFamily="18" charset="0"/>
        </a:defRPr>
      </a:lvl5pPr>
      <a:lvl6pPr marL="457200" algn="ctr" rtl="0" fontAlgn="base">
        <a:spcBef>
          <a:spcPct val="0"/>
        </a:spcBef>
        <a:spcAft>
          <a:spcPct val="0"/>
        </a:spcAft>
        <a:defRPr kumimoji="1" sz="4400">
          <a:solidFill>
            <a:schemeClr val="tx2"/>
          </a:solidFill>
          <a:latin typeface="Constantia" pitchFamily="18" charset="0"/>
        </a:defRPr>
      </a:lvl6pPr>
      <a:lvl7pPr marL="914400" algn="ctr" rtl="0" fontAlgn="base">
        <a:spcBef>
          <a:spcPct val="0"/>
        </a:spcBef>
        <a:spcAft>
          <a:spcPct val="0"/>
        </a:spcAft>
        <a:defRPr kumimoji="1" sz="4400">
          <a:solidFill>
            <a:schemeClr val="tx2"/>
          </a:solidFill>
          <a:latin typeface="Constantia" pitchFamily="18" charset="0"/>
        </a:defRPr>
      </a:lvl7pPr>
      <a:lvl8pPr marL="1371600" algn="ctr" rtl="0" fontAlgn="base">
        <a:spcBef>
          <a:spcPct val="0"/>
        </a:spcBef>
        <a:spcAft>
          <a:spcPct val="0"/>
        </a:spcAft>
        <a:defRPr kumimoji="1" sz="4400">
          <a:solidFill>
            <a:schemeClr val="tx2"/>
          </a:solidFill>
          <a:latin typeface="Constantia" pitchFamily="18" charset="0"/>
        </a:defRPr>
      </a:lvl8pPr>
      <a:lvl9pPr marL="1828800" algn="ctr" rtl="0" fontAlgn="base">
        <a:spcBef>
          <a:spcPct val="0"/>
        </a:spcBef>
        <a:spcAft>
          <a:spcPct val="0"/>
        </a:spcAft>
        <a:defRPr kumimoji="1" sz="4400">
          <a:solidFill>
            <a:schemeClr val="tx2"/>
          </a:solidFill>
          <a:latin typeface="Constantia" pitchFamily="18" charset="0"/>
        </a:defRPr>
      </a:lvl9pPr>
    </p:titleStyle>
    <p:bodyStyle>
      <a:lvl1pPr marL="342900" indent="-342900" algn="l" rtl="0" fontAlgn="base">
        <a:spcBef>
          <a:spcPct val="20000"/>
        </a:spcBef>
        <a:spcAft>
          <a:spcPct val="0"/>
        </a:spcAft>
        <a:buClr>
          <a:srgbClr val="6A3F7B"/>
        </a:buClr>
        <a:buSzPct val="55000"/>
        <a:buFont typeface="Wingdings" pitchFamily="2" charset="2"/>
        <a:buChar char="p"/>
        <a:defRPr kumimoji="1" sz="3200">
          <a:solidFill>
            <a:srgbClr val="0C4063"/>
          </a:solidFill>
          <a:latin typeface="+mn-lt"/>
          <a:ea typeface="+mn-ea"/>
          <a:cs typeface="+mn-cs"/>
        </a:defRPr>
      </a:lvl1pPr>
      <a:lvl2pPr marL="742950" indent="-285750" algn="l" rtl="0" fontAlgn="base">
        <a:spcBef>
          <a:spcPct val="20000"/>
        </a:spcBef>
        <a:spcAft>
          <a:spcPct val="0"/>
        </a:spcAft>
        <a:buClr>
          <a:schemeClr val="accent2"/>
        </a:buClr>
        <a:buSzPct val="50000"/>
        <a:buFont typeface="Wingdings" pitchFamily="2" charset="2"/>
        <a:buChar char="n"/>
        <a:defRPr kumimoji="1" sz="2800">
          <a:solidFill>
            <a:srgbClr val="0C4063"/>
          </a:solidFill>
          <a:latin typeface="+mn-lt"/>
          <a:ea typeface="+mn-ea"/>
          <a:cs typeface="+mn-cs"/>
        </a:defRPr>
      </a:lvl2pPr>
      <a:lvl3pPr marL="1143000" indent="-228600" algn="l" rtl="0" fontAlgn="base">
        <a:spcBef>
          <a:spcPct val="20000"/>
        </a:spcBef>
        <a:spcAft>
          <a:spcPct val="0"/>
        </a:spcAft>
        <a:buClr>
          <a:srgbClr val="F88941"/>
        </a:buClr>
        <a:buSzPct val="48000"/>
        <a:buFont typeface="Wingdings" pitchFamily="2" charset="2"/>
        <a:buChar char="n"/>
        <a:defRPr kumimoji="1" sz="2400">
          <a:solidFill>
            <a:srgbClr val="0C4063"/>
          </a:solidFill>
          <a:latin typeface="+mn-lt"/>
          <a:ea typeface="+mn-ea"/>
          <a:cs typeface="+mn-cs"/>
        </a:defRPr>
      </a:lvl3pPr>
      <a:lvl4pPr marL="1600200" indent="-228600" algn="l" rtl="0" fontAlgn="base">
        <a:spcBef>
          <a:spcPct val="20000"/>
        </a:spcBef>
        <a:spcAft>
          <a:spcPct val="0"/>
        </a:spcAft>
        <a:buClr>
          <a:srgbClr val="DEC441"/>
        </a:buClr>
        <a:buSzPct val="45000"/>
        <a:buFont typeface="Wingdings" pitchFamily="2" charset="2"/>
        <a:buChar char="n"/>
        <a:defRPr kumimoji="1" sz="2000">
          <a:solidFill>
            <a:srgbClr val="0C4063"/>
          </a:solidFill>
          <a:latin typeface="+mn-lt"/>
          <a:ea typeface="+mn-ea"/>
          <a:cs typeface="+mn-cs"/>
        </a:defRPr>
      </a:lvl4pPr>
      <a:lvl5pPr marL="2057400" indent="-228600" algn="l" rtl="0" fontAlgn="base">
        <a:spcBef>
          <a:spcPct val="20000"/>
        </a:spcBef>
        <a:spcAft>
          <a:spcPct val="0"/>
        </a:spcAft>
        <a:buClr>
          <a:srgbClr val="9FA500"/>
        </a:buClr>
        <a:buSzPct val="40000"/>
        <a:buFont typeface="Wingdings" pitchFamily="2" charset="2"/>
        <a:buChar char="n"/>
        <a:defRPr kumimoji="1" sz="2000">
          <a:solidFill>
            <a:srgbClr val="0C4063"/>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55.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779462"/>
            <a:ext cx="7772400" cy="1354137"/>
          </a:xfrm>
        </p:spPr>
        <p:txBody>
          <a:bodyPr/>
          <a:lstStyle/>
          <a:p>
            <a:r>
              <a:rPr lang="en-US" dirty="0" smtClean="0"/>
              <a:t>Additional Courses Teaching Aspects of </a:t>
            </a:r>
            <a:r>
              <a:rPr lang="en-US" dirty="0" err="1" smtClean="0"/>
              <a:t>Paleoclimatology</a:t>
            </a:r>
            <a:endParaRPr lang="en-US" dirty="0" smtClean="0"/>
          </a:p>
        </p:txBody>
      </p:sp>
      <p:sp>
        <p:nvSpPr>
          <p:cNvPr id="63491" name="Content Placeholder 2"/>
          <p:cNvSpPr>
            <a:spLocks noGrp="1"/>
          </p:cNvSpPr>
          <p:nvPr>
            <p:ph idx="1"/>
          </p:nvPr>
        </p:nvSpPr>
        <p:spPr>
          <a:xfrm>
            <a:off x="685800" y="1547813"/>
            <a:ext cx="8077200" cy="4646612"/>
          </a:xfrm>
        </p:spPr>
        <p:txBody>
          <a:bodyPr/>
          <a:lstStyle/>
          <a:p>
            <a:endParaRPr lang="en-US" smtClean="0"/>
          </a:p>
          <a:p>
            <a:r>
              <a:rPr lang="en-US" smtClean="0"/>
              <a:t>GEOS 108N – Climate Change: Past&amp;Future</a:t>
            </a:r>
          </a:p>
          <a:p>
            <a:r>
              <a:rPr lang="en-US" smtClean="0"/>
              <a:t>GEOG 322N – Weather &amp; Climate</a:t>
            </a:r>
          </a:p>
          <a:p>
            <a:r>
              <a:rPr lang="en-US" smtClean="0"/>
              <a:t>GEOS 382 – Global Change  </a:t>
            </a:r>
          </a:p>
          <a:p>
            <a:r>
              <a:rPr lang="en-US" smtClean="0"/>
              <a:t> FOR 407 – Biogeochemistry</a:t>
            </a:r>
          </a:p>
          <a:p>
            <a:r>
              <a:rPr lang="en-US" smtClean="0"/>
              <a:t>GEOG 550 – Seminar in Paleoclimate &amp;   			Global Change   </a:t>
            </a:r>
          </a:p>
          <a:p>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1905000" cy="3860160"/>
          </a:xfrm>
        </p:spPr>
        <p:txBody>
          <a:bodyPr/>
          <a:lstStyle/>
          <a:p>
            <a:pPr algn="ctr"/>
            <a:r>
              <a:rPr lang="en-US" dirty="0" smtClean="0"/>
              <a:t>Proxy Records </a:t>
            </a:r>
            <a:br>
              <a:rPr lang="en-US" dirty="0" smtClean="0"/>
            </a:br>
            <a:r>
              <a:rPr lang="en-US" dirty="0" smtClean="0"/>
              <a:t/>
            </a:r>
            <a:br>
              <a:rPr lang="en-US" dirty="0" smtClean="0"/>
            </a:br>
            <a:r>
              <a:rPr lang="en-US" dirty="0" smtClean="0"/>
              <a:t>–</a:t>
            </a:r>
            <a:br>
              <a:rPr lang="en-US" dirty="0" smtClean="0"/>
            </a:br>
            <a:r>
              <a:rPr lang="en-US" dirty="0" smtClean="0"/>
              <a:t/>
            </a:r>
            <a:br>
              <a:rPr lang="en-US" dirty="0" smtClean="0"/>
            </a:br>
            <a:r>
              <a:rPr lang="en-US" dirty="0" smtClean="0"/>
              <a:t>Where do they come from?</a:t>
            </a:r>
            <a:endParaRPr lang="en-US" dirty="0"/>
          </a:p>
        </p:txBody>
      </p:sp>
      <p:pic>
        <p:nvPicPr>
          <p:cNvPr id="191491" name="Picture 3"/>
          <p:cNvPicPr>
            <a:picLocks noChangeAspect="1" noChangeArrowheads="1"/>
          </p:cNvPicPr>
          <p:nvPr/>
        </p:nvPicPr>
        <p:blipFill>
          <a:blip r:embed="rId3"/>
          <a:srcRect/>
          <a:stretch>
            <a:fillRect/>
          </a:stretch>
        </p:blipFill>
        <p:spPr bwMode="auto">
          <a:xfrm>
            <a:off x="3429000" y="0"/>
            <a:ext cx="5715001" cy="6858000"/>
          </a:xfrm>
          <a:prstGeom prst="rect">
            <a:avLst/>
          </a:prstGeom>
          <a:noFill/>
          <a:ln w="9525">
            <a:noFill/>
            <a:miter lim="800000"/>
            <a:headEnd/>
            <a:tailEnd/>
          </a:ln>
          <a:effectLst/>
        </p:spPr>
      </p:pic>
      <p:sp>
        <p:nvSpPr>
          <p:cNvPr id="5" name="TextBox 4"/>
          <p:cNvSpPr txBox="1"/>
          <p:nvPr/>
        </p:nvSpPr>
        <p:spPr>
          <a:xfrm>
            <a:off x="0" y="6477000"/>
            <a:ext cx="1313180" cy="369332"/>
          </a:xfrm>
          <a:prstGeom prst="rect">
            <a:avLst/>
          </a:prstGeom>
          <a:noFill/>
        </p:spPr>
        <p:txBody>
          <a:bodyPr wrap="none" rtlCol="0">
            <a:spAutoFit/>
          </a:bodyPr>
          <a:lstStyle/>
          <a:p>
            <a:r>
              <a:rPr lang="en-US" b="1" i="1" dirty="0" smtClean="0">
                <a:solidFill>
                  <a:srgbClr val="666699"/>
                </a:solidFill>
              </a:rPr>
              <a:t>IPCC 2007</a:t>
            </a:r>
            <a:endParaRPr lang="en-US" b="1" i="1" dirty="0">
              <a:solidFill>
                <a:srgbClr val="666699"/>
              </a:solidFill>
            </a:endParaRP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52400"/>
            <a:ext cx="9144000" cy="1034771"/>
          </a:xfrm>
        </p:spPr>
        <p:txBody>
          <a:bodyPr/>
          <a:lstStyle/>
          <a:p>
            <a:pPr algn="ctr" eaLnBrk="1" hangingPunct="1"/>
            <a:r>
              <a:rPr lang="en-US" sz="3600" dirty="0" smtClean="0"/>
              <a:t>Medieval Warm Period (~800-1300)</a:t>
            </a:r>
            <a:br>
              <a:rPr lang="en-US" sz="3600" dirty="0" smtClean="0"/>
            </a:br>
            <a:r>
              <a:rPr lang="en-US" sz="3600" b="0" dirty="0" smtClean="0"/>
              <a:t>(a.k.a. Medieval Climate Optimum)</a:t>
            </a:r>
          </a:p>
        </p:txBody>
      </p:sp>
      <p:pic>
        <p:nvPicPr>
          <p:cNvPr id="20483" name="Picture 2"/>
          <p:cNvPicPr>
            <a:picLocks noChangeAspect="1" noChangeArrowheads="1"/>
          </p:cNvPicPr>
          <p:nvPr/>
        </p:nvPicPr>
        <p:blipFill>
          <a:blip r:embed="rId3"/>
          <a:srcRect/>
          <a:stretch>
            <a:fillRect/>
          </a:stretch>
        </p:blipFill>
        <p:spPr bwMode="auto">
          <a:xfrm>
            <a:off x="1066800" y="1219200"/>
            <a:ext cx="7010400" cy="5257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76200"/>
            <a:ext cx="9144000" cy="868363"/>
          </a:xfrm>
        </p:spPr>
        <p:txBody>
          <a:bodyPr/>
          <a:lstStyle/>
          <a:p>
            <a:pPr algn="ctr" eaLnBrk="1" hangingPunct="1"/>
            <a:r>
              <a:rPr lang="en-US" dirty="0" smtClean="0"/>
              <a:t>Medieval Warm Period (~800-1300)</a:t>
            </a:r>
          </a:p>
        </p:txBody>
      </p:sp>
      <p:pic>
        <p:nvPicPr>
          <p:cNvPr id="21507" name="Picture 2"/>
          <p:cNvPicPr>
            <a:picLocks noChangeAspect="1" noChangeArrowheads="1"/>
          </p:cNvPicPr>
          <p:nvPr/>
        </p:nvPicPr>
        <p:blipFill>
          <a:blip r:embed="rId3"/>
          <a:srcRect/>
          <a:stretch>
            <a:fillRect/>
          </a:stretch>
        </p:blipFill>
        <p:spPr bwMode="auto">
          <a:xfrm>
            <a:off x="1100138" y="1066800"/>
            <a:ext cx="6943725" cy="5126038"/>
          </a:xfrm>
          <a:prstGeom prst="rect">
            <a:avLst/>
          </a:prstGeom>
          <a:noFill/>
          <a:ln w="9525">
            <a:noFill/>
            <a:miter lim="800000"/>
            <a:headEnd/>
            <a:tailEnd/>
          </a:ln>
        </p:spPr>
      </p:pic>
      <p:sp>
        <p:nvSpPr>
          <p:cNvPr id="21508" name="Rectangle 15"/>
          <p:cNvSpPr>
            <a:spLocks noChangeArrowheads="1"/>
          </p:cNvSpPr>
          <p:nvPr/>
        </p:nvSpPr>
        <p:spPr bwMode="auto">
          <a:xfrm>
            <a:off x="0" y="6334125"/>
            <a:ext cx="2468563" cy="523875"/>
          </a:xfrm>
          <a:prstGeom prst="rect">
            <a:avLst/>
          </a:prstGeom>
          <a:noFill/>
          <a:ln w="9525">
            <a:noFill/>
            <a:miter lim="800000"/>
            <a:headEnd/>
            <a:tailEnd/>
          </a:ln>
        </p:spPr>
        <p:txBody>
          <a:bodyPr wrap="none">
            <a:spAutoFit/>
          </a:bodyPr>
          <a:lstStyle/>
          <a:p>
            <a:pPr algn="r"/>
            <a:r>
              <a:rPr lang="en-US" sz="1400" i="1">
                <a:latin typeface="Times New Roman" pitchFamily="18" charset="0"/>
              </a:rPr>
              <a:t>Image Credit: Robert A. Rohde,</a:t>
            </a:r>
          </a:p>
          <a:p>
            <a:pPr algn="r"/>
            <a:r>
              <a:rPr lang="en-US" sz="1400" i="1">
                <a:latin typeface="Times New Roman" pitchFamily="18" charset="0"/>
              </a:rPr>
              <a:t>Global Warming Art</a:t>
            </a:r>
          </a:p>
        </p:txBody>
      </p:sp>
      <p:cxnSp>
        <p:nvCxnSpPr>
          <p:cNvPr id="6" name="Straight Connector 5"/>
          <p:cNvCxnSpPr/>
          <p:nvPr/>
        </p:nvCxnSpPr>
        <p:spPr bwMode="auto">
          <a:xfrm>
            <a:off x="1828800" y="3067664"/>
            <a:ext cx="5943600" cy="1588"/>
          </a:xfrm>
          <a:prstGeom prst="line">
            <a:avLst/>
          </a:prstGeom>
          <a:solidFill>
            <a:schemeClr val="accent1"/>
          </a:solidFill>
          <a:ln w="19050" cap="flat" cmpd="sng" algn="ctr">
            <a:solidFill>
              <a:schemeClr val="bg1">
                <a:lumMod val="65000"/>
              </a:schemeClr>
            </a:solidFill>
            <a:prstDash val="dash"/>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0"/>
            <a:ext cx="8991600" cy="1143000"/>
          </a:xfrm>
        </p:spPr>
        <p:txBody>
          <a:bodyPr/>
          <a:lstStyle/>
          <a:p>
            <a:pPr algn="ctr" eaLnBrk="1" hangingPunct="1"/>
            <a:r>
              <a:rPr lang="en-US" smtClean="0"/>
              <a:t>Medieval Warm Period (~800-1300)</a:t>
            </a:r>
          </a:p>
        </p:txBody>
      </p:sp>
      <p:sp>
        <p:nvSpPr>
          <p:cNvPr id="22531" name="Content Placeholder 5"/>
          <p:cNvSpPr>
            <a:spLocks noGrp="1"/>
          </p:cNvSpPr>
          <p:nvPr>
            <p:ph idx="1"/>
          </p:nvPr>
        </p:nvSpPr>
        <p:spPr>
          <a:xfrm>
            <a:off x="76200" y="685800"/>
            <a:ext cx="5715000" cy="6019800"/>
          </a:xfrm>
        </p:spPr>
        <p:txBody>
          <a:bodyPr/>
          <a:lstStyle/>
          <a:p>
            <a:pPr eaLnBrk="1" hangingPunct="1"/>
            <a:r>
              <a:rPr lang="en-US" sz="2400" dirty="0" smtClean="0"/>
              <a:t>Scattered evidence exists in Europe and the high latitudes surrounding the North Atlantic.</a:t>
            </a:r>
          </a:p>
          <a:p>
            <a:pPr lvl="1" eaLnBrk="1" hangingPunct="1"/>
            <a:r>
              <a:rPr lang="en-US" sz="2000" dirty="0" smtClean="0"/>
              <a:t>Cultivation of Greenland &amp; Iceland</a:t>
            </a:r>
          </a:p>
          <a:p>
            <a:pPr lvl="1" eaLnBrk="1" hangingPunct="1"/>
            <a:r>
              <a:rPr lang="en-US" sz="2000" dirty="0" smtClean="0"/>
              <a:t>Grapes in England?</a:t>
            </a:r>
          </a:p>
          <a:p>
            <a:pPr lvl="1" eaLnBrk="1" hangingPunct="1"/>
            <a:r>
              <a:rPr lang="en-US" sz="2000" dirty="0" smtClean="0"/>
              <a:t>Medieval temperatures were probably 1-2</a:t>
            </a:r>
            <a:r>
              <a:rPr lang="en-US" sz="2000" dirty="0" smtClean="0">
                <a:sym typeface="Symbol" pitchFamily="18" charset="2"/>
              </a:rPr>
              <a:t>C above early 20</a:t>
            </a:r>
            <a:r>
              <a:rPr lang="en-US" sz="2000" baseline="30000" dirty="0" smtClean="0">
                <a:sym typeface="Symbol" pitchFamily="18" charset="2"/>
              </a:rPr>
              <a:t>th</a:t>
            </a:r>
            <a:r>
              <a:rPr lang="en-US" sz="2000" dirty="0" smtClean="0">
                <a:sym typeface="Symbol" pitchFamily="18" charset="2"/>
              </a:rPr>
              <a:t> century levels at various European locations</a:t>
            </a:r>
            <a:endParaRPr lang="en-US" sz="2000" dirty="0" smtClean="0"/>
          </a:p>
          <a:p>
            <a:pPr lvl="1" eaLnBrk="1" hangingPunct="1"/>
            <a:r>
              <a:rPr lang="en-US" sz="2000" dirty="0" smtClean="0"/>
              <a:t>Evidence in Japan, Alaska </a:t>
            </a:r>
          </a:p>
          <a:p>
            <a:pPr lvl="1" eaLnBrk="1" hangingPunct="1"/>
            <a:r>
              <a:rPr lang="en-US" sz="2000" dirty="0" smtClean="0"/>
              <a:t>Regional in nature</a:t>
            </a:r>
          </a:p>
          <a:p>
            <a:pPr lvl="2" eaLnBrk="1" hangingPunct="1"/>
            <a:r>
              <a:rPr lang="en-US" sz="1800" dirty="0" smtClean="0"/>
              <a:t>There were both warmer and colder areas</a:t>
            </a:r>
          </a:p>
          <a:p>
            <a:pPr lvl="4" eaLnBrk="1" hangingPunct="1"/>
            <a:endParaRPr lang="en-US" sz="1600" dirty="0" smtClean="0"/>
          </a:p>
          <a:p>
            <a:pPr eaLnBrk="1" hangingPunct="1"/>
            <a:r>
              <a:rPr lang="en-US" sz="2400" dirty="0" smtClean="0"/>
              <a:t>Drought was evident in western U.S. (</a:t>
            </a:r>
            <a:r>
              <a:rPr lang="en-US" sz="2400" dirty="0" err="1" smtClean="0"/>
              <a:t>Anasazi</a:t>
            </a:r>
            <a:r>
              <a:rPr lang="en-US" sz="2400" dirty="0" smtClean="0"/>
              <a:t>), Central America (Mayan) &amp; Africa</a:t>
            </a:r>
          </a:p>
        </p:txBody>
      </p:sp>
      <p:pic>
        <p:nvPicPr>
          <p:cNvPr id="4" name="Picture 4" descr="FG14_23"/>
          <p:cNvPicPr>
            <a:picLocks noChangeAspect="1" noChangeArrowheads="1"/>
          </p:cNvPicPr>
          <p:nvPr/>
        </p:nvPicPr>
        <p:blipFill>
          <a:blip r:embed="rId3"/>
          <a:srcRect l="62100" t="17999" r="6693" b="18482"/>
          <a:stretch>
            <a:fillRect/>
          </a:stretch>
        </p:blipFill>
        <p:spPr>
          <a:xfrm>
            <a:off x="5791200" y="914400"/>
            <a:ext cx="3234612" cy="4953000"/>
          </a:xfrm>
          <a:prstGeom prst="rect">
            <a:avLst/>
          </a:prstGeom>
          <a:noFill/>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defRPr/>
            </a:pPr>
            <a:r>
              <a:rPr lang="en-US" dirty="0" smtClean="0"/>
              <a:t>Medieval Warm Period (~800-1300)</a:t>
            </a:r>
          </a:p>
        </p:txBody>
      </p:sp>
      <p:sp>
        <p:nvSpPr>
          <p:cNvPr id="23555" name="Content Placeholder 5"/>
          <p:cNvSpPr>
            <a:spLocks noGrp="1"/>
          </p:cNvSpPr>
          <p:nvPr>
            <p:ph idx="1"/>
          </p:nvPr>
        </p:nvSpPr>
        <p:spPr/>
        <p:txBody>
          <a:bodyPr/>
          <a:lstStyle/>
          <a:p>
            <a:pPr eaLnBrk="1" hangingPunct="1">
              <a:buFontTx/>
              <a:buNone/>
            </a:pPr>
            <a:r>
              <a:rPr lang="en-US" smtClean="0"/>
              <a:t>	“Evidence is not sufficient to support a conclusion that hemispheric mean temperatures were as warm, or the extent of warm regions as expansive, as those in the 20</a:t>
            </a:r>
            <a:r>
              <a:rPr lang="en-US" baseline="30000" smtClean="0"/>
              <a:t>th</a:t>
            </a:r>
            <a:r>
              <a:rPr lang="en-US" smtClean="0"/>
              <a:t> century as a whole, during any period in medieval times.” (IPCC 2007)</a:t>
            </a:r>
          </a:p>
          <a:p>
            <a:pPr eaLnBrk="1" hangingPunct="1"/>
            <a:endParaRPr lang="en-US" smtClean="0"/>
          </a:p>
          <a:p>
            <a:pPr eaLnBrk="1" hangingPunct="1"/>
            <a:endParaRPr lang="en-US" smtClean="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600200" y="304800"/>
            <a:ext cx="7010400" cy="506413"/>
          </a:xfrm>
        </p:spPr>
        <p:txBody>
          <a:bodyPr/>
          <a:lstStyle/>
          <a:p>
            <a:pPr eaLnBrk="1" hangingPunct="1"/>
            <a:r>
              <a:rPr lang="en-US" smtClean="0"/>
              <a:t>The Little Ice Age (1400-1900)</a:t>
            </a:r>
          </a:p>
        </p:txBody>
      </p:sp>
      <p:pic>
        <p:nvPicPr>
          <p:cNvPr id="24579" name="Picture 3" descr="figure 16-02c.jpg"/>
          <p:cNvPicPr>
            <a:picLocks noChangeAspect="1"/>
          </p:cNvPicPr>
          <p:nvPr/>
        </p:nvPicPr>
        <p:blipFill>
          <a:blip r:embed="rId3"/>
          <a:srcRect/>
          <a:stretch>
            <a:fillRect/>
          </a:stretch>
        </p:blipFill>
        <p:spPr bwMode="auto">
          <a:xfrm>
            <a:off x="0" y="1320800"/>
            <a:ext cx="9144000" cy="5461000"/>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819150" y="990600"/>
            <a:ext cx="7505700" cy="5000625"/>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4579"/>
                                        </p:tgtEl>
                                        <p:attrNameLst>
                                          <p:attrName>style.visibility</p:attrName>
                                        </p:attrNameLst>
                                      </p:cBhvr>
                                      <p:to>
                                        <p:strVal val="visible"/>
                                      </p:to>
                                    </p:set>
                                    <p:animEffect transition="in" filter="dissolve">
                                      <p:cBhvr>
                                        <p:cTn id="10"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76200"/>
            <a:ext cx="9144000" cy="868363"/>
          </a:xfrm>
        </p:spPr>
        <p:txBody>
          <a:bodyPr/>
          <a:lstStyle/>
          <a:p>
            <a:pPr algn="ctr" eaLnBrk="1" hangingPunct="1"/>
            <a:r>
              <a:rPr lang="en-US" smtClean="0"/>
              <a:t>The Little Ice Age (1400-1900)</a:t>
            </a:r>
          </a:p>
        </p:txBody>
      </p:sp>
      <p:pic>
        <p:nvPicPr>
          <p:cNvPr id="25603" name="Picture 2"/>
          <p:cNvPicPr>
            <a:picLocks noChangeAspect="1" noChangeArrowheads="1"/>
          </p:cNvPicPr>
          <p:nvPr/>
        </p:nvPicPr>
        <p:blipFill>
          <a:blip r:embed="rId3"/>
          <a:srcRect/>
          <a:stretch>
            <a:fillRect/>
          </a:stretch>
        </p:blipFill>
        <p:spPr bwMode="auto">
          <a:xfrm>
            <a:off x="1100138" y="1066800"/>
            <a:ext cx="6943725" cy="5126038"/>
          </a:xfrm>
          <a:prstGeom prst="rect">
            <a:avLst/>
          </a:prstGeom>
          <a:noFill/>
          <a:ln w="9525">
            <a:noFill/>
            <a:miter lim="800000"/>
            <a:headEnd/>
            <a:tailEnd/>
          </a:ln>
        </p:spPr>
      </p:pic>
      <p:sp>
        <p:nvSpPr>
          <p:cNvPr id="25604" name="Rectangle 15"/>
          <p:cNvSpPr>
            <a:spLocks noChangeArrowheads="1"/>
          </p:cNvSpPr>
          <p:nvPr/>
        </p:nvSpPr>
        <p:spPr bwMode="auto">
          <a:xfrm>
            <a:off x="0" y="6334125"/>
            <a:ext cx="2468563" cy="523875"/>
          </a:xfrm>
          <a:prstGeom prst="rect">
            <a:avLst/>
          </a:prstGeom>
          <a:noFill/>
          <a:ln w="9525">
            <a:noFill/>
            <a:miter lim="800000"/>
            <a:headEnd/>
            <a:tailEnd/>
          </a:ln>
        </p:spPr>
        <p:txBody>
          <a:bodyPr wrap="none">
            <a:spAutoFit/>
          </a:bodyPr>
          <a:lstStyle/>
          <a:p>
            <a:pPr algn="r"/>
            <a:r>
              <a:rPr lang="en-US" sz="1400" i="1">
                <a:latin typeface="Times New Roman" pitchFamily="18" charset="0"/>
              </a:rPr>
              <a:t>Image Credit: Robert A. Rohde,</a:t>
            </a:r>
          </a:p>
          <a:p>
            <a:pPr algn="r"/>
            <a:r>
              <a:rPr lang="en-US" sz="1400" i="1">
                <a:latin typeface="Times New Roman" pitchFamily="18" charset="0"/>
              </a:rPr>
              <a:t>Global Warming Art</a:t>
            </a:r>
          </a:p>
        </p:txBody>
      </p:sp>
      <p:cxnSp>
        <p:nvCxnSpPr>
          <p:cNvPr id="5" name="Straight Connector 4"/>
          <p:cNvCxnSpPr/>
          <p:nvPr/>
        </p:nvCxnSpPr>
        <p:spPr bwMode="auto">
          <a:xfrm>
            <a:off x="1828800" y="3067664"/>
            <a:ext cx="5943600" cy="1588"/>
          </a:xfrm>
          <a:prstGeom prst="line">
            <a:avLst/>
          </a:prstGeom>
          <a:solidFill>
            <a:schemeClr val="accent1"/>
          </a:solidFill>
          <a:ln w="19050" cap="flat" cmpd="sng" algn="ctr">
            <a:solidFill>
              <a:schemeClr val="bg1">
                <a:lumMod val="65000"/>
              </a:schemeClr>
            </a:solidFill>
            <a:prstDash val="dash"/>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152400"/>
            <a:ext cx="8991600" cy="685800"/>
          </a:xfrm>
        </p:spPr>
        <p:txBody>
          <a:bodyPr/>
          <a:lstStyle/>
          <a:p>
            <a:pPr algn="ctr" eaLnBrk="1" hangingPunct="1"/>
            <a:r>
              <a:rPr lang="en-US" sz="3600" smtClean="0"/>
              <a:t>Little Ice Age (1400-1900)</a:t>
            </a:r>
          </a:p>
        </p:txBody>
      </p:sp>
      <p:sp>
        <p:nvSpPr>
          <p:cNvPr id="26627" name="Content Placeholder 5"/>
          <p:cNvSpPr>
            <a:spLocks noGrp="1"/>
          </p:cNvSpPr>
          <p:nvPr>
            <p:ph idx="1"/>
          </p:nvPr>
        </p:nvSpPr>
        <p:spPr>
          <a:xfrm>
            <a:off x="457200" y="914400"/>
            <a:ext cx="8229600" cy="4800600"/>
          </a:xfrm>
        </p:spPr>
        <p:txBody>
          <a:bodyPr/>
          <a:lstStyle/>
          <a:p>
            <a:pPr eaLnBrk="1" hangingPunct="1"/>
            <a:r>
              <a:rPr lang="en-US" dirty="0" smtClean="0"/>
              <a:t>A modest cooling of the Northern Hemisphere of less than 1</a:t>
            </a:r>
            <a:r>
              <a:rPr lang="en-US" dirty="0" smtClean="0">
                <a:sym typeface="Symbol" pitchFamily="18" charset="2"/>
              </a:rPr>
              <a:t>C</a:t>
            </a:r>
          </a:p>
          <a:p>
            <a:pPr lvl="1" eaLnBrk="1" hangingPunct="1"/>
            <a:r>
              <a:rPr lang="en-US" dirty="0" smtClean="0">
                <a:sym typeface="Symbol" pitchFamily="18" charset="2"/>
              </a:rPr>
              <a:t>Glaciers grow in Europe (1000 m lower than in 1850s)</a:t>
            </a:r>
          </a:p>
          <a:p>
            <a:pPr lvl="1" eaLnBrk="1" hangingPunct="1"/>
            <a:r>
              <a:rPr lang="en-US" dirty="0" smtClean="0">
                <a:sym typeface="Symbol" pitchFamily="18" charset="2"/>
              </a:rPr>
              <a:t>Sea ice expansion </a:t>
            </a:r>
            <a:endParaRPr lang="en-US" dirty="0" smtClean="0"/>
          </a:p>
          <a:p>
            <a:pPr eaLnBrk="1" hangingPunct="1"/>
            <a:r>
              <a:rPr lang="en-US" dirty="0" smtClean="0"/>
              <a:t>Three minima, each separated by slight warming intervals beginning</a:t>
            </a:r>
          </a:p>
          <a:p>
            <a:pPr lvl="1" eaLnBrk="1" hangingPunct="1"/>
            <a:r>
              <a:rPr lang="en-US" dirty="0" smtClean="0"/>
              <a:t>About 1650</a:t>
            </a:r>
          </a:p>
          <a:p>
            <a:pPr lvl="1" eaLnBrk="1" hangingPunct="1"/>
            <a:r>
              <a:rPr lang="en-US" dirty="0" smtClean="0"/>
              <a:t>About 1770</a:t>
            </a:r>
          </a:p>
          <a:p>
            <a:pPr lvl="1" eaLnBrk="1" hangingPunct="1"/>
            <a:r>
              <a:rPr lang="en-US" dirty="0" smtClean="0"/>
              <a:t>About 1850</a:t>
            </a:r>
          </a:p>
          <a:p>
            <a:pPr lvl="4" eaLnBrk="1" hangingPunct="1"/>
            <a:endParaRPr lang="en-US" dirty="0" smtClean="0"/>
          </a:p>
          <a:p>
            <a:pPr eaLnBrk="1" hangingPunct="1"/>
            <a:r>
              <a:rPr lang="en-US" dirty="0" smtClean="0"/>
              <a:t>Initially believed to be a global phenomenon; now less clear</a:t>
            </a:r>
          </a:p>
        </p:txBody>
      </p:sp>
      <p:pic>
        <p:nvPicPr>
          <p:cNvPr id="4" name="Picture 4" descr="figure 16-01"/>
          <p:cNvPicPr>
            <a:picLocks noChangeAspect="1" noChangeArrowheads="1"/>
          </p:cNvPicPr>
          <p:nvPr/>
        </p:nvPicPr>
        <p:blipFill>
          <a:blip r:embed="rId3"/>
          <a:srcRect/>
          <a:stretch>
            <a:fillRect/>
          </a:stretch>
        </p:blipFill>
        <p:spPr>
          <a:xfrm>
            <a:off x="4419600" y="3581400"/>
            <a:ext cx="4495800" cy="1654175"/>
          </a:xfrm>
          <a:prstGeom prst="rect">
            <a:avLst/>
          </a:prstGeom>
          <a:noFill/>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 y="152400"/>
            <a:ext cx="8991600" cy="685800"/>
          </a:xfrm>
        </p:spPr>
        <p:txBody>
          <a:bodyPr/>
          <a:lstStyle/>
          <a:p>
            <a:pPr algn="ctr" eaLnBrk="1" hangingPunct="1"/>
            <a:r>
              <a:rPr lang="en-US" sz="3600" smtClean="0"/>
              <a:t>Little Ice Age (1400-1900)</a:t>
            </a:r>
          </a:p>
        </p:txBody>
      </p:sp>
      <p:sp>
        <p:nvSpPr>
          <p:cNvPr id="27651" name="Content Placeholder 5"/>
          <p:cNvSpPr>
            <a:spLocks noGrp="1"/>
          </p:cNvSpPr>
          <p:nvPr>
            <p:ph idx="1"/>
          </p:nvPr>
        </p:nvSpPr>
        <p:spPr>
          <a:xfrm>
            <a:off x="76200" y="914400"/>
            <a:ext cx="5791200" cy="5334000"/>
          </a:xfrm>
        </p:spPr>
        <p:txBody>
          <a:bodyPr/>
          <a:lstStyle/>
          <a:p>
            <a:pPr eaLnBrk="1" hangingPunct="1"/>
            <a:r>
              <a:rPr lang="en-US" sz="2400" dirty="0" smtClean="0"/>
              <a:t>Colder winters &amp; shorter growing season meant crop failure and localized famine in northern regions of Europe</a:t>
            </a:r>
          </a:p>
          <a:p>
            <a:pPr lvl="1" eaLnBrk="1" hangingPunct="1"/>
            <a:r>
              <a:rPr lang="en-US" sz="2000" dirty="0" smtClean="0"/>
              <a:t>Great Famine of 1315-1317 (full recovery in 1322)</a:t>
            </a:r>
          </a:p>
          <a:p>
            <a:pPr lvl="1" eaLnBrk="1" hangingPunct="1"/>
            <a:r>
              <a:rPr lang="en-US" sz="2000" dirty="0" smtClean="0"/>
              <a:t>By the 1700s, cultivated land (MWP) in Iceland was covered by ice</a:t>
            </a:r>
          </a:p>
          <a:p>
            <a:pPr eaLnBrk="1" hangingPunct="1"/>
            <a:r>
              <a:rPr lang="en-US" sz="2400" dirty="0" smtClean="0"/>
              <a:t>Settlements in Greenland were abandoned</a:t>
            </a:r>
          </a:p>
          <a:p>
            <a:pPr lvl="1" eaLnBrk="1" hangingPunct="1"/>
            <a:r>
              <a:rPr lang="en-US" sz="2000" dirty="0" smtClean="0"/>
              <a:t>Marginal climate?</a:t>
            </a:r>
          </a:p>
          <a:p>
            <a:pPr lvl="1" eaLnBrk="1" hangingPunct="1"/>
            <a:r>
              <a:rPr lang="en-US" sz="2000" dirty="0" smtClean="0"/>
              <a:t>Conflicts with native peoples?</a:t>
            </a:r>
          </a:p>
          <a:p>
            <a:pPr eaLnBrk="1" hangingPunct="1"/>
            <a:r>
              <a:rPr lang="en-US" sz="2400" dirty="0" smtClean="0"/>
              <a:t>Large-scale advances of glaciers</a:t>
            </a:r>
          </a:p>
          <a:p>
            <a:pPr eaLnBrk="1" hangingPunct="1"/>
            <a:r>
              <a:rPr lang="en-US" sz="2400" b="1" dirty="0" smtClean="0"/>
              <a:t>Not a “true” ice age</a:t>
            </a:r>
            <a:r>
              <a:rPr lang="en-US" sz="2400" dirty="0" smtClean="0"/>
              <a:t> since major ice sheets did not form</a:t>
            </a:r>
          </a:p>
        </p:txBody>
      </p:sp>
      <p:pic>
        <p:nvPicPr>
          <p:cNvPr id="4" name="Picture 4" descr="FG14_23"/>
          <p:cNvPicPr>
            <a:picLocks noChangeAspect="1" noChangeArrowheads="1"/>
          </p:cNvPicPr>
          <p:nvPr/>
        </p:nvPicPr>
        <p:blipFill>
          <a:blip r:embed="rId3"/>
          <a:srcRect l="62100" t="17999" r="6693" b="18482"/>
          <a:stretch>
            <a:fillRect/>
          </a:stretch>
        </p:blipFill>
        <p:spPr>
          <a:xfrm>
            <a:off x="5882348" y="914400"/>
            <a:ext cx="3234612" cy="4953000"/>
          </a:xfrm>
          <a:prstGeom prst="rect">
            <a:avLst/>
          </a:prstGeom>
          <a:noFill/>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00200" y="228600"/>
            <a:ext cx="7010400" cy="930275"/>
          </a:xfrm>
        </p:spPr>
        <p:txBody>
          <a:bodyPr/>
          <a:lstStyle/>
          <a:p>
            <a:pPr eaLnBrk="1" hangingPunct="1"/>
            <a:r>
              <a:rPr lang="en-US" smtClean="0"/>
              <a:t>Proposed causes of climate change from 1000-1850</a:t>
            </a:r>
          </a:p>
        </p:txBody>
      </p:sp>
      <p:sp>
        <p:nvSpPr>
          <p:cNvPr id="28675" name="Content Placeholder 2"/>
          <p:cNvSpPr>
            <a:spLocks noGrp="1"/>
          </p:cNvSpPr>
          <p:nvPr>
            <p:ph idx="1"/>
          </p:nvPr>
        </p:nvSpPr>
        <p:spPr>
          <a:xfrm>
            <a:off x="1447800" y="1295400"/>
            <a:ext cx="7467600" cy="4876800"/>
          </a:xfrm>
        </p:spPr>
        <p:txBody>
          <a:bodyPr/>
          <a:lstStyle/>
          <a:p>
            <a:pPr eaLnBrk="1" hangingPunct="1"/>
            <a:r>
              <a:rPr lang="en-US" dirty="0" smtClean="0"/>
              <a:t>Orbital forcing</a:t>
            </a:r>
          </a:p>
          <a:p>
            <a:pPr lvl="1" eaLnBrk="1" hangingPunct="1"/>
            <a:r>
              <a:rPr lang="en-US" dirty="0" smtClean="0"/>
              <a:t>Decreasing summer </a:t>
            </a:r>
            <a:r>
              <a:rPr lang="en-US" dirty="0" err="1" smtClean="0"/>
              <a:t>insolation</a:t>
            </a:r>
            <a:r>
              <a:rPr lang="en-US" dirty="0" smtClean="0"/>
              <a:t> (tilt and precession cycles)</a:t>
            </a:r>
          </a:p>
          <a:p>
            <a:pPr lvl="1" eaLnBrk="1" hangingPunct="1"/>
            <a:r>
              <a:rPr lang="en-US" dirty="0" smtClean="0"/>
              <a:t>Only explains about half the amount observed in reconstruction for northern hemisphere (0.1</a:t>
            </a:r>
            <a:r>
              <a:rPr lang="en-US" dirty="0" smtClean="0">
                <a:sym typeface="Symbol" pitchFamily="18" charset="2"/>
              </a:rPr>
              <a:t>C)</a:t>
            </a:r>
          </a:p>
          <a:p>
            <a:pPr eaLnBrk="1" hangingPunct="1"/>
            <a:r>
              <a:rPr lang="en-US" dirty="0" smtClean="0"/>
              <a:t>Millennial bipolar seesaw</a:t>
            </a:r>
          </a:p>
          <a:p>
            <a:pPr lvl="1" eaLnBrk="1" hangingPunct="1"/>
            <a:r>
              <a:rPr lang="en-US" dirty="0" smtClean="0"/>
              <a:t>Insufficient data to test</a:t>
            </a:r>
          </a:p>
          <a:p>
            <a:pPr eaLnBrk="1" hangingPunct="1"/>
            <a:r>
              <a:rPr lang="en-US" dirty="0" smtClean="0"/>
              <a:t>Solar variability</a:t>
            </a:r>
          </a:p>
          <a:p>
            <a:pPr lvl="1" eaLnBrk="1" hangingPunct="1"/>
            <a:r>
              <a:rPr lang="en-US" dirty="0" smtClean="0"/>
              <a:t>Maunder Minimum</a:t>
            </a:r>
          </a:p>
          <a:p>
            <a:pPr lvl="1" eaLnBrk="1" hangingPunct="1"/>
            <a:r>
              <a:rPr lang="en-US" dirty="0" smtClean="0"/>
              <a:t>11-year Sunspot cycle</a:t>
            </a:r>
          </a:p>
          <a:p>
            <a:pPr lvl="1" eaLnBrk="1" hangingPunct="1"/>
            <a:r>
              <a:rPr lang="en-US" dirty="0" smtClean="0"/>
              <a:t>Recent research minimizes this effect</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779462"/>
            <a:ext cx="9144000" cy="1277938"/>
          </a:xfrm>
        </p:spPr>
        <p:txBody>
          <a:bodyPr/>
          <a:lstStyle/>
          <a:p>
            <a:r>
              <a:rPr lang="en-US" dirty="0" smtClean="0"/>
              <a:t>5 billion years of Earth’s climate history – take home message</a:t>
            </a:r>
          </a:p>
        </p:txBody>
      </p:sp>
      <p:sp>
        <p:nvSpPr>
          <p:cNvPr id="61443" name="Content Placeholder 2"/>
          <p:cNvSpPr>
            <a:spLocks noGrp="1"/>
          </p:cNvSpPr>
          <p:nvPr>
            <p:ph idx="1"/>
          </p:nvPr>
        </p:nvSpPr>
        <p:spPr>
          <a:xfrm>
            <a:off x="685800" y="2133600"/>
            <a:ext cx="7772400" cy="4646612"/>
          </a:xfrm>
        </p:spPr>
        <p:txBody>
          <a:bodyPr/>
          <a:lstStyle/>
          <a:p>
            <a:r>
              <a:rPr lang="en-US" dirty="0" smtClean="0"/>
              <a:t>What is the importance of proxy data?</a:t>
            </a:r>
          </a:p>
          <a:p>
            <a:r>
              <a:rPr lang="en-US" dirty="0" smtClean="0"/>
              <a:t>Why do scientists study </a:t>
            </a:r>
            <a:r>
              <a:rPr lang="en-US" dirty="0" err="1" smtClean="0"/>
              <a:t>paleoclimate</a:t>
            </a:r>
            <a:r>
              <a:rPr lang="en-US" dirty="0" smtClean="0"/>
              <a:t>?</a:t>
            </a:r>
          </a:p>
          <a:p>
            <a:r>
              <a:rPr lang="en-US" dirty="0" smtClean="0"/>
              <a:t>What can </a:t>
            </a:r>
            <a:r>
              <a:rPr lang="en-US" dirty="0" err="1" smtClean="0"/>
              <a:t>paleoclimates</a:t>
            </a:r>
            <a:r>
              <a:rPr lang="en-US" dirty="0" smtClean="0"/>
              <a:t> tell us about our current climate?</a:t>
            </a:r>
          </a:p>
          <a:p>
            <a:r>
              <a:rPr lang="en-US" dirty="0" smtClean="0"/>
              <a:t>Any questions on what was covered last time?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76200"/>
            <a:ext cx="9144000" cy="868363"/>
          </a:xfrm>
        </p:spPr>
        <p:txBody>
          <a:bodyPr/>
          <a:lstStyle/>
          <a:p>
            <a:pPr algn="ctr" eaLnBrk="1" hangingPunct="1"/>
            <a:r>
              <a:rPr lang="en-US" dirty="0" smtClean="0"/>
              <a:t>The Little Ice Age (1400-1900)</a:t>
            </a:r>
          </a:p>
        </p:txBody>
      </p:sp>
      <p:pic>
        <p:nvPicPr>
          <p:cNvPr id="25603" name="Picture 2"/>
          <p:cNvPicPr>
            <a:picLocks noChangeAspect="1" noChangeArrowheads="1"/>
          </p:cNvPicPr>
          <p:nvPr/>
        </p:nvPicPr>
        <p:blipFill>
          <a:blip r:embed="rId3"/>
          <a:srcRect/>
          <a:stretch>
            <a:fillRect/>
          </a:stretch>
        </p:blipFill>
        <p:spPr bwMode="auto">
          <a:xfrm>
            <a:off x="1100138" y="1066800"/>
            <a:ext cx="6943725" cy="5126038"/>
          </a:xfrm>
          <a:prstGeom prst="rect">
            <a:avLst/>
          </a:prstGeom>
          <a:noFill/>
          <a:ln w="9525">
            <a:noFill/>
            <a:miter lim="800000"/>
            <a:headEnd/>
            <a:tailEnd/>
          </a:ln>
        </p:spPr>
      </p:pic>
      <p:sp>
        <p:nvSpPr>
          <p:cNvPr id="25604" name="Rectangle 15"/>
          <p:cNvSpPr>
            <a:spLocks noChangeArrowheads="1"/>
          </p:cNvSpPr>
          <p:nvPr/>
        </p:nvSpPr>
        <p:spPr bwMode="auto">
          <a:xfrm>
            <a:off x="0" y="6334125"/>
            <a:ext cx="2468563" cy="523875"/>
          </a:xfrm>
          <a:prstGeom prst="rect">
            <a:avLst/>
          </a:prstGeom>
          <a:noFill/>
          <a:ln w="9525">
            <a:noFill/>
            <a:miter lim="800000"/>
            <a:headEnd/>
            <a:tailEnd/>
          </a:ln>
        </p:spPr>
        <p:txBody>
          <a:bodyPr wrap="none">
            <a:spAutoFit/>
          </a:bodyPr>
          <a:lstStyle/>
          <a:p>
            <a:pPr algn="r"/>
            <a:r>
              <a:rPr lang="en-US" sz="1400" i="1">
                <a:latin typeface="Times New Roman" pitchFamily="18" charset="0"/>
              </a:rPr>
              <a:t>Image Credit: Robert A. Rohde,</a:t>
            </a:r>
          </a:p>
          <a:p>
            <a:pPr algn="r"/>
            <a:r>
              <a:rPr lang="en-US" sz="1400" i="1">
                <a:latin typeface="Times New Roman" pitchFamily="18" charset="0"/>
              </a:rPr>
              <a:t>Global Warming Art</a:t>
            </a:r>
          </a:p>
        </p:txBody>
      </p:sp>
      <p:cxnSp>
        <p:nvCxnSpPr>
          <p:cNvPr id="5" name="Straight Connector 4"/>
          <p:cNvCxnSpPr/>
          <p:nvPr/>
        </p:nvCxnSpPr>
        <p:spPr bwMode="auto">
          <a:xfrm>
            <a:off x="1828800" y="3067664"/>
            <a:ext cx="5943600" cy="1588"/>
          </a:xfrm>
          <a:prstGeom prst="line">
            <a:avLst/>
          </a:prstGeom>
          <a:solidFill>
            <a:schemeClr val="accent1"/>
          </a:solidFill>
          <a:ln w="19050" cap="flat" cmpd="sng" algn="ctr">
            <a:solidFill>
              <a:schemeClr val="bg1">
                <a:lumMod val="65000"/>
              </a:schemeClr>
            </a:solidFill>
            <a:prstDash val="dash"/>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600200" y="228600"/>
            <a:ext cx="7010400" cy="930275"/>
          </a:xfrm>
        </p:spPr>
        <p:txBody>
          <a:bodyPr/>
          <a:lstStyle/>
          <a:p>
            <a:pPr eaLnBrk="1" hangingPunct="1"/>
            <a:r>
              <a:rPr lang="en-US" smtClean="0"/>
              <a:t>Proposed causes of climate change from 1000-1850</a:t>
            </a:r>
          </a:p>
        </p:txBody>
      </p:sp>
      <p:sp>
        <p:nvSpPr>
          <p:cNvPr id="32771" name="Content Placeholder 2"/>
          <p:cNvSpPr>
            <a:spLocks noGrp="1"/>
          </p:cNvSpPr>
          <p:nvPr>
            <p:ph idx="1"/>
          </p:nvPr>
        </p:nvSpPr>
        <p:spPr>
          <a:xfrm>
            <a:off x="1447800" y="1295400"/>
            <a:ext cx="7467600" cy="4876800"/>
          </a:xfrm>
        </p:spPr>
        <p:txBody>
          <a:bodyPr/>
          <a:lstStyle/>
          <a:p>
            <a:pPr eaLnBrk="1" hangingPunct="1"/>
            <a:r>
              <a:rPr lang="en-US" smtClean="0"/>
              <a:t>Volcanic eruptions</a:t>
            </a:r>
          </a:p>
          <a:p>
            <a:pPr lvl="1" eaLnBrk="1" hangingPunct="1"/>
            <a:r>
              <a:rPr lang="en-US" smtClean="0"/>
              <a:t>Sulfate aerosols</a:t>
            </a:r>
          </a:p>
          <a:p>
            <a:pPr lvl="1" eaLnBrk="1" hangingPunct="1"/>
            <a:r>
              <a:rPr lang="en-US" smtClean="0"/>
              <a:t>The more frequent clusters of eruptions after 1300 could have constributed to the small cooling trend in the LIA</a:t>
            </a:r>
          </a:p>
          <a:p>
            <a:pPr eaLnBrk="1" hangingPunct="1"/>
            <a:r>
              <a:rPr lang="en-US" smtClean="0"/>
              <a:t>Greenhouse-Gases</a:t>
            </a:r>
          </a:p>
          <a:p>
            <a:pPr lvl="1" eaLnBrk="1" hangingPunct="1"/>
            <a:r>
              <a:rPr lang="en-US" smtClean="0"/>
              <a:t>Drop in CO</a:t>
            </a:r>
            <a:r>
              <a:rPr lang="en-US" baseline="-25000" smtClean="0"/>
              <a:t>2</a:t>
            </a:r>
            <a:r>
              <a:rPr lang="en-US" smtClean="0"/>
              <a:t> concentration by 7-8 ppm from 100-1200 to 1600-1800</a:t>
            </a:r>
          </a:p>
          <a:p>
            <a:pPr lvl="2" eaLnBrk="1" hangingPunct="1"/>
            <a:r>
              <a:rPr lang="en-US" smtClean="0"/>
              <a:t>Solar-volcanic changes</a:t>
            </a:r>
          </a:p>
          <a:p>
            <a:pPr lvl="2" eaLnBrk="1" hangingPunct="1"/>
            <a:r>
              <a:rPr lang="en-US" smtClean="0"/>
              <a:t>Anthropogenic hypothesis</a:t>
            </a:r>
          </a:p>
          <a:p>
            <a:pPr lvl="3" eaLnBrk="1" hangingPunct="1"/>
            <a:r>
              <a:rPr lang="en-US" smtClean="0"/>
              <a:t>Reforestation of agricultural land</a:t>
            </a:r>
          </a:p>
          <a:p>
            <a:pPr lvl="3" eaLnBrk="1" hangingPunct="1"/>
            <a:r>
              <a:rPr lang="en-US" smtClean="0"/>
              <a:t>The “Black Death” (bubonic plague)</a:t>
            </a:r>
          </a:p>
          <a:p>
            <a:pPr lvl="3" eaLnBrk="1" hangingPunct="1"/>
            <a:r>
              <a:rPr lang="en-US" smtClean="0"/>
              <a:t>The American Pandemic (host of diseases)</a:t>
            </a:r>
          </a:p>
        </p:txBody>
      </p:sp>
      <p:pic>
        <p:nvPicPr>
          <p:cNvPr id="32772" name="Picture 4"/>
          <p:cNvPicPr>
            <a:picLocks noChangeAspect="1" noChangeArrowheads="1"/>
          </p:cNvPicPr>
          <p:nvPr/>
        </p:nvPicPr>
        <p:blipFill>
          <a:blip r:embed="rId3"/>
          <a:srcRect/>
          <a:stretch>
            <a:fillRect/>
          </a:stretch>
        </p:blipFill>
        <p:spPr bwMode="auto">
          <a:xfrm>
            <a:off x="76200" y="1828800"/>
            <a:ext cx="1752600" cy="1681273"/>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600200" y="304800"/>
            <a:ext cx="7010400" cy="930275"/>
          </a:xfrm>
        </p:spPr>
        <p:txBody>
          <a:bodyPr/>
          <a:lstStyle/>
          <a:p>
            <a:pPr eaLnBrk="1" hangingPunct="1"/>
            <a:r>
              <a:rPr lang="en-US" smtClean="0"/>
              <a:t>Proposed causes of climate change from 1000-1850</a:t>
            </a:r>
          </a:p>
        </p:txBody>
      </p:sp>
      <p:sp>
        <p:nvSpPr>
          <p:cNvPr id="33795" name="Content Placeholder 2"/>
          <p:cNvSpPr>
            <a:spLocks noGrp="1"/>
          </p:cNvSpPr>
          <p:nvPr>
            <p:ph idx="1"/>
          </p:nvPr>
        </p:nvSpPr>
        <p:spPr>
          <a:xfrm>
            <a:off x="1676400" y="1447800"/>
            <a:ext cx="7239000" cy="4724400"/>
          </a:xfrm>
        </p:spPr>
        <p:txBody>
          <a:bodyPr/>
          <a:lstStyle/>
          <a:p>
            <a:pPr eaLnBrk="1" hangingPunct="1"/>
            <a:r>
              <a:rPr lang="en-US" sz="2400" smtClean="0"/>
              <a:t>Evidence for MWP is uncertain</a:t>
            </a:r>
          </a:p>
          <a:p>
            <a:pPr lvl="1" eaLnBrk="1" hangingPunct="1"/>
            <a:r>
              <a:rPr lang="en-US" sz="2000" smtClean="0"/>
              <a:t>Fewer records; larger uncertainties</a:t>
            </a:r>
          </a:p>
          <a:p>
            <a:pPr eaLnBrk="1" hangingPunct="1"/>
            <a:r>
              <a:rPr lang="en-US" sz="2400" smtClean="0"/>
              <a:t>Estimated cooling from 1000 years ago into the LIA is small</a:t>
            </a:r>
          </a:p>
          <a:p>
            <a:pPr eaLnBrk="1" hangingPunct="1"/>
            <a:r>
              <a:rPr lang="en-US" sz="2400" smtClean="0"/>
              <a:t>Any or all of several factors could have played a causal role</a:t>
            </a:r>
          </a:p>
          <a:p>
            <a:pPr eaLnBrk="1" hangingPunct="1"/>
            <a:r>
              <a:rPr lang="en-US" sz="2400" smtClean="0"/>
              <a:t>Far greater geographic coverage is needed to define the </a:t>
            </a:r>
            <a:r>
              <a:rPr lang="en-US" sz="2400" i="1" smtClean="0"/>
              <a:t>global</a:t>
            </a:r>
            <a:r>
              <a:rPr lang="en-US" sz="2400" smtClean="0"/>
              <a:t> climatic response</a:t>
            </a:r>
          </a:p>
          <a:p>
            <a:pPr lvl="1" eaLnBrk="1" hangingPunct="1"/>
            <a:r>
              <a:rPr lang="en-US" sz="2000" smtClean="0"/>
              <a:t>Notion of MWA &amp; LIA is valid for trends across eastern Canada, Greenland, Iceland, northern Europe – what about rest of earth’s surface (90-95%)?</a:t>
            </a:r>
          </a:p>
          <a:p>
            <a:pPr eaLnBrk="1" hangingPunct="1"/>
            <a:r>
              <a:rPr lang="en-US" sz="2400" smtClean="0"/>
              <a:t>No such ambiguity exists about the large, rapid and global warming since 1850</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11551"/>
          </a:xfrm>
        </p:spPr>
        <p:txBody>
          <a:bodyPr/>
          <a:lstStyle/>
          <a:p>
            <a:pPr algn="ctr"/>
            <a:r>
              <a:rPr lang="en-US" dirty="0" smtClean="0"/>
              <a:t>Medieval Warm Period (~800-1300)</a:t>
            </a:r>
            <a:endParaRPr lang="en-US" dirty="0"/>
          </a:p>
        </p:txBody>
      </p:sp>
      <p:pic>
        <p:nvPicPr>
          <p:cNvPr id="190466" name="Picture 2"/>
          <p:cNvPicPr>
            <a:picLocks noChangeAspect="1" noChangeArrowheads="1"/>
          </p:cNvPicPr>
          <p:nvPr/>
        </p:nvPicPr>
        <p:blipFill>
          <a:blip r:embed="rId3"/>
          <a:srcRect/>
          <a:stretch>
            <a:fillRect/>
          </a:stretch>
        </p:blipFill>
        <p:spPr bwMode="auto">
          <a:xfrm>
            <a:off x="304800" y="914400"/>
            <a:ext cx="8575760" cy="4114800"/>
          </a:xfrm>
          <a:prstGeom prst="rect">
            <a:avLst/>
          </a:prstGeom>
          <a:noFill/>
          <a:ln w="9525">
            <a:noFill/>
            <a:miter lim="800000"/>
            <a:headEnd/>
            <a:tailEnd/>
          </a:ln>
          <a:effectLst/>
        </p:spPr>
      </p:pic>
      <p:sp>
        <p:nvSpPr>
          <p:cNvPr id="4" name="Rectangle 3"/>
          <p:cNvSpPr/>
          <p:nvPr/>
        </p:nvSpPr>
        <p:spPr bwMode="auto">
          <a:xfrm>
            <a:off x="1447800" y="1435512"/>
            <a:ext cx="2895600" cy="2971800"/>
          </a:xfrm>
          <a:prstGeom prst="rect">
            <a:avLst/>
          </a:prstGeom>
          <a:noFill/>
          <a:ln w="57150" cap="flat" cmpd="sng" algn="ctr">
            <a:solidFill>
              <a:srgbClr val="FF00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Arial" pitchFamily="34" charset="0"/>
            </a:endParaRPr>
          </a:p>
        </p:txBody>
      </p:sp>
      <p:sp>
        <p:nvSpPr>
          <p:cNvPr id="5" name="Rectangle 4"/>
          <p:cNvSpPr/>
          <p:nvPr/>
        </p:nvSpPr>
        <p:spPr bwMode="auto">
          <a:xfrm>
            <a:off x="4724400" y="1428136"/>
            <a:ext cx="3276600" cy="2971800"/>
          </a:xfrm>
          <a:prstGeom prst="rect">
            <a:avLst/>
          </a:prstGeom>
          <a:noFill/>
          <a:ln w="57150" cap="flat" cmpd="sng" algn="ctr">
            <a:solidFill>
              <a:schemeClr val="tx1">
                <a:lumMod val="60000"/>
                <a:lumOff val="40000"/>
              </a:schemeClr>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Arial" pitchFamily="34" charset="0"/>
            </a:endParaRPr>
          </a:p>
        </p:txBody>
      </p:sp>
      <p:sp>
        <p:nvSpPr>
          <p:cNvPr id="6" name="TextBox 5"/>
          <p:cNvSpPr txBox="1"/>
          <p:nvPr/>
        </p:nvSpPr>
        <p:spPr>
          <a:xfrm>
            <a:off x="7830820" y="6477000"/>
            <a:ext cx="1313180" cy="369332"/>
          </a:xfrm>
          <a:prstGeom prst="rect">
            <a:avLst/>
          </a:prstGeom>
          <a:noFill/>
        </p:spPr>
        <p:txBody>
          <a:bodyPr wrap="none" rtlCol="0">
            <a:spAutoFit/>
          </a:bodyPr>
          <a:lstStyle/>
          <a:p>
            <a:r>
              <a:rPr lang="en-US" b="1" i="1" dirty="0" smtClean="0">
                <a:solidFill>
                  <a:srgbClr val="666699"/>
                </a:solidFill>
              </a:rPr>
              <a:t>IPCC 2007</a:t>
            </a:r>
            <a:endParaRPr lang="en-US" b="1" i="1" dirty="0">
              <a:solidFill>
                <a:srgbClr val="666699"/>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600200" y="304800"/>
            <a:ext cx="7010400" cy="930275"/>
          </a:xfrm>
        </p:spPr>
        <p:txBody>
          <a:bodyPr/>
          <a:lstStyle/>
          <a:p>
            <a:pPr eaLnBrk="1" hangingPunct="1"/>
            <a:r>
              <a:rPr lang="en-US" smtClean="0"/>
              <a:t>Proposed causes of climate change from 1000-1850</a:t>
            </a:r>
          </a:p>
        </p:txBody>
      </p:sp>
      <p:sp>
        <p:nvSpPr>
          <p:cNvPr id="33795" name="Content Placeholder 2"/>
          <p:cNvSpPr>
            <a:spLocks noGrp="1"/>
          </p:cNvSpPr>
          <p:nvPr>
            <p:ph idx="1"/>
          </p:nvPr>
        </p:nvSpPr>
        <p:spPr>
          <a:xfrm>
            <a:off x="1676400" y="1447800"/>
            <a:ext cx="7239000" cy="4724400"/>
          </a:xfrm>
        </p:spPr>
        <p:txBody>
          <a:bodyPr/>
          <a:lstStyle/>
          <a:p>
            <a:pPr eaLnBrk="1" hangingPunct="1"/>
            <a:r>
              <a:rPr lang="en-US" sz="2400" smtClean="0"/>
              <a:t>Evidence for MWP is uncertain</a:t>
            </a:r>
          </a:p>
          <a:p>
            <a:pPr lvl="1" eaLnBrk="1" hangingPunct="1"/>
            <a:r>
              <a:rPr lang="en-US" sz="2000" smtClean="0"/>
              <a:t>Fewer records; larger uncertainties</a:t>
            </a:r>
          </a:p>
          <a:p>
            <a:pPr eaLnBrk="1" hangingPunct="1"/>
            <a:r>
              <a:rPr lang="en-US" sz="2400" smtClean="0"/>
              <a:t>Estimated cooling from 1000 years ago into the LIA is small</a:t>
            </a:r>
          </a:p>
          <a:p>
            <a:pPr eaLnBrk="1" hangingPunct="1"/>
            <a:r>
              <a:rPr lang="en-US" sz="2400" smtClean="0"/>
              <a:t>Any or all of several factors could have played a causal role</a:t>
            </a:r>
          </a:p>
          <a:p>
            <a:pPr eaLnBrk="1" hangingPunct="1"/>
            <a:r>
              <a:rPr lang="en-US" sz="2400" smtClean="0"/>
              <a:t>Far greater geographic coverage is needed to define the </a:t>
            </a:r>
            <a:r>
              <a:rPr lang="en-US" sz="2400" i="1" smtClean="0"/>
              <a:t>global</a:t>
            </a:r>
            <a:r>
              <a:rPr lang="en-US" sz="2400" smtClean="0"/>
              <a:t> climatic response</a:t>
            </a:r>
          </a:p>
          <a:p>
            <a:pPr lvl="1" eaLnBrk="1" hangingPunct="1"/>
            <a:r>
              <a:rPr lang="en-US" sz="2000" smtClean="0"/>
              <a:t>Notion of MWA &amp; LIA is valid for trends across eastern Canada, Greenland, Iceland, northern Europe – what about rest of earth’s surface (90-95%)?</a:t>
            </a:r>
          </a:p>
          <a:p>
            <a:pPr eaLnBrk="1" hangingPunct="1"/>
            <a:r>
              <a:rPr lang="en-US" sz="2400" smtClean="0"/>
              <a:t>No such ambiguity exists about the large, rapid and global warming since 1850</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05"/>
          <p:cNvPicPr>
            <a:picLocks noChangeAspect="1" noChangeArrowheads="1"/>
          </p:cNvPicPr>
          <p:nvPr/>
        </p:nvPicPr>
        <p:blipFill>
          <a:blip r:embed="rId3"/>
          <a:srcRect/>
          <a:stretch>
            <a:fillRect/>
          </a:stretch>
        </p:blipFill>
        <p:spPr bwMode="auto">
          <a:xfrm>
            <a:off x="-152400" y="-228600"/>
            <a:ext cx="9448800" cy="7239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92075" y="25400"/>
            <a:ext cx="8958263" cy="6478588"/>
          </a:xfrm>
          <a:prstGeom prst="rect">
            <a:avLst/>
          </a:prstGeom>
          <a:noFill/>
          <a:ln w="9525">
            <a:noFill/>
            <a:miter lim="800000"/>
            <a:headEnd/>
            <a:tailEnd/>
          </a:ln>
        </p:spPr>
      </p:pic>
      <p:sp>
        <p:nvSpPr>
          <p:cNvPr id="36867" name="Rectangle 3"/>
          <p:cNvSpPr>
            <a:spLocks noChangeArrowheads="1"/>
          </p:cNvSpPr>
          <p:nvPr/>
        </p:nvSpPr>
        <p:spPr bwMode="auto">
          <a:xfrm>
            <a:off x="705397" y="6597650"/>
            <a:ext cx="7733207" cy="307777"/>
          </a:xfrm>
          <a:prstGeom prst="rect">
            <a:avLst/>
          </a:prstGeom>
          <a:noFill/>
          <a:ln w="9525">
            <a:noFill/>
            <a:miter lim="800000"/>
            <a:headEnd/>
            <a:tailEnd/>
          </a:ln>
        </p:spPr>
        <p:txBody>
          <a:bodyPr wrap="none">
            <a:spAutoFit/>
          </a:bodyPr>
          <a:lstStyle/>
          <a:p>
            <a:r>
              <a:rPr lang="en-US" sz="1400" dirty="0">
                <a:solidFill>
                  <a:schemeClr val="bg1"/>
                </a:solidFill>
              </a:rPr>
              <a:t>Source: IPCC </a:t>
            </a:r>
            <a:r>
              <a:rPr lang="en-US" sz="1400" i="1" dirty="0">
                <a:solidFill>
                  <a:schemeClr val="bg1"/>
                </a:solidFill>
              </a:rPr>
              <a:t>Climate Change 2007: The Physical Science Basis</a:t>
            </a:r>
            <a:r>
              <a:rPr lang="en-US" sz="1400" dirty="0">
                <a:solidFill>
                  <a:schemeClr val="bg1"/>
                </a:solidFill>
              </a:rPr>
              <a:t>—Summary for Policymakers.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rtlCol="0">
            <a:normAutofit fontScale="90000"/>
          </a:bodyPr>
          <a:lstStyle/>
          <a:p>
            <a:pPr fontAlgn="auto">
              <a:spcAft>
                <a:spcPts val="0"/>
              </a:spcAft>
              <a:defRPr/>
            </a:pPr>
            <a:r>
              <a:rPr lang="en-US" dirty="0" smtClean="0">
                <a:solidFill>
                  <a:schemeClr val="bg1"/>
                </a:solidFill>
                <a:latin typeface="Arial Black" pitchFamily="34" charset="0"/>
              </a:rPr>
              <a:t>Atmospheric Fingerprints</a:t>
            </a:r>
            <a:br>
              <a:rPr lang="en-US" dirty="0" smtClean="0">
                <a:solidFill>
                  <a:schemeClr val="bg1"/>
                </a:solidFill>
                <a:latin typeface="Arial Black" pitchFamily="34" charset="0"/>
              </a:rPr>
            </a:br>
            <a:r>
              <a:rPr lang="en-US" dirty="0" smtClean="0">
                <a:solidFill>
                  <a:schemeClr val="bg1"/>
                </a:solidFill>
                <a:latin typeface="Arial Black" pitchFamily="34" charset="0"/>
              </a:rPr>
              <a:t>1890-1999</a:t>
            </a:r>
          </a:p>
        </p:txBody>
      </p:sp>
      <p:pic>
        <p:nvPicPr>
          <p:cNvPr id="2051" name="Picture 2"/>
          <p:cNvPicPr>
            <a:picLocks noGrp="1" noChangeAspect="1" noChangeArrowheads="1"/>
          </p:cNvPicPr>
          <p:nvPr>
            <p:ph idx="1"/>
          </p:nvPr>
        </p:nvPicPr>
        <p:blipFill>
          <a:blip r:embed="rId3"/>
          <a:srcRect/>
          <a:stretch>
            <a:fillRect/>
          </a:stretch>
        </p:blipFill>
        <p:spPr>
          <a:xfrm>
            <a:off x="0" y="1600200"/>
            <a:ext cx="9144000" cy="4173538"/>
          </a:xfrm>
          <a:noFill/>
        </p:spPr>
      </p:pic>
      <p:pic>
        <p:nvPicPr>
          <p:cNvPr id="2052" name="Picture 3"/>
          <p:cNvPicPr>
            <a:picLocks noChangeAspect="1" noChangeArrowheads="1"/>
          </p:cNvPicPr>
          <p:nvPr/>
        </p:nvPicPr>
        <p:blipFill>
          <a:blip r:embed="rId4"/>
          <a:srcRect/>
          <a:stretch>
            <a:fillRect/>
          </a:stretch>
        </p:blipFill>
        <p:spPr bwMode="auto">
          <a:xfrm>
            <a:off x="4648200" y="5788025"/>
            <a:ext cx="3048000" cy="1069975"/>
          </a:xfrm>
          <a:prstGeom prst="rect">
            <a:avLst/>
          </a:prstGeom>
          <a:noFill/>
          <a:ln w="9525">
            <a:noFill/>
            <a:miter lim="800000"/>
            <a:headEnd/>
            <a:tailEnd/>
          </a:ln>
        </p:spPr>
      </p:pic>
      <p:sp>
        <p:nvSpPr>
          <p:cNvPr id="2053" name="TextBox 7"/>
          <p:cNvSpPr txBox="1">
            <a:spLocks noChangeArrowheads="1"/>
          </p:cNvSpPr>
          <p:nvPr/>
        </p:nvSpPr>
        <p:spPr bwMode="auto">
          <a:xfrm>
            <a:off x="0" y="6488113"/>
            <a:ext cx="2716213" cy="369887"/>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i="1" kern="1200">
                <a:solidFill>
                  <a:prstClr val="white"/>
                </a:solidFill>
                <a:latin typeface="Arial Black" pitchFamily="34" charset="0"/>
                <a:ea typeface="+mn-ea"/>
                <a:cs typeface="+mn-cs"/>
              </a:rPr>
              <a:t>Mann &amp; Kump, 2008</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0" y="274638"/>
            <a:ext cx="3124200" cy="5516562"/>
          </a:xfrm>
        </p:spPr>
        <p:txBody>
          <a:bodyPr anchor="t"/>
          <a:lstStyle/>
          <a:p>
            <a:pPr algn="l"/>
            <a:r>
              <a:rPr lang="en-US" sz="2800" smtClean="0">
                <a:solidFill>
                  <a:schemeClr val="bg1"/>
                </a:solidFill>
                <a:latin typeface="Arial Black" pitchFamily="34" charset="0"/>
              </a:rPr>
              <a:t>“Fingerprints”</a:t>
            </a:r>
            <a:br>
              <a:rPr lang="en-US" sz="2800" smtClean="0">
                <a:solidFill>
                  <a:schemeClr val="bg1"/>
                </a:solidFill>
                <a:latin typeface="Arial Black" pitchFamily="34" charset="0"/>
              </a:rPr>
            </a:br>
            <a:r>
              <a:rPr lang="en-US" sz="2800" smtClean="0">
                <a:solidFill>
                  <a:schemeClr val="bg1"/>
                </a:solidFill>
                <a:latin typeface="Arial Black" pitchFamily="34" charset="0"/>
              </a:rPr>
              <a:t/>
            </a:r>
            <a:br>
              <a:rPr lang="en-US" sz="2800" smtClean="0">
                <a:solidFill>
                  <a:schemeClr val="bg1"/>
                </a:solidFill>
                <a:latin typeface="Arial Black" pitchFamily="34" charset="0"/>
              </a:rPr>
            </a:br>
            <a:r>
              <a:rPr lang="en-US" sz="2800" smtClean="0">
                <a:solidFill>
                  <a:schemeClr val="bg1"/>
                </a:solidFill>
                <a:latin typeface="Arial Black" pitchFamily="34" charset="0"/>
              </a:rPr>
              <a:t>Human and Natural Impacts on Climate,</a:t>
            </a:r>
            <a:br>
              <a:rPr lang="en-US" sz="2800" smtClean="0">
                <a:solidFill>
                  <a:schemeClr val="bg1"/>
                </a:solidFill>
                <a:latin typeface="Arial Black" pitchFamily="34" charset="0"/>
              </a:rPr>
            </a:br>
            <a:r>
              <a:rPr lang="en-US" sz="2800" smtClean="0">
                <a:solidFill>
                  <a:schemeClr val="bg1"/>
                </a:solidFill>
                <a:latin typeface="Arial Black" pitchFamily="34" charset="0"/>
              </a:rPr>
              <a:t>1975-2005</a:t>
            </a:r>
          </a:p>
        </p:txBody>
      </p:sp>
      <p:pic>
        <p:nvPicPr>
          <p:cNvPr id="3075" name="Picture 2"/>
          <p:cNvPicPr>
            <a:picLocks noGrp="1" noChangeAspect="1" noChangeArrowheads="1"/>
          </p:cNvPicPr>
          <p:nvPr>
            <p:ph idx="1"/>
          </p:nvPr>
        </p:nvPicPr>
        <p:blipFill>
          <a:blip r:embed="rId3"/>
          <a:srcRect/>
          <a:stretch>
            <a:fillRect/>
          </a:stretch>
        </p:blipFill>
        <p:spPr>
          <a:xfrm>
            <a:off x="2971800" y="0"/>
            <a:ext cx="6172200" cy="6858000"/>
          </a:xfrm>
          <a:noFill/>
        </p:spPr>
      </p:pic>
      <p:sp>
        <p:nvSpPr>
          <p:cNvPr id="3076" name="TextBox 4"/>
          <p:cNvSpPr txBox="1">
            <a:spLocks noChangeArrowheads="1"/>
          </p:cNvSpPr>
          <p:nvPr/>
        </p:nvSpPr>
        <p:spPr bwMode="auto">
          <a:xfrm>
            <a:off x="0" y="6488113"/>
            <a:ext cx="2716213" cy="369887"/>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i="1" kern="1200">
                <a:solidFill>
                  <a:prstClr val="white"/>
                </a:solidFill>
                <a:latin typeface="Arial Black" pitchFamily="34" charset="0"/>
                <a:ea typeface="+mn-ea"/>
                <a:cs typeface="+mn-cs"/>
              </a:rPr>
              <a:t>Mann &amp; Kump, 2008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8"/>
          <p:cNvPicPr>
            <a:picLocks noChangeAspect="1" noChangeArrowheads="1"/>
          </p:cNvPicPr>
          <p:nvPr/>
        </p:nvPicPr>
        <p:blipFill>
          <a:blip r:embed="rId3"/>
          <a:srcRect/>
          <a:stretch>
            <a:fillRect/>
          </a:stretch>
        </p:blipFill>
        <p:spPr bwMode="auto">
          <a:xfrm>
            <a:off x="419100" y="685800"/>
            <a:ext cx="8305800" cy="5127625"/>
          </a:xfrm>
          <a:prstGeom prst="rect">
            <a:avLst/>
          </a:prstGeom>
          <a:noFill/>
          <a:ln w="9525">
            <a:noFill/>
            <a:miter lim="800000"/>
            <a:headEnd/>
            <a:tailEnd/>
          </a:ln>
        </p:spPr>
      </p:pic>
      <p:sp>
        <p:nvSpPr>
          <p:cNvPr id="37891" name="Rectangle 29"/>
          <p:cNvSpPr>
            <a:spLocks noChangeArrowheads="1"/>
          </p:cNvSpPr>
          <p:nvPr/>
        </p:nvSpPr>
        <p:spPr bwMode="auto">
          <a:xfrm flipH="1">
            <a:off x="3175" y="0"/>
            <a:ext cx="9142413" cy="641350"/>
          </a:xfrm>
          <a:prstGeom prst="rect">
            <a:avLst/>
          </a:prstGeom>
          <a:noFill/>
          <a:ln w="9525">
            <a:noFill/>
            <a:miter lim="800000"/>
            <a:headEnd/>
            <a:tailEnd/>
          </a:ln>
        </p:spPr>
        <p:txBody>
          <a:bodyPr lIns="92075" tIns="46038" rIns="92075" bIns="46038">
            <a:spAutoFit/>
          </a:bodyPr>
          <a:lstStyle/>
          <a:p>
            <a:pPr algn="ctr"/>
            <a:r>
              <a:rPr lang="en-US" sz="3600" b="1">
                <a:solidFill>
                  <a:srgbClr val="FFFF00"/>
                </a:solidFill>
                <a:latin typeface="Times New Roman" pitchFamily="18" charset="0"/>
              </a:rPr>
              <a:t>U.S. Mean Temperature Trends: 1901 - 2003</a:t>
            </a:r>
          </a:p>
        </p:txBody>
      </p:sp>
      <p:sp>
        <p:nvSpPr>
          <p:cNvPr id="37892" name="Rectangle 30"/>
          <p:cNvSpPr>
            <a:spLocks noChangeArrowheads="1"/>
          </p:cNvSpPr>
          <p:nvPr/>
        </p:nvSpPr>
        <p:spPr bwMode="auto">
          <a:xfrm>
            <a:off x="3810000" y="6523038"/>
            <a:ext cx="5276850" cy="366712"/>
          </a:xfrm>
          <a:prstGeom prst="rect">
            <a:avLst/>
          </a:prstGeom>
          <a:noFill/>
          <a:ln w="9525">
            <a:noFill/>
            <a:miter lim="800000"/>
            <a:headEnd/>
            <a:tailEnd/>
          </a:ln>
        </p:spPr>
        <p:txBody>
          <a:bodyPr wrap="none" anchor="ctr">
            <a:spAutoFit/>
          </a:bodyPr>
          <a:lstStyle/>
          <a:p>
            <a:r>
              <a:rPr lang="en-US" b="1" i="1">
                <a:solidFill>
                  <a:srgbClr val="FFFF00"/>
                </a:solidFill>
                <a:latin typeface="Times New Roman" pitchFamily="18" charset="0"/>
              </a:rPr>
              <a:t>Data courtesy NOAA's National Climatic Data Center</a:t>
            </a:r>
          </a:p>
        </p:txBody>
      </p:sp>
      <p:pic>
        <p:nvPicPr>
          <p:cNvPr id="37893" name="Picture 31"/>
          <p:cNvPicPr>
            <a:picLocks noChangeAspect="1" noChangeArrowheads="1"/>
          </p:cNvPicPr>
          <p:nvPr/>
        </p:nvPicPr>
        <p:blipFill>
          <a:blip r:embed="rId4"/>
          <a:srcRect b="6306"/>
          <a:stretch>
            <a:fillRect/>
          </a:stretch>
        </p:blipFill>
        <p:spPr bwMode="auto">
          <a:xfrm>
            <a:off x="0" y="5867400"/>
            <a:ext cx="952500"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657600" y="4386894"/>
            <a:ext cx="5181600" cy="794706"/>
          </a:xfrm>
        </p:spPr>
        <p:txBody>
          <a:bodyPr/>
          <a:lstStyle/>
          <a:p>
            <a:r>
              <a:rPr lang="en-US" dirty="0" smtClean="0">
                <a:solidFill>
                  <a:srgbClr val="666699"/>
                </a:solidFill>
              </a:rPr>
              <a:t>Dr. Faith Ann Heinsch</a:t>
            </a:r>
          </a:p>
          <a:p>
            <a:r>
              <a:rPr lang="en-US" dirty="0" smtClean="0">
                <a:solidFill>
                  <a:srgbClr val="666699"/>
                </a:solidFill>
              </a:rPr>
              <a:t>September 9, 2008</a:t>
            </a:r>
            <a:endParaRPr lang="en-US" dirty="0">
              <a:solidFill>
                <a:srgbClr val="666699"/>
              </a:solidFill>
            </a:endParaRPr>
          </a:p>
        </p:txBody>
      </p:sp>
      <p:sp>
        <p:nvSpPr>
          <p:cNvPr id="18434" name="Title 1"/>
          <p:cNvSpPr>
            <a:spLocks noGrp="1"/>
          </p:cNvSpPr>
          <p:nvPr>
            <p:ph type="ctrTitle" sz="quarter"/>
          </p:nvPr>
        </p:nvSpPr>
        <p:spPr>
          <a:xfrm>
            <a:off x="3657600" y="762000"/>
            <a:ext cx="5181600" cy="3293107"/>
          </a:xfrm>
        </p:spPr>
        <p:txBody>
          <a:bodyPr/>
          <a:lstStyle/>
          <a:p>
            <a:pPr eaLnBrk="1" hangingPunct="1"/>
            <a:r>
              <a:rPr lang="en-US" sz="6000" dirty="0" smtClean="0"/>
              <a:t>Climate Change of the Last 2000 Years</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1D"/>
            </a:gs>
            <a:gs pos="100000">
              <a:srgbClr val="0000CC"/>
            </a:gs>
          </a:gsLst>
          <a:lin ang="5400000" scaled="1"/>
        </a:gra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flipH="1">
            <a:off x="0" y="0"/>
            <a:ext cx="9144000" cy="701675"/>
          </a:xfrm>
          <a:prstGeom prst="rect">
            <a:avLst/>
          </a:prstGeom>
          <a:noFill/>
          <a:ln w="9525">
            <a:noFill/>
            <a:miter lim="800000"/>
            <a:headEnd/>
            <a:tailEnd/>
          </a:ln>
        </p:spPr>
        <p:txBody>
          <a:bodyPr lIns="92075" tIns="46038" rIns="92075" bIns="46038">
            <a:spAutoFit/>
          </a:bodyPr>
          <a:lstStyle/>
          <a:p>
            <a:pPr algn="ctr" eaLnBrk="0" hangingPunct="0"/>
            <a:r>
              <a:rPr lang="en-US" sz="4000" b="1">
                <a:solidFill>
                  <a:srgbClr val="FFFF00"/>
                </a:solidFill>
                <a:latin typeface="Times New Roman" pitchFamily="18" charset="0"/>
              </a:rPr>
              <a:t>Temperature Trends: 1880 to 2000</a:t>
            </a:r>
          </a:p>
        </p:txBody>
      </p:sp>
      <p:pic>
        <p:nvPicPr>
          <p:cNvPr id="38915" name="Picture 10"/>
          <p:cNvPicPr>
            <a:picLocks noChangeAspect="1" noChangeArrowheads="1"/>
          </p:cNvPicPr>
          <p:nvPr/>
        </p:nvPicPr>
        <p:blipFill>
          <a:blip r:embed="rId3"/>
          <a:srcRect/>
          <a:stretch>
            <a:fillRect/>
          </a:stretch>
        </p:blipFill>
        <p:spPr bwMode="auto">
          <a:xfrm>
            <a:off x="0" y="1295400"/>
            <a:ext cx="9144000" cy="3825875"/>
          </a:xfrm>
          <a:prstGeom prst="rect">
            <a:avLst/>
          </a:prstGeom>
          <a:noFill/>
          <a:ln w="9525">
            <a:noFill/>
            <a:miter lim="800000"/>
            <a:headEnd/>
            <a:tailEnd/>
          </a:ln>
        </p:spPr>
      </p:pic>
      <p:sp>
        <p:nvSpPr>
          <p:cNvPr id="38916" name="Rectangle 11"/>
          <p:cNvSpPr>
            <a:spLocks noChangeArrowheads="1"/>
          </p:cNvSpPr>
          <p:nvPr/>
        </p:nvSpPr>
        <p:spPr bwMode="auto">
          <a:xfrm>
            <a:off x="3727450" y="6503988"/>
            <a:ext cx="5416550" cy="366712"/>
          </a:xfrm>
          <a:prstGeom prst="rect">
            <a:avLst/>
          </a:prstGeom>
          <a:noFill/>
          <a:ln w="9525">
            <a:noFill/>
            <a:miter lim="800000"/>
            <a:headEnd/>
            <a:tailEnd/>
          </a:ln>
        </p:spPr>
        <p:txBody>
          <a:bodyPr wrap="none">
            <a:spAutoFit/>
          </a:bodyPr>
          <a:lstStyle/>
          <a:p>
            <a:pPr eaLnBrk="0" hangingPunct="0"/>
            <a:r>
              <a:rPr lang="en-US" b="1" i="1">
                <a:solidFill>
                  <a:srgbClr val="FFFF00"/>
                </a:solidFill>
                <a:latin typeface="Times New Roman" pitchFamily="18" charset="0"/>
              </a:rPr>
              <a:t>(Hansen et al., Journal of Geophysical Research, 2001)</a:t>
            </a:r>
            <a:endParaRPr lang="en-US" b="1" i="1">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flipH="1">
            <a:off x="1588" y="0"/>
            <a:ext cx="9142412" cy="701675"/>
          </a:xfrm>
          <a:prstGeom prst="rect">
            <a:avLst/>
          </a:prstGeom>
          <a:noFill/>
          <a:ln w="9525">
            <a:noFill/>
            <a:miter lim="800000"/>
            <a:headEnd/>
            <a:tailEnd/>
          </a:ln>
        </p:spPr>
        <p:txBody>
          <a:bodyPr lIns="92075" tIns="46038" rIns="92075" bIns="46038">
            <a:spAutoFit/>
          </a:bodyPr>
          <a:lstStyle/>
          <a:p>
            <a:pPr algn="ctr"/>
            <a:r>
              <a:rPr lang="en-US" sz="4000" b="1">
                <a:solidFill>
                  <a:srgbClr val="FFFF00"/>
                </a:solidFill>
                <a:latin typeface="Times New Roman" pitchFamily="18" charset="0"/>
              </a:rPr>
              <a:t>U.S. Precipitation Trends: 1895 - 2003</a:t>
            </a:r>
          </a:p>
        </p:txBody>
      </p:sp>
      <p:pic>
        <p:nvPicPr>
          <p:cNvPr id="39939" name="Picture 10"/>
          <p:cNvPicPr>
            <a:picLocks noChangeAspect="1" noChangeArrowheads="1"/>
          </p:cNvPicPr>
          <p:nvPr/>
        </p:nvPicPr>
        <p:blipFill>
          <a:blip r:embed="rId3"/>
          <a:srcRect/>
          <a:stretch>
            <a:fillRect/>
          </a:stretch>
        </p:blipFill>
        <p:spPr bwMode="auto">
          <a:xfrm>
            <a:off x="76200" y="782638"/>
            <a:ext cx="8991600" cy="5084762"/>
          </a:xfrm>
          <a:prstGeom prst="rect">
            <a:avLst/>
          </a:prstGeom>
          <a:noFill/>
          <a:ln w="9525">
            <a:noFill/>
            <a:miter lim="800000"/>
            <a:headEnd/>
            <a:tailEnd/>
          </a:ln>
        </p:spPr>
      </p:pic>
      <p:sp>
        <p:nvSpPr>
          <p:cNvPr id="39940" name="Rectangle 11"/>
          <p:cNvSpPr>
            <a:spLocks noChangeArrowheads="1"/>
          </p:cNvSpPr>
          <p:nvPr/>
        </p:nvSpPr>
        <p:spPr bwMode="auto">
          <a:xfrm>
            <a:off x="3810000" y="6523038"/>
            <a:ext cx="5276850" cy="366712"/>
          </a:xfrm>
          <a:prstGeom prst="rect">
            <a:avLst/>
          </a:prstGeom>
          <a:noFill/>
          <a:ln w="9525">
            <a:noFill/>
            <a:miter lim="800000"/>
            <a:headEnd/>
            <a:tailEnd/>
          </a:ln>
        </p:spPr>
        <p:txBody>
          <a:bodyPr wrap="none" anchor="ctr">
            <a:spAutoFit/>
          </a:bodyPr>
          <a:lstStyle/>
          <a:p>
            <a:r>
              <a:rPr lang="en-US" b="1" i="1">
                <a:solidFill>
                  <a:srgbClr val="FFFF00"/>
                </a:solidFill>
                <a:latin typeface="Times New Roman" pitchFamily="18" charset="0"/>
              </a:rPr>
              <a:t>Data courtesy NOAA's National Climatic Data Center</a:t>
            </a:r>
          </a:p>
        </p:txBody>
      </p:sp>
      <p:pic>
        <p:nvPicPr>
          <p:cNvPr id="39941" name="Picture 12"/>
          <p:cNvPicPr>
            <a:picLocks noChangeAspect="1" noChangeArrowheads="1"/>
          </p:cNvPicPr>
          <p:nvPr/>
        </p:nvPicPr>
        <p:blipFill>
          <a:blip r:embed="rId4"/>
          <a:srcRect b="6306"/>
          <a:stretch>
            <a:fillRect/>
          </a:stretch>
        </p:blipFill>
        <p:spPr bwMode="auto">
          <a:xfrm>
            <a:off x="0" y="5867400"/>
            <a:ext cx="952500"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AQ3"/>
          <p:cNvPicPr>
            <a:picLocks noChangeAspect="1" noChangeArrowheads="1"/>
          </p:cNvPicPr>
          <p:nvPr/>
        </p:nvPicPr>
        <p:blipFill>
          <a:blip r:embed="rId2"/>
          <a:srcRect/>
          <a:stretch>
            <a:fillRect/>
          </a:stretch>
        </p:blipFill>
        <p:spPr bwMode="auto">
          <a:xfrm>
            <a:off x="234950" y="581025"/>
            <a:ext cx="6165850" cy="5919788"/>
          </a:xfrm>
          <a:prstGeom prst="rect">
            <a:avLst/>
          </a:prstGeom>
          <a:noFill/>
          <a:ln w="9525">
            <a:noFill/>
            <a:miter lim="800000"/>
            <a:headEnd/>
            <a:tailEnd/>
          </a:ln>
        </p:spPr>
      </p:pic>
      <p:sp>
        <p:nvSpPr>
          <p:cNvPr id="40963" name="Text Box 3"/>
          <p:cNvSpPr txBox="1">
            <a:spLocks noChangeArrowheads="1"/>
          </p:cNvSpPr>
          <p:nvPr/>
        </p:nvSpPr>
        <p:spPr bwMode="auto">
          <a:xfrm>
            <a:off x="6537325" y="960438"/>
            <a:ext cx="2606675" cy="4838700"/>
          </a:xfrm>
          <a:prstGeom prst="rect">
            <a:avLst/>
          </a:prstGeom>
          <a:noFill/>
          <a:ln w="9525">
            <a:noFill/>
            <a:miter lim="800000"/>
            <a:headEnd/>
            <a:tailEnd/>
          </a:ln>
        </p:spPr>
        <p:txBody>
          <a:bodyPr>
            <a:spAutoFit/>
          </a:bodyPr>
          <a:lstStyle/>
          <a:p>
            <a:r>
              <a:rPr lang="en-US" sz="2400">
                <a:solidFill>
                  <a:schemeClr val="bg1"/>
                </a:solidFill>
              </a:rPr>
              <a:t>The most important spatial pattern (top) of the monthly Palmer Drought Severity Index (PDSI) for 1900 to 2002. </a:t>
            </a:r>
          </a:p>
          <a:p>
            <a:endParaRPr lang="en-US" sz="2400">
              <a:solidFill>
                <a:schemeClr val="bg1"/>
              </a:solidFill>
            </a:endParaRPr>
          </a:p>
          <a:p>
            <a:r>
              <a:rPr lang="en-US" sz="2400">
                <a:solidFill>
                  <a:schemeClr val="bg1"/>
                </a:solidFill>
              </a:rPr>
              <a:t>The time series (below) accounts for most of the trend in PDSI</a:t>
            </a:r>
            <a:r>
              <a:rPr lang="en-US" sz="2400"/>
              <a:t>.</a:t>
            </a:r>
          </a:p>
        </p:txBody>
      </p:sp>
      <p:sp>
        <p:nvSpPr>
          <p:cNvPr id="40964" name="Text Box 4"/>
          <p:cNvSpPr txBox="1">
            <a:spLocks noChangeArrowheads="1"/>
          </p:cNvSpPr>
          <p:nvPr/>
        </p:nvSpPr>
        <p:spPr bwMode="auto">
          <a:xfrm>
            <a:off x="2362200" y="146050"/>
            <a:ext cx="5160963" cy="457200"/>
          </a:xfrm>
          <a:prstGeom prst="rect">
            <a:avLst/>
          </a:prstGeom>
          <a:noFill/>
          <a:ln w="9525">
            <a:noFill/>
            <a:miter lim="800000"/>
            <a:headEnd/>
            <a:tailEnd/>
          </a:ln>
        </p:spPr>
        <p:txBody>
          <a:bodyPr wrap="none">
            <a:spAutoFit/>
          </a:bodyPr>
          <a:lstStyle/>
          <a:p>
            <a:pPr algn="ctr"/>
            <a:r>
              <a:rPr lang="en-US" sz="2400" b="1">
                <a:solidFill>
                  <a:srgbClr val="FFFF00"/>
                </a:solidFill>
              </a:rPr>
              <a:t>Drought is increasing most places</a:t>
            </a:r>
          </a:p>
        </p:txBody>
      </p:sp>
      <p:sp>
        <p:nvSpPr>
          <p:cNvPr id="634885" name="AutoShape 5"/>
          <p:cNvSpPr>
            <a:spLocks noChangeArrowheads="1"/>
          </p:cNvSpPr>
          <p:nvPr/>
        </p:nvSpPr>
        <p:spPr bwMode="auto">
          <a:xfrm>
            <a:off x="4953000" y="733425"/>
            <a:ext cx="4191000" cy="2057400"/>
          </a:xfrm>
          <a:prstGeom prst="wedgeRoundRectCallout">
            <a:avLst>
              <a:gd name="adj1" fmla="val -53333"/>
              <a:gd name="adj2" fmla="val 133486"/>
              <a:gd name="adj3" fmla="val 16667"/>
            </a:avLst>
          </a:prstGeom>
          <a:solidFill>
            <a:srgbClr val="FFFF00"/>
          </a:solidFill>
          <a:ln w="28575">
            <a:solidFill>
              <a:srgbClr val="CC0000"/>
            </a:solidFill>
            <a:miter lim="800000"/>
            <a:headEnd/>
            <a:tailEnd/>
          </a:ln>
        </p:spPr>
        <p:txBody>
          <a:bodyPr/>
          <a:lstStyle/>
          <a:p>
            <a:pPr algn="ctr"/>
            <a:r>
              <a:rPr lang="en-US" sz="2400">
                <a:latin typeface="Comic Sans MS" pitchFamily="66" charset="0"/>
              </a:rPr>
              <a:t>Mainly decrease in rain over land in tropics and subtropics, but enhanced by increased atmospheric demand with warming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34885"/>
                                        </p:tgtEl>
                                        <p:attrNameLst>
                                          <p:attrName>style.visibility</p:attrName>
                                        </p:attrNameLst>
                                      </p:cBhvr>
                                      <p:to>
                                        <p:strVal val="visible"/>
                                      </p:to>
                                    </p:set>
                                    <p:animEffect transition="in" filter="wipe(up)">
                                      <p:cBhvr>
                                        <p:cTn id="7" dur="500"/>
                                        <p:tgtEl>
                                          <p:spTgt spid="634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81000" y="1600200"/>
            <a:ext cx="8382000" cy="1660525"/>
          </a:xfrm>
        </p:spPr>
        <p:txBody>
          <a:bodyPr/>
          <a:lstStyle/>
          <a:p>
            <a:r>
              <a:rPr lang="en-US" sz="4000"/>
              <a:t>Global Dimming</a:t>
            </a:r>
            <a:br>
              <a:rPr lang="en-US" sz="4000"/>
            </a:br>
            <a:r>
              <a:rPr lang="en-US" sz="4000"/>
              <a:t>or</a:t>
            </a:r>
            <a:br>
              <a:rPr lang="en-US" sz="4000"/>
            </a:br>
            <a:r>
              <a:rPr lang="en-US" sz="4000"/>
              <a:t>“Long Term Trends in Solar Radiation”</a:t>
            </a:r>
          </a:p>
        </p:txBody>
      </p:sp>
      <p:sp>
        <p:nvSpPr>
          <p:cNvPr id="4101" name="Rectangle 5"/>
          <p:cNvSpPr>
            <a:spLocks noGrp="1" noChangeArrowheads="1"/>
          </p:cNvSpPr>
          <p:nvPr>
            <p:ph type="subTitle" idx="1"/>
          </p:nvPr>
        </p:nvSpPr>
        <p:spPr>
          <a:xfrm>
            <a:off x="1371600" y="3657600"/>
            <a:ext cx="6400800" cy="1752600"/>
          </a:xfrm>
        </p:spPr>
        <p:txBody>
          <a:bodyPr/>
          <a:lstStyle/>
          <a:p>
            <a:pPr>
              <a:lnSpc>
                <a:spcPct val="90000"/>
              </a:lnSpc>
            </a:pPr>
            <a:r>
              <a:rPr lang="en-US" sz="2400"/>
              <a:t>Faith Ann Heinsch</a:t>
            </a:r>
          </a:p>
          <a:p>
            <a:pPr>
              <a:lnSpc>
                <a:spcPct val="90000"/>
              </a:lnSpc>
            </a:pPr>
            <a:r>
              <a:rPr lang="en-US" sz="2400"/>
              <a:t>NTSG, College of Forestry &amp; Conservation</a:t>
            </a:r>
          </a:p>
          <a:p>
            <a:pPr>
              <a:lnSpc>
                <a:spcPct val="90000"/>
              </a:lnSpc>
            </a:pPr>
            <a:r>
              <a:rPr lang="en-US" sz="2400"/>
              <a:t>The University of Montana</a:t>
            </a:r>
          </a:p>
          <a:p>
            <a:pPr>
              <a:lnSpc>
                <a:spcPct val="90000"/>
              </a:lnSpc>
            </a:pPr>
            <a:r>
              <a:rPr lang="en-US" sz="2400"/>
              <a:t>February 28, 2006</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09600"/>
            <a:ext cx="9144000" cy="762000"/>
          </a:xfrm>
        </p:spPr>
        <p:txBody>
          <a:bodyPr/>
          <a:lstStyle/>
          <a:p>
            <a:r>
              <a:rPr lang="en-US"/>
              <a:t>What is global dimming?</a:t>
            </a:r>
          </a:p>
        </p:txBody>
      </p:sp>
      <p:sp>
        <p:nvSpPr>
          <p:cNvPr id="20483" name="Rectangle 3"/>
          <p:cNvSpPr>
            <a:spLocks noGrp="1" noChangeArrowheads="1"/>
          </p:cNvSpPr>
          <p:nvPr>
            <p:ph type="body" idx="1"/>
          </p:nvPr>
        </p:nvSpPr>
        <p:spPr>
          <a:xfrm>
            <a:off x="0" y="1612900"/>
            <a:ext cx="9144000" cy="4724400"/>
          </a:xfrm>
        </p:spPr>
        <p:txBody>
          <a:bodyPr/>
          <a:lstStyle/>
          <a:p>
            <a:r>
              <a:rPr lang="en-US" b="1" dirty="0"/>
              <a:t>Global dimming</a:t>
            </a:r>
            <a:r>
              <a:rPr lang="en-US" dirty="0"/>
              <a:t> is the gradual reduction in the amount of global direct </a:t>
            </a:r>
            <a:r>
              <a:rPr lang="en-US" i="1" dirty="0"/>
              <a:t>irradiance</a:t>
            </a:r>
            <a:r>
              <a:rPr lang="en-US" dirty="0"/>
              <a:t> at the Earth's surface, </a:t>
            </a:r>
          </a:p>
          <a:p>
            <a:pPr lvl="1"/>
            <a:r>
              <a:rPr lang="en-US" dirty="0"/>
              <a:t>measurements began in the </a:t>
            </a:r>
            <a:r>
              <a:rPr lang="en-US" u="sng" dirty="0"/>
              <a:t>1950s</a:t>
            </a:r>
            <a:r>
              <a:rPr lang="en-US" dirty="0"/>
              <a:t>. </a:t>
            </a:r>
          </a:p>
          <a:p>
            <a:pPr lvl="2"/>
            <a:r>
              <a:rPr lang="en-US" dirty="0"/>
              <a:t>most data are from NH and all taken on land </a:t>
            </a:r>
          </a:p>
          <a:p>
            <a:pPr lvl="2"/>
            <a:r>
              <a:rPr lang="en-US" dirty="0"/>
              <a:t>Data quality?</a:t>
            </a:r>
          </a:p>
          <a:p>
            <a:pPr lvl="4"/>
            <a:endParaRPr lang="en-US" dirty="0"/>
          </a:p>
          <a:p>
            <a:r>
              <a:rPr lang="en-US" dirty="0"/>
              <a:t>Effect varies by location</a:t>
            </a:r>
          </a:p>
          <a:p>
            <a:pPr lvl="1"/>
            <a:r>
              <a:rPr lang="en-US" dirty="0"/>
              <a:t>Worldwide: ~4% reduction during 1960–1990</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0" y="554038"/>
            <a:ext cx="9144000" cy="698500"/>
          </a:xfrm>
        </p:spPr>
        <p:txBody>
          <a:bodyPr/>
          <a:lstStyle/>
          <a:p>
            <a:r>
              <a:rPr lang="en-US" sz="4000"/>
              <a:t>50 years of Radiation Data - Israel</a:t>
            </a:r>
          </a:p>
        </p:txBody>
      </p:sp>
      <p:pic>
        <p:nvPicPr>
          <p:cNvPr id="5125" name="Picture 5"/>
          <p:cNvPicPr>
            <a:picLocks noChangeAspect="1" noChangeArrowheads="1"/>
          </p:cNvPicPr>
          <p:nvPr/>
        </p:nvPicPr>
        <p:blipFill>
          <a:blip r:embed="rId3"/>
          <a:srcRect/>
          <a:stretch>
            <a:fillRect/>
          </a:stretch>
        </p:blipFill>
        <p:spPr bwMode="auto">
          <a:xfrm>
            <a:off x="533400" y="1252538"/>
            <a:ext cx="8001000" cy="4919662"/>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609600"/>
            <a:ext cx="9144000" cy="990600"/>
          </a:xfrm>
        </p:spPr>
        <p:txBody>
          <a:bodyPr/>
          <a:lstStyle/>
          <a:p>
            <a:r>
              <a:rPr lang="en-US" sz="3200"/>
              <a:t>Incoming Shortwave Radiation</a:t>
            </a:r>
            <a:br>
              <a:rPr lang="en-US" sz="3200"/>
            </a:br>
            <a:r>
              <a:rPr lang="en-US" sz="3200"/>
              <a:t>Anomalies in the annual mean</a:t>
            </a:r>
          </a:p>
        </p:txBody>
      </p:sp>
      <p:pic>
        <p:nvPicPr>
          <p:cNvPr id="6149" name="Picture 5"/>
          <p:cNvPicPr>
            <a:picLocks noChangeAspect="1" noChangeArrowheads="1"/>
          </p:cNvPicPr>
          <p:nvPr/>
        </p:nvPicPr>
        <p:blipFill>
          <a:blip r:embed="rId3"/>
          <a:srcRect/>
          <a:stretch>
            <a:fillRect/>
          </a:stretch>
        </p:blipFill>
        <p:spPr bwMode="auto">
          <a:xfrm>
            <a:off x="533400" y="1631950"/>
            <a:ext cx="8299450" cy="4997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533400"/>
            <a:ext cx="9144000" cy="914400"/>
          </a:xfrm>
        </p:spPr>
        <p:txBody>
          <a:bodyPr/>
          <a:lstStyle/>
          <a:p>
            <a:r>
              <a:rPr lang="en-US"/>
              <a:t>Supporting Evidence</a:t>
            </a:r>
          </a:p>
        </p:txBody>
      </p:sp>
      <p:sp>
        <p:nvSpPr>
          <p:cNvPr id="41987" name="Rectangle 3"/>
          <p:cNvSpPr>
            <a:spLocks noGrp="1" noChangeArrowheads="1"/>
          </p:cNvSpPr>
          <p:nvPr>
            <p:ph type="body" idx="1"/>
          </p:nvPr>
        </p:nvSpPr>
        <p:spPr>
          <a:xfrm>
            <a:off x="134938" y="1600200"/>
            <a:ext cx="8896350" cy="4135438"/>
          </a:xfrm>
        </p:spPr>
        <p:txBody>
          <a:bodyPr/>
          <a:lstStyle/>
          <a:p>
            <a:r>
              <a:rPr lang="en-US" dirty="0"/>
              <a:t>Worldwide decline in the </a:t>
            </a:r>
            <a:r>
              <a:rPr lang="en-US" dirty="0" smtClean="0"/>
              <a:t>“pan </a:t>
            </a:r>
            <a:r>
              <a:rPr lang="en-US" dirty="0"/>
              <a:t>evaporation rate</a:t>
            </a:r>
            <a:r>
              <a:rPr lang="en-US" dirty="0" smtClean="0"/>
              <a:t>.”</a:t>
            </a:r>
            <a:endParaRPr lang="en-US" dirty="0"/>
          </a:p>
          <a:p>
            <a:pPr lvl="1"/>
            <a:r>
              <a:rPr lang="en-US" u="sng" dirty="0"/>
              <a:t>Sunlight</a:t>
            </a:r>
            <a:r>
              <a:rPr lang="en-US" dirty="0"/>
              <a:t>, </a:t>
            </a:r>
            <a:r>
              <a:rPr lang="en-US" dirty="0" smtClean="0"/>
              <a:t>humidity, </a:t>
            </a:r>
            <a:r>
              <a:rPr lang="en-US" dirty="0"/>
              <a:t>and wind are dominant factors</a:t>
            </a:r>
          </a:p>
        </p:txBody>
      </p:sp>
      <p:pic>
        <p:nvPicPr>
          <p:cNvPr id="2051" name="Picture 3"/>
          <p:cNvPicPr>
            <a:picLocks noChangeAspect="1" noChangeArrowheads="1"/>
          </p:cNvPicPr>
          <p:nvPr/>
        </p:nvPicPr>
        <p:blipFill>
          <a:blip r:embed="rId2" cstate="print"/>
          <a:srcRect/>
          <a:stretch>
            <a:fillRect/>
          </a:stretch>
        </p:blipFill>
        <p:spPr bwMode="auto">
          <a:xfrm>
            <a:off x="5602805" y="3048000"/>
            <a:ext cx="2647483" cy="3657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893713" y="3048000"/>
            <a:ext cx="3815379"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09600"/>
            <a:ext cx="8686800" cy="774700"/>
          </a:xfrm>
        </p:spPr>
        <p:txBody>
          <a:bodyPr/>
          <a:lstStyle/>
          <a:p>
            <a:r>
              <a:rPr lang="en-US"/>
              <a:t>Where does it come from?</a:t>
            </a:r>
          </a:p>
        </p:txBody>
      </p:sp>
      <p:sp>
        <p:nvSpPr>
          <p:cNvPr id="21507" name="Rectangle 3"/>
          <p:cNvSpPr>
            <a:spLocks noGrp="1" noChangeArrowheads="1"/>
          </p:cNvSpPr>
          <p:nvPr>
            <p:ph type="body" idx="1"/>
          </p:nvPr>
        </p:nvSpPr>
        <p:spPr>
          <a:xfrm>
            <a:off x="457200" y="1447800"/>
            <a:ext cx="8686800" cy="4800600"/>
          </a:xfrm>
        </p:spPr>
        <p:txBody>
          <a:bodyPr/>
          <a:lstStyle/>
          <a:p>
            <a:r>
              <a:rPr lang="en-US" sz="2800" dirty="0"/>
              <a:t>Effect of global dimming is probably due </a:t>
            </a:r>
            <a:r>
              <a:rPr lang="en-US" sz="2800" i="1" dirty="0"/>
              <a:t>in part</a:t>
            </a:r>
            <a:r>
              <a:rPr lang="en-US" sz="2800" dirty="0"/>
              <a:t> to the increased presence of </a:t>
            </a:r>
            <a:r>
              <a:rPr lang="en-US" sz="2800" u="sng" dirty="0"/>
              <a:t>aerosol</a:t>
            </a:r>
            <a:r>
              <a:rPr lang="en-US" sz="2800" dirty="0"/>
              <a:t> particles in the </a:t>
            </a:r>
            <a:r>
              <a:rPr lang="en-US" sz="2800" u="sng" dirty="0"/>
              <a:t>atmosphere</a:t>
            </a:r>
            <a:r>
              <a:rPr lang="en-US" sz="2800" dirty="0"/>
              <a:t>. </a:t>
            </a:r>
          </a:p>
          <a:p>
            <a:pPr lvl="2"/>
            <a:r>
              <a:rPr lang="en-US" sz="2000" dirty="0"/>
              <a:t>Aerosol particles and other particulate pollutants absorb solar energy and reflect sunlight back into space. </a:t>
            </a:r>
          </a:p>
          <a:p>
            <a:pPr lvl="2"/>
            <a:r>
              <a:rPr lang="en-US" sz="2000" dirty="0"/>
              <a:t>Increased pollution, resulting in more particulates, creates clouds with a greater number of </a:t>
            </a:r>
            <a:r>
              <a:rPr lang="en-US" sz="2000" b="1" dirty="0"/>
              <a:t>smaller</a:t>
            </a:r>
            <a:r>
              <a:rPr lang="en-US" sz="2000" dirty="0"/>
              <a:t> droplets, making them more </a:t>
            </a:r>
            <a:r>
              <a:rPr lang="en-US" sz="2000" u="sng" dirty="0"/>
              <a:t>reflective</a:t>
            </a:r>
            <a:r>
              <a:rPr lang="en-US" sz="2000" dirty="0"/>
              <a:t>.</a:t>
            </a:r>
          </a:p>
          <a:p>
            <a:endParaRPr lang="en-US" sz="2800" dirty="0" smtClean="0"/>
          </a:p>
          <a:p>
            <a:r>
              <a:rPr lang="en-US" sz="2800" dirty="0" smtClean="0"/>
              <a:t>Global </a:t>
            </a:r>
            <a:r>
              <a:rPr lang="en-US" sz="2800" dirty="0"/>
              <a:t>warming</a:t>
            </a:r>
          </a:p>
          <a:p>
            <a:pPr lvl="1"/>
            <a:r>
              <a:rPr lang="en-US" sz="2400" dirty="0"/>
              <a:t>Water vapor and cloud feedback</a:t>
            </a:r>
          </a:p>
          <a:p>
            <a:pPr lvl="2"/>
            <a:r>
              <a:rPr lang="en-US" sz="2000" dirty="0"/>
              <a:t>Same effect as aerosols, but different cause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76200"/>
            <a:ext cx="9144000" cy="762000"/>
          </a:xfrm>
        </p:spPr>
        <p:txBody>
          <a:bodyPr/>
          <a:lstStyle/>
          <a:p>
            <a:r>
              <a:rPr lang="en-US" sz="4000">
                <a:solidFill>
                  <a:schemeClr val="tx1"/>
                </a:solidFill>
              </a:rPr>
              <a:t>Aircraft Contrails, Jan 29 2004  MODIS</a:t>
            </a:r>
          </a:p>
        </p:txBody>
      </p:sp>
      <p:pic>
        <p:nvPicPr>
          <p:cNvPr id="35844" name="Picture 4" descr="Aircontrails_southeast"/>
          <p:cNvPicPr>
            <a:picLocks noChangeAspect="1" noChangeArrowheads="1"/>
          </p:cNvPicPr>
          <p:nvPr/>
        </p:nvPicPr>
        <p:blipFill>
          <a:blip r:embed="rId3"/>
          <a:srcRect/>
          <a:stretch>
            <a:fillRect/>
          </a:stretch>
        </p:blipFill>
        <p:spPr bwMode="auto">
          <a:xfrm>
            <a:off x="685800" y="838200"/>
            <a:ext cx="7696200" cy="5772150"/>
          </a:xfrm>
          <a:prstGeom prst="rect">
            <a:avLst/>
          </a:prstGeom>
          <a:noFill/>
        </p:spPr>
      </p:pic>
      <p:sp>
        <p:nvSpPr>
          <p:cNvPr id="35846" name="Oval 6"/>
          <p:cNvSpPr>
            <a:spLocks noChangeArrowheads="1"/>
          </p:cNvSpPr>
          <p:nvPr/>
        </p:nvSpPr>
        <p:spPr bwMode="auto">
          <a:xfrm>
            <a:off x="2895600" y="1752600"/>
            <a:ext cx="685800" cy="533400"/>
          </a:xfrm>
          <a:prstGeom prst="ellipse">
            <a:avLst/>
          </a:prstGeom>
          <a:noFill/>
          <a:ln w="63500">
            <a:solidFill>
              <a:srgbClr val="FF0000"/>
            </a:solidFill>
            <a:round/>
            <a:headEnd/>
            <a:tailEnd/>
          </a:ln>
          <a:effectLst/>
        </p:spPr>
        <p:txBody>
          <a:bodyPr wrap="none" anchor="ctr"/>
          <a:lstStyle/>
          <a:p>
            <a:pPr algn="l" rtl="0" eaLnBrk="0" fontAlgn="base" hangingPunct="0">
              <a:spcBef>
                <a:spcPct val="0"/>
              </a:spcBef>
              <a:spcAft>
                <a:spcPct val="0"/>
              </a:spcAft>
            </a:pPr>
            <a:endParaRPr lang="en-US" kern="1200">
              <a:solidFill>
                <a:srgbClr val="FFFFCC"/>
              </a:solidFill>
              <a:latin typeface="Times New Roman" pitchFamily="18" charset="0"/>
              <a:ea typeface="+mn-ea"/>
              <a:cs typeface="+mn-cs"/>
            </a:endParaRPr>
          </a:p>
        </p:txBody>
      </p:sp>
      <p:pic>
        <p:nvPicPr>
          <p:cNvPr id="5" name="Picture 2"/>
          <p:cNvPicPr>
            <a:picLocks noChangeAspect="1" noChangeArrowheads="1"/>
          </p:cNvPicPr>
          <p:nvPr/>
        </p:nvPicPr>
        <p:blipFill>
          <a:blip r:embed="rId4"/>
          <a:srcRect b="50000"/>
          <a:stretch>
            <a:fillRect/>
          </a:stretch>
        </p:blipFill>
        <p:spPr bwMode="auto">
          <a:xfrm>
            <a:off x="5994400" y="5638800"/>
            <a:ext cx="2980267" cy="121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childTnLst>
                                  <p:subTnLst>
                                    <p:set>
                                      <p:cBhvr override="childStyle">
                                        <p:cTn dur="1" fill="hold" display="0" masterRel="nextClick" afterEffect="1"/>
                                        <p:tgtEl>
                                          <p:spTgt spid="358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066800" y="76200"/>
            <a:ext cx="7010400" cy="511551"/>
          </a:xfrm>
        </p:spPr>
        <p:txBody>
          <a:bodyPr/>
          <a:lstStyle/>
          <a:p>
            <a:pPr algn="ctr" eaLnBrk="1" hangingPunct="1"/>
            <a:r>
              <a:rPr lang="en-US" dirty="0" smtClean="0"/>
              <a:t>Time scales for Proxy Data</a:t>
            </a:r>
          </a:p>
        </p:txBody>
      </p:sp>
      <p:pic>
        <p:nvPicPr>
          <p:cNvPr id="60419" name="Picture 3" descr="figure 03-14"/>
          <p:cNvPicPr>
            <a:picLocks noGrp="1" noChangeAspect="1" noChangeArrowheads="1"/>
          </p:cNvPicPr>
          <p:nvPr>
            <p:ph idx="1"/>
          </p:nvPr>
        </p:nvPicPr>
        <p:blipFill>
          <a:blip r:embed="rId2"/>
          <a:srcRect/>
          <a:stretch>
            <a:fillRect/>
          </a:stretch>
        </p:blipFill>
        <p:spPr>
          <a:xfrm>
            <a:off x="2286000" y="605614"/>
            <a:ext cx="4572000" cy="6252387"/>
          </a:xfrm>
          <a:noFill/>
        </p:spPr>
      </p:pic>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76200"/>
            <a:ext cx="9144000" cy="762000"/>
          </a:xfrm>
        </p:spPr>
        <p:txBody>
          <a:bodyPr/>
          <a:lstStyle/>
          <a:p>
            <a:r>
              <a:rPr lang="en-US" sz="4000" dirty="0">
                <a:solidFill>
                  <a:schemeClr val="tx1"/>
                </a:solidFill>
              </a:rPr>
              <a:t>Aircraft </a:t>
            </a:r>
            <a:r>
              <a:rPr lang="en-US" sz="4000" dirty="0" smtClean="0">
                <a:solidFill>
                  <a:schemeClr val="tx1"/>
                </a:solidFill>
              </a:rPr>
              <a:t>Contrails over Europe</a:t>
            </a:r>
            <a:endParaRPr lang="en-US" sz="4000" dirty="0">
              <a:solidFill>
                <a:schemeClr val="tx1"/>
              </a:solidFill>
            </a:endParaRPr>
          </a:p>
        </p:txBody>
      </p:sp>
      <p:pic>
        <p:nvPicPr>
          <p:cNvPr id="189442" name="Picture 2"/>
          <p:cNvPicPr>
            <a:picLocks noChangeAspect="1" noChangeArrowheads="1"/>
          </p:cNvPicPr>
          <p:nvPr/>
        </p:nvPicPr>
        <p:blipFill>
          <a:blip r:embed="rId3"/>
          <a:srcRect/>
          <a:stretch>
            <a:fillRect/>
          </a:stretch>
        </p:blipFill>
        <p:spPr bwMode="auto">
          <a:xfrm>
            <a:off x="944034" y="838200"/>
            <a:ext cx="7255932" cy="59366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609600"/>
            <a:ext cx="9144000" cy="774700"/>
          </a:xfrm>
        </p:spPr>
        <p:txBody>
          <a:bodyPr/>
          <a:lstStyle/>
          <a:p>
            <a:r>
              <a:rPr lang="en-US"/>
              <a:t>Effects are mostly regional</a:t>
            </a:r>
          </a:p>
        </p:txBody>
      </p:sp>
      <p:sp>
        <p:nvSpPr>
          <p:cNvPr id="38915" name="Rectangle 3"/>
          <p:cNvSpPr>
            <a:spLocks noGrp="1" noChangeArrowheads="1"/>
          </p:cNvSpPr>
          <p:nvPr>
            <p:ph type="body" idx="1"/>
          </p:nvPr>
        </p:nvSpPr>
        <p:spPr>
          <a:xfrm>
            <a:off x="457200" y="1600200"/>
            <a:ext cx="8534400" cy="4114800"/>
          </a:xfrm>
        </p:spPr>
        <p:txBody>
          <a:bodyPr/>
          <a:lstStyle/>
          <a:p>
            <a:r>
              <a:rPr lang="en-US" dirty="0"/>
              <a:t>Regions that are </a:t>
            </a:r>
            <a:r>
              <a:rPr lang="en-US" u="sng" dirty="0"/>
              <a:t>downwind</a:t>
            </a:r>
            <a:r>
              <a:rPr lang="en-US" dirty="0"/>
              <a:t> from major sources of air pollution (specifically sulfur dioxide emissions) have generally cooled.</a:t>
            </a:r>
          </a:p>
          <a:p>
            <a:pPr lvl="1"/>
            <a:r>
              <a:rPr lang="en-US" i="1" dirty="0"/>
              <a:t>may</a:t>
            </a:r>
            <a:r>
              <a:rPr lang="en-US" dirty="0"/>
              <a:t> </a:t>
            </a:r>
            <a:r>
              <a:rPr lang="en-US" dirty="0" smtClean="0"/>
              <a:t>help explain </a:t>
            </a:r>
            <a:r>
              <a:rPr lang="en-US" dirty="0"/>
              <a:t>the cooling of the Eastern </a:t>
            </a:r>
            <a:r>
              <a:rPr lang="en-US" dirty="0" smtClean="0"/>
              <a:t>U.S. </a:t>
            </a:r>
            <a:r>
              <a:rPr lang="en-US" dirty="0"/>
              <a:t>relative to the warming Western </a:t>
            </a:r>
            <a:r>
              <a:rPr lang="en-US" dirty="0" smtClean="0"/>
              <a:t>U.S.</a:t>
            </a:r>
          </a:p>
          <a:p>
            <a:r>
              <a:rPr lang="en-US" i="1" dirty="0" smtClean="0"/>
              <a:t>Extreme </a:t>
            </a:r>
            <a:r>
              <a:rPr lang="en-US" dirty="0" smtClean="0"/>
              <a:t>regional effect </a:t>
            </a:r>
          </a:p>
          <a:p>
            <a:pPr lvl="1"/>
            <a:r>
              <a:rPr lang="en-US" dirty="0" smtClean="0"/>
              <a:t>the Sahel</a:t>
            </a:r>
            <a:endParaRPr lang="en-US" i="1" dirty="0"/>
          </a:p>
        </p:txBody>
      </p:sp>
      <p:pic>
        <p:nvPicPr>
          <p:cNvPr id="192514" name="Picture 2"/>
          <p:cNvPicPr>
            <a:picLocks noChangeAspect="1" noChangeArrowheads="1"/>
          </p:cNvPicPr>
          <p:nvPr/>
        </p:nvPicPr>
        <p:blipFill>
          <a:blip r:embed="rId3"/>
          <a:srcRect/>
          <a:stretch>
            <a:fillRect/>
          </a:stretch>
        </p:blipFill>
        <p:spPr bwMode="auto">
          <a:xfrm>
            <a:off x="5334000" y="4000500"/>
            <a:ext cx="3810000"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609600"/>
            <a:ext cx="9144000" cy="685800"/>
          </a:xfrm>
        </p:spPr>
        <p:txBody>
          <a:bodyPr/>
          <a:lstStyle/>
          <a:p>
            <a:r>
              <a:rPr lang="en-US" sz="4000"/>
              <a:t>Trend Reversal – 1990-2006</a:t>
            </a:r>
          </a:p>
        </p:txBody>
      </p:sp>
      <p:sp>
        <p:nvSpPr>
          <p:cNvPr id="28675" name="Rectangle 3"/>
          <p:cNvSpPr>
            <a:spLocks noGrp="1" noChangeArrowheads="1"/>
          </p:cNvSpPr>
          <p:nvPr>
            <p:ph type="body" idx="1"/>
          </p:nvPr>
        </p:nvSpPr>
        <p:spPr>
          <a:xfrm>
            <a:off x="76200" y="1371600"/>
            <a:ext cx="9067800" cy="3505200"/>
          </a:xfrm>
        </p:spPr>
        <p:txBody>
          <a:bodyPr/>
          <a:lstStyle/>
          <a:p>
            <a:r>
              <a:rPr lang="en-US" dirty="0"/>
              <a:t>The </a:t>
            </a:r>
            <a:r>
              <a:rPr lang="en-US" dirty="0" smtClean="0"/>
              <a:t>“dimming” </a:t>
            </a:r>
            <a:r>
              <a:rPr lang="en-US" dirty="0"/>
              <a:t>trend had reversed </a:t>
            </a:r>
          </a:p>
          <a:p>
            <a:pPr lvl="1"/>
            <a:r>
              <a:rPr lang="en-US" dirty="0"/>
              <a:t>likely that part of this change, particularly over Europe, is due to decreases in pollution. </a:t>
            </a:r>
          </a:p>
          <a:p>
            <a:endParaRPr lang="en-US" dirty="0" smtClean="0"/>
          </a:p>
          <a:p>
            <a:r>
              <a:rPr lang="en-US" dirty="0" smtClean="0"/>
              <a:t>Most </a:t>
            </a:r>
            <a:r>
              <a:rPr lang="en-US" u="sng" dirty="0"/>
              <a:t>developed nations</a:t>
            </a:r>
            <a:r>
              <a:rPr lang="en-US" dirty="0"/>
              <a:t> have done </a:t>
            </a:r>
            <a:r>
              <a:rPr lang="en-US" u="sng" dirty="0"/>
              <a:t>more</a:t>
            </a:r>
            <a:r>
              <a:rPr lang="en-US" dirty="0"/>
              <a:t> to reduce aerosols released into the atmosphere than to reduce CO</a:t>
            </a:r>
            <a:r>
              <a:rPr lang="en-US" baseline="-25000" dirty="0"/>
              <a:t>2</a:t>
            </a:r>
            <a:r>
              <a:rPr lang="en-US" dirty="0"/>
              <a:t> emissions.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313532" y="0"/>
            <a:ext cx="8516937" cy="609600"/>
          </a:xfrm>
        </p:spPr>
        <p:txBody>
          <a:bodyPr/>
          <a:lstStyle/>
          <a:p>
            <a:r>
              <a:rPr lang="en-US" sz="2800">
                <a:solidFill>
                  <a:srgbClr val="FFFF00"/>
                </a:solidFill>
              </a:rPr>
              <a:t>Human and Natural Drivers of Climate Change</a:t>
            </a:r>
          </a:p>
        </p:txBody>
      </p:sp>
      <p:pic>
        <p:nvPicPr>
          <p:cNvPr id="230403" name="Picture 3" descr="SPM-2_plenary"/>
          <p:cNvPicPr>
            <a:picLocks noChangeAspect="1" noChangeArrowheads="1"/>
          </p:cNvPicPr>
          <p:nvPr/>
        </p:nvPicPr>
        <p:blipFill>
          <a:blip r:embed="rId3"/>
          <a:srcRect/>
          <a:stretch>
            <a:fillRect/>
          </a:stretch>
        </p:blipFill>
        <p:spPr bwMode="auto">
          <a:xfrm>
            <a:off x="1104900" y="533400"/>
            <a:ext cx="6934200" cy="5943600"/>
          </a:xfrm>
          <a:prstGeom prst="rect">
            <a:avLst/>
          </a:prstGeom>
          <a:noFill/>
        </p:spPr>
      </p:pic>
      <p:sp>
        <p:nvSpPr>
          <p:cNvPr id="230404" name="Rectangle 4"/>
          <p:cNvSpPr>
            <a:spLocks noChangeArrowheads="1"/>
          </p:cNvSpPr>
          <p:nvPr/>
        </p:nvSpPr>
        <p:spPr bwMode="auto">
          <a:xfrm>
            <a:off x="2590800" y="3200401"/>
            <a:ext cx="2374900" cy="1354022"/>
          </a:xfrm>
          <a:prstGeom prst="rect">
            <a:avLst/>
          </a:prstGeom>
          <a:noFill/>
          <a:ln w="34925">
            <a:solidFill>
              <a:srgbClr val="0000FF"/>
            </a:solidFill>
            <a:miter lim="800000"/>
            <a:headEnd/>
            <a:tailEnd/>
          </a:ln>
          <a:effectLst/>
        </p:spPr>
        <p:txBody>
          <a:bodyPr wrap="none" anchor="ctr"/>
          <a:lstStyle/>
          <a:p>
            <a:pPr algn="l" rtl="0" fontAlgn="base">
              <a:spcBef>
                <a:spcPct val="0"/>
              </a:spcBef>
              <a:spcAft>
                <a:spcPct val="0"/>
              </a:spcAft>
            </a:pPr>
            <a:endParaRPr lang="en-US" kern="1200">
              <a:solidFill>
                <a:srgbClr val="000000"/>
              </a:solidFill>
              <a:latin typeface="Arial"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0404"/>
                                        </p:tgtEl>
                                        <p:attrNameLst>
                                          <p:attrName>style.visibility</p:attrName>
                                        </p:attrNameLst>
                                      </p:cBhvr>
                                      <p:to>
                                        <p:strVal val="visible"/>
                                      </p:to>
                                    </p:set>
                                    <p:anim calcmode="lin" valueType="num">
                                      <p:cBhvr additive="base">
                                        <p:cTn id="7" dur="500" fill="hold"/>
                                        <p:tgtEl>
                                          <p:spTgt spid="230404"/>
                                        </p:tgtEl>
                                        <p:attrNameLst>
                                          <p:attrName>ppt_x</p:attrName>
                                        </p:attrNameLst>
                                      </p:cBhvr>
                                      <p:tavLst>
                                        <p:tav tm="0">
                                          <p:val>
                                            <p:strVal val="#ppt_x"/>
                                          </p:val>
                                        </p:tav>
                                        <p:tav tm="100000">
                                          <p:val>
                                            <p:strVal val="#ppt_x"/>
                                          </p:val>
                                        </p:tav>
                                      </p:tavLst>
                                    </p:anim>
                                    <p:anim calcmode="lin" valueType="num">
                                      <p:cBhvr additive="base">
                                        <p:cTn id="8" dur="500" fill="hold"/>
                                        <p:tgtEl>
                                          <p:spTgt spid="230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457200"/>
            <a:ext cx="9144000" cy="990600"/>
          </a:xfrm>
        </p:spPr>
        <p:txBody>
          <a:bodyPr/>
          <a:lstStyle/>
          <a:p>
            <a:r>
              <a:rPr lang="en-US"/>
              <a:t>Effects on Climate Systems</a:t>
            </a:r>
          </a:p>
        </p:txBody>
      </p:sp>
      <p:sp>
        <p:nvSpPr>
          <p:cNvPr id="32771" name="Rectangle 3"/>
          <p:cNvSpPr>
            <a:spLocks noGrp="1" noChangeArrowheads="1"/>
          </p:cNvSpPr>
          <p:nvPr>
            <p:ph type="body" idx="1"/>
          </p:nvPr>
        </p:nvSpPr>
        <p:spPr>
          <a:xfrm>
            <a:off x="0" y="1524000"/>
            <a:ext cx="9144000" cy="4114800"/>
          </a:xfrm>
        </p:spPr>
        <p:txBody>
          <a:bodyPr/>
          <a:lstStyle/>
          <a:p>
            <a:pPr>
              <a:lnSpc>
                <a:spcPct val="80000"/>
              </a:lnSpc>
            </a:pPr>
            <a:r>
              <a:rPr lang="en-US" sz="2800" dirty="0"/>
              <a:t>Climate change, to the current date, appears to have been a tug of war, really, between two manmade pollutants. </a:t>
            </a:r>
          </a:p>
          <a:p>
            <a:pPr lvl="1">
              <a:lnSpc>
                <a:spcPct val="80000"/>
              </a:lnSpc>
            </a:pPr>
            <a:r>
              <a:rPr lang="en-US" sz="2400" dirty="0"/>
              <a:t>greenhouse gases are pulling the system towards a warmer state (+2.6-3.0 W m</a:t>
            </a:r>
            <a:r>
              <a:rPr lang="en-US" sz="2400" baseline="30000" dirty="0"/>
              <a:t>-2</a:t>
            </a:r>
            <a:r>
              <a:rPr lang="en-US" sz="2400" dirty="0"/>
              <a:t>)</a:t>
            </a:r>
          </a:p>
          <a:p>
            <a:pPr lvl="1">
              <a:lnSpc>
                <a:spcPct val="80000"/>
              </a:lnSpc>
            </a:pPr>
            <a:r>
              <a:rPr lang="en-US" sz="2400" dirty="0"/>
              <a:t>particles from pollution that are cooling it down (-1.5 W m</a:t>
            </a:r>
            <a:r>
              <a:rPr lang="en-US" sz="2400" baseline="30000" dirty="0"/>
              <a:t>-2</a:t>
            </a:r>
            <a:r>
              <a:rPr lang="en-US" sz="2400" dirty="0"/>
              <a:t>)</a:t>
            </a:r>
          </a:p>
          <a:p>
            <a:pPr>
              <a:lnSpc>
                <a:spcPct val="80000"/>
              </a:lnSpc>
            </a:pPr>
            <a:endParaRPr lang="en-US" sz="2800" b="1" dirty="0"/>
          </a:p>
        </p:txBody>
      </p:sp>
      <p:pic>
        <p:nvPicPr>
          <p:cNvPr id="3074" name="Picture 2"/>
          <p:cNvPicPr>
            <a:picLocks noChangeAspect="1" noChangeArrowheads="1"/>
          </p:cNvPicPr>
          <p:nvPr/>
        </p:nvPicPr>
        <p:blipFill>
          <a:blip r:embed="rId3"/>
          <a:srcRect/>
          <a:stretch>
            <a:fillRect/>
          </a:stretch>
        </p:blipFill>
        <p:spPr bwMode="auto">
          <a:xfrm>
            <a:off x="1371600" y="3400425"/>
            <a:ext cx="6096000" cy="3457575"/>
          </a:xfrm>
          <a:prstGeom prst="rect">
            <a:avLst/>
          </a:prstGeom>
          <a:noFill/>
          <a:ln w="9525">
            <a:noFill/>
            <a:miter lim="800000"/>
            <a:headEnd/>
            <a:tailEnd/>
          </a:ln>
          <a:effectLst/>
        </p:spPr>
      </p:pic>
      <p:sp>
        <p:nvSpPr>
          <p:cNvPr id="5" name="Rectangle 4"/>
          <p:cNvSpPr/>
          <p:nvPr/>
        </p:nvSpPr>
        <p:spPr>
          <a:xfrm>
            <a:off x="0" y="4051518"/>
            <a:ext cx="9144000" cy="1815882"/>
          </a:xfrm>
          <a:prstGeom prst="rect">
            <a:avLst/>
          </a:prstGeom>
        </p:spPr>
        <p:txBody>
          <a:bodyPr wrap="square">
            <a:spAutoFit/>
          </a:bodyPr>
          <a:lstStyle/>
          <a:p>
            <a:pPr marL="346075" indent="-346075">
              <a:lnSpc>
                <a:spcPct val="80000"/>
              </a:lnSpc>
              <a:buFont typeface="Arial" pitchFamily="34" charset="0"/>
              <a:buChar char="•"/>
            </a:pPr>
            <a:r>
              <a:rPr lang="en-US" sz="2800" b="1" dirty="0" smtClean="0">
                <a:latin typeface="+mn-lt"/>
              </a:rPr>
              <a:t>JAMES HANSEN: “</a:t>
            </a:r>
            <a:r>
              <a:rPr lang="en-US" sz="2800" dirty="0" smtClean="0">
                <a:latin typeface="+mn-lt"/>
              </a:rPr>
              <a:t>If the particle forcing is what we estimate, that would imply that removing that forcing would cause a </a:t>
            </a:r>
            <a:r>
              <a:rPr lang="en-US" sz="2800" b="1" dirty="0" smtClean="0">
                <a:latin typeface="+mn-lt"/>
              </a:rPr>
              <a:t>global warming of more than 1</a:t>
            </a:r>
            <a:r>
              <a:rPr lang="en-US" sz="2800" b="1" dirty="0" smtClean="0">
                <a:latin typeface="+mn-lt"/>
                <a:sym typeface="Symbol" pitchFamily="18" charset="2"/>
              </a:rPr>
              <a:t></a:t>
            </a:r>
            <a:r>
              <a:rPr lang="en-US" sz="2800" b="1" dirty="0" smtClean="0">
                <a:latin typeface="+mn-lt"/>
              </a:rPr>
              <a:t>C</a:t>
            </a:r>
            <a:r>
              <a:rPr lang="en-US" sz="2800" dirty="0" smtClean="0">
                <a:latin typeface="+mn-lt"/>
              </a:rPr>
              <a:t>. That's more than the warming that we've seen already, so this is a huge factor.”</a:t>
            </a:r>
            <a:endParaRPr lang="en-US"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3"/>
          <a:srcRect/>
          <a:stretch>
            <a:fillRect/>
          </a:stretch>
        </p:blipFill>
        <p:spPr bwMode="auto">
          <a:xfrm>
            <a:off x="76200" y="252413"/>
            <a:ext cx="8991600" cy="635476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676400" y="779463"/>
            <a:ext cx="7391400" cy="563873"/>
          </a:xfrm>
        </p:spPr>
        <p:txBody>
          <a:bodyPr/>
          <a:lstStyle/>
          <a:p>
            <a:pPr eaLnBrk="1" hangingPunct="1"/>
            <a:r>
              <a:rPr lang="en-US" sz="3600" dirty="0" err="1" smtClean="0"/>
              <a:t>Anthropocene</a:t>
            </a:r>
            <a:endParaRPr lang="en-US" sz="3600" dirty="0" smtClean="0"/>
          </a:p>
        </p:txBody>
      </p:sp>
      <p:sp>
        <p:nvSpPr>
          <p:cNvPr id="57347" name="Rectangle 3"/>
          <p:cNvSpPr>
            <a:spLocks noGrp="1" noChangeArrowheads="1"/>
          </p:cNvSpPr>
          <p:nvPr>
            <p:ph type="body" sz="half" idx="1"/>
          </p:nvPr>
        </p:nvSpPr>
        <p:spPr>
          <a:xfrm>
            <a:off x="1524000" y="1828800"/>
            <a:ext cx="7543800" cy="4646613"/>
          </a:xfrm>
        </p:spPr>
        <p:txBody>
          <a:bodyPr/>
          <a:lstStyle/>
          <a:p>
            <a:pPr eaLnBrk="1" hangingPunct="1"/>
            <a:r>
              <a:rPr lang="en-US" sz="2800" dirty="0" smtClean="0"/>
              <a:t>Term used for climate where </a:t>
            </a:r>
          </a:p>
          <a:p>
            <a:pPr eaLnBrk="1" hangingPunct="1">
              <a:buNone/>
            </a:pPr>
            <a:r>
              <a:rPr lang="en-US" dirty="0" smtClean="0"/>
              <a:t>	</a:t>
            </a:r>
            <a:r>
              <a:rPr lang="en-US" sz="2800" dirty="0" smtClean="0"/>
              <a:t>humans are the dominate controlling mechanism…</a:t>
            </a:r>
          </a:p>
          <a:p>
            <a:pPr lvl="1" eaLnBrk="1" hangingPunct="1"/>
            <a:r>
              <a:rPr lang="en-US" dirty="0" smtClean="0"/>
              <a:t>Concept first proposed in 1979 by Sagan</a:t>
            </a:r>
          </a:p>
          <a:p>
            <a:pPr lvl="1" eaLnBrk="1" hangingPunct="1"/>
            <a:r>
              <a:rPr lang="en-US" sz="2400" dirty="0" smtClean="0"/>
              <a:t>Phrase coined by </a:t>
            </a:r>
            <a:r>
              <a:rPr lang="en-US" sz="2400" dirty="0" err="1" smtClean="0"/>
              <a:t>Crutzen</a:t>
            </a:r>
            <a:r>
              <a:rPr lang="en-US" sz="2400" dirty="0" smtClean="0"/>
              <a:t> in 2000</a:t>
            </a:r>
          </a:p>
          <a:p>
            <a:pPr lvl="2" eaLnBrk="1" hangingPunct="1"/>
            <a:r>
              <a:rPr lang="en-US" dirty="0" smtClean="0"/>
              <a:t>Nobel prize winning chemist for his work on ozone depletion</a:t>
            </a:r>
            <a:endParaRPr lang="en-US" sz="2000" dirty="0" smtClean="0"/>
          </a:p>
          <a:p>
            <a:pPr lvl="1" eaLnBrk="1" hangingPunct="1"/>
            <a:r>
              <a:rPr lang="en-US" sz="2400" dirty="0" smtClean="0"/>
              <a:t>No precise start date.</a:t>
            </a:r>
          </a:p>
          <a:p>
            <a:pPr lvl="1" eaLnBrk="1" hangingPunct="1"/>
            <a:r>
              <a:rPr lang="en-US" dirty="0" smtClean="0"/>
              <a:t>May be considered to start in late 18</a:t>
            </a:r>
            <a:r>
              <a:rPr lang="en-US" baseline="30000" dirty="0" smtClean="0"/>
              <a:t>th</a:t>
            </a:r>
            <a:r>
              <a:rPr lang="en-US" dirty="0" smtClean="0"/>
              <a:t> century</a:t>
            </a:r>
          </a:p>
          <a:p>
            <a:pPr lvl="1" eaLnBrk="1" hangingPunct="1"/>
            <a:r>
              <a:rPr lang="en-US" sz="2400" dirty="0" err="1" smtClean="0"/>
              <a:t>Ruddiman</a:t>
            </a:r>
            <a:r>
              <a:rPr lang="en-US" sz="2400" dirty="0" smtClean="0"/>
              <a:t> proposes it started much earlier…8,000 years ago</a:t>
            </a:r>
          </a:p>
        </p:txBody>
      </p:sp>
      <p:pic>
        <p:nvPicPr>
          <p:cNvPr id="57348" name="Picture 4" descr="figure 17-04"/>
          <p:cNvPicPr>
            <a:picLocks noGrp="1" noChangeAspect="1" noChangeArrowheads="1"/>
          </p:cNvPicPr>
          <p:nvPr>
            <p:ph sz="half" idx="2"/>
          </p:nvPr>
        </p:nvPicPr>
        <p:blipFill>
          <a:blip r:embed="rId2"/>
          <a:srcRect/>
          <a:stretch>
            <a:fillRect/>
          </a:stretch>
        </p:blipFill>
        <p:spPr>
          <a:xfrm>
            <a:off x="6869113" y="0"/>
            <a:ext cx="2274887" cy="2400300"/>
          </a:xfrm>
          <a:noFill/>
        </p:spPr>
      </p:pic>
      <p:pic>
        <p:nvPicPr>
          <p:cNvPr id="1026" name="Picture 2"/>
          <p:cNvPicPr>
            <a:picLocks noChangeAspect="1" noChangeArrowheads="1"/>
          </p:cNvPicPr>
          <p:nvPr/>
        </p:nvPicPr>
        <p:blipFill>
          <a:blip r:embed="rId3"/>
          <a:srcRect/>
          <a:stretch>
            <a:fillRect/>
          </a:stretch>
        </p:blipFill>
        <p:spPr bwMode="auto">
          <a:xfrm>
            <a:off x="139699" y="3086100"/>
            <a:ext cx="1371600" cy="2072641"/>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39699" y="5105400"/>
            <a:ext cx="1371600" cy="1371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139700" y="1752600"/>
            <a:ext cx="1371599" cy="136805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71600" y="152400"/>
            <a:ext cx="7772400" cy="511551"/>
          </a:xfrm>
        </p:spPr>
        <p:txBody>
          <a:bodyPr/>
          <a:lstStyle/>
          <a:p>
            <a:pPr eaLnBrk="1" hangingPunct="1"/>
            <a:r>
              <a:rPr lang="en-US" dirty="0" smtClean="0"/>
              <a:t>Last 2000 years….</a:t>
            </a:r>
          </a:p>
        </p:txBody>
      </p:sp>
      <p:pic>
        <p:nvPicPr>
          <p:cNvPr id="71683" name="Picture 3" descr="FG14_23"/>
          <p:cNvPicPr>
            <a:picLocks noGrp="1" noChangeAspect="1" noChangeArrowheads="1"/>
          </p:cNvPicPr>
          <p:nvPr>
            <p:ph sz="half" idx="2"/>
          </p:nvPr>
        </p:nvPicPr>
        <p:blipFill>
          <a:blip r:embed="rId3"/>
          <a:srcRect t="17999" b="12000"/>
          <a:stretch>
            <a:fillRect/>
          </a:stretch>
        </p:blipFill>
        <p:spPr>
          <a:xfrm>
            <a:off x="1447800" y="1752600"/>
            <a:ext cx="7010400" cy="4384675"/>
          </a:xfrm>
          <a:noFill/>
        </p:spPr>
      </p:pic>
      <p:pic>
        <p:nvPicPr>
          <p:cNvPr id="71684" name="Picture 4" descr="FG14_NR0201"/>
          <p:cNvPicPr>
            <a:picLocks noChangeAspect="1" noChangeArrowheads="1"/>
          </p:cNvPicPr>
          <p:nvPr/>
        </p:nvPicPr>
        <p:blipFill>
          <a:blip r:embed="rId4" cstate="print"/>
          <a:srcRect l="17999" r="17999"/>
          <a:stretch>
            <a:fillRect/>
          </a:stretch>
        </p:blipFill>
        <p:spPr bwMode="auto">
          <a:xfrm>
            <a:off x="3279775" y="4191000"/>
            <a:ext cx="2206625" cy="2584450"/>
          </a:xfrm>
          <a:prstGeom prst="rect">
            <a:avLst/>
          </a:prstGeom>
          <a:noFill/>
          <a:ln w="9525">
            <a:noFill/>
            <a:miter lim="800000"/>
            <a:headEnd/>
            <a:tailEnd/>
          </a:ln>
        </p:spPr>
      </p:pic>
      <p:sp>
        <p:nvSpPr>
          <p:cNvPr id="71685" name="Rectangle 5"/>
          <p:cNvSpPr>
            <a:spLocks noGrp="1" noChangeArrowheads="1"/>
          </p:cNvSpPr>
          <p:nvPr>
            <p:ph type="body" sz="half" idx="1"/>
          </p:nvPr>
        </p:nvSpPr>
        <p:spPr>
          <a:xfrm>
            <a:off x="0" y="762000"/>
            <a:ext cx="8839200" cy="4646613"/>
          </a:xfrm>
        </p:spPr>
        <p:txBody>
          <a:bodyPr/>
          <a:lstStyle/>
          <a:p>
            <a:pPr eaLnBrk="1" hangingPunct="1"/>
            <a:r>
              <a:rPr lang="en-US" sz="2800" dirty="0" smtClean="0"/>
              <a:t>Greenland Ice Cores:</a:t>
            </a:r>
          </a:p>
          <a:p>
            <a:pPr lvl="1" eaLnBrk="1" hangingPunct="1"/>
            <a:r>
              <a:rPr lang="en-US" sz="2400" dirty="0" smtClean="0"/>
              <a:t>High resolution record of temps near Europe…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76200"/>
            <a:ext cx="9144000" cy="868363"/>
          </a:xfrm>
        </p:spPr>
        <p:txBody>
          <a:bodyPr/>
          <a:lstStyle/>
          <a:p>
            <a:pPr algn="ctr" eaLnBrk="1" hangingPunct="1"/>
            <a:r>
              <a:rPr lang="en-US" dirty="0" smtClean="0"/>
              <a:t>Medieval Warm Period (~800-1300)</a:t>
            </a:r>
          </a:p>
        </p:txBody>
      </p:sp>
      <p:pic>
        <p:nvPicPr>
          <p:cNvPr id="21507" name="Picture 2"/>
          <p:cNvPicPr>
            <a:picLocks noChangeAspect="1" noChangeArrowheads="1"/>
          </p:cNvPicPr>
          <p:nvPr/>
        </p:nvPicPr>
        <p:blipFill>
          <a:blip r:embed="rId3"/>
          <a:srcRect/>
          <a:stretch>
            <a:fillRect/>
          </a:stretch>
        </p:blipFill>
        <p:spPr bwMode="auto">
          <a:xfrm>
            <a:off x="1100138" y="1066800"/>
            <a:ext cx="6943725" cy="5126038"/>
          </a:xfrm>
          <a:prstGeom prst="rect">
            <a:avLst/>
          </a:prstGeom>
          <a:noFill/>
          <a:ln w="9525">
            <a:noFill/>
            <a:miter lim="800000"/>
            <a:headEnd/>
            <a:tailEnd/>
          </a:ln>
        </p:spPr>
      </p:pic>
      <p:sp>
        <p:nvSpPr>
          <p:cNvPr id="21508" name="Rectangle 15"/>
          <p:cNvSpPr>
            <a:spLocks noChangeArrowheads="1"/>
          </p:cNvSpPr>
          <p:nvPr/>
        </p:nvSpPr>
        <p:spPr bwMode="auto">
          <a:xfrm>
            <a:off x="0" y="6334125"/>
            <a:ext cx="2468563" cy="523875"/>
          </a:xfrm>
          <a:prstGeom prst="rect">
            <a:avLst/>
          </a:prstGeom>
          <a:noFill/>
          <a:ln w="9525">
            <a:noFill/>
            <a:miter lim="800000"/>
            <a:headEnd/>
            <a:tailEnd/>
          </a:ln>
        </p:spPr>
        <p:txBody>
          <a:bodyPr wrap="none">
            <a:spAutoFit/>
          </a:bodyPr>
          <a:lstStyle/>
          <a:p>
            <a:pPr algn="r"/>
            <a:r>
              <a:rPr lang="en-US" sz="1400" i="1">
                <a:latin typeface="Times New Roman" pitchFamily="18" charset="0"/>
              </a:rPr>
              <a:t>Image Credit: Robert A. Rohde,</a:t>
            </a:r>
          </a:p>
          <a:p>
            <a:pPr algn="r"/>
            <a:r>
              <a:rPr lang="en-US" sz="1400" i="1">
                <a:latin typeface="Times New Roman" pitchFamily="18" charset="0"/>
              </a:rPr>
              <a:t>Global Warming Art</a:t>
            </a:r>
          </a:p>
        </p:txBody>
      </p:sp>
      <p:cxnSp>
        <p:nvCxnSpPr>
          <p:cNvPr id="6" name="Straight Connector 5"/>
          <p:cNvCxnSpPr/>
          <p:nvPr/>
        </p:nvCxnSpPr>
        <p:spPr bwMode="auto">
          <a:xfrm>
            <a:off x="1828800" y="3067664"/>
            <a:ext cx="5943600" cy="1588"/>
          </a:xfrm>
          <a:prstGeom prst="line">
            <a:avLst/>
          </a:prstGeom>
          <a:solidFill>
            <a:schemeClr val="accent1"/>
          </a:solidFill>
          <a:ln w="19050" cap="flat" cmpd="sng" algn="ctr">
            <a:solidFill>
              <a:schemeClr val="bg1">
                <a:lumMod val="65000"/>
              </a:schemeClr>
            </a:solidFill>
            <a:prstDash val="dash"/>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11551"/>
          </a:xfrm>
        </p:spPr>
        <p:txBody>
          <a:bodyPr/>
          <a:lstStyle/>
          <a:p>
            <a:pPr algn="ctr"/>
            <a:r>
              <a:rPr lang="en-US" dirty="0" smtClean="0"/>
              <a:t>Medieval Warm Period (~800-1300)</a:t>
            </a:r>
            <a:endParaRPr lang="en-US" dirty="0"/>
          </a:p>
        </p:txBody>
      </p:sp>
      <p:pic>
        <p:nvPicPr>
          <p:cNvPr id="190466" name="Picture 2"/>
          <p:cNvPicPr>
            <a:picLocks noChangeAspect="1" noChangeArrowheads="1"/>
          </p:cNvPicPr>
          <p:nvPr/>
        </p:nvPicPr>
        <p:blipFill>
          <a:blip r:embed="rId3"/>
          <a:srcRect/>
          <a:stretch>
            <a:fillRect/>
          </a:stretch>
        </p:blipFill>
        <p:spPr bwMode="auto">
          <a:xfrm>
            <a:off x="304800" y="914400"/>
            <a:ext cx="8575760" cy="4114800"/>
          </a:xfrm>
          <a:prstGeom prst="rect">
            <a:avLst/>
          </a:prstGeom>
          <a:noFill/>
          <a:ln w="9525">
            <a:noFill/>
            <a:miter lim="800000"/>
            <a:headEnd/>
            <a:tailEnd/>
          </a:ln>
          <a:effectLst/>
        </p:spPr>
      </p:pic>
      <p:sp>
        <p:nvSpPr>
          <p:cNvPr id="4" name="Rectangle 3"/>
          <p:cNvSpPr/>
          <p:nvPr/>
        </p:nvSpPr>
        <p:spPr bwMode="auto">
          <a:xfrm>
            <a:off x="1447800" y="1435512"/>
            <a:ext cx="2895600" cy="2971800"/>
          </a:xfrm>
          <a:prstGeom prst="rect">
            <a:avLst/>
          </a:prstGeom>
          <a:noFill/>
          <a:ln w="57150" cap="flat" cmpd="sng" algn="ctr">
            <a:solidFill>
              <a:srgbClr val="FF00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Arial" pitchFamily="34" charset="0"/>
            </a:endParaRPr>
          </a:p>
        </p:txBody>
      </p:sp>
      <p:sp>
        <p:nvSpPr>
          <p:cNvPr id="5" name="Rectangle 4"/>
          <p:cNvSpPr/>
          <p:nvPr/>
        </p:nvSpPr>
        <p:spPr bwMode="auto">
          <a:xfrm>
            <a:off x="4724400" y="1428136"/>
            <a:ext cx="3276600" cy="2971800"/>
          </a:xfrm>
          <a:prstGeom prst="rect">
            <a:avLst/>
          </a:prstGeom>
          <a:noFill/>
          <a:ln w="57150" cap="flat" cmpd="sng" algn="ctr">
            <a:solidFill>
              <a:schemeClr val="tx1">
                <a:lumMod val="60000"/>
                <a:lumOff val="40000"/>
              </a:schemeClr>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Arial" pitchFamily="34" charset="0"/>
            </a:endParaRPr>
          </a:p>
        </p:txBody>
      </p:sp>
      <p:sp>
        <p:nvSpPr>
          <p:cNvPr id="6" name="TextBox 5"/>
          <p:cNvSpPr txBox="1"/>
          <p:nvPr/>
        </p:nvSpPr>
        <p:spPr>
          <a:xfrm>
            <a:off x="7830820" y="6477000"/>
            <a:ext cx="1313180" cy="369332"/>
          </a:xfrm>
          <a:prstGeom prst="rect">
            <a:avLst/>
          </a:prstGeom>
          <a:noFill/>
        </p:spPr>
        <p:txBody>
          <a:bodyPr wrap="none" rtlCol="0">
            <a:spAutoFit/>
          </a:bodyPr>
          <a:lstStyle/>
          <a:p>
            <a:r>
              <a:rPr lang="en-US" b="1" i="1" dirty="0" smtClean="0">
                <a:solidFill>
                  <a:srgbClr val="666699"/>
                </a:solidFill>
              </a:rPr>
              <a:t>IPCC 2007</a:t>
            </a:r>
            <a:endParaRPr lang="en-US" b="1" i="1" dirty="0">
              <a:solidFill>
                <a:srgbClr val="666699"/>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_rels/theme8.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abstract28">
  <a:themeElements>
    <a:clrScheme name="">
      <a:dk1>
        <a:srgbClr val="000066"/>
      </a:dk1>
      <a:lt1>
        <a:srgbClr val="FFFFFF"/>
      </a:lt1>
      <a:dk2>
        <a:srgbClr val="666699"/>
      </a:dk2>
      <a:lt2>
        <a:srgbClr val="000000"/>
      </a:lt2>
      <a:accent1>
        <a:srgbClr val="33CCCC"/>
      </a:accent1>
      <a:accent2>
        <a:srgbClr val="FFFF66"/>
      </a:accent2>
      <a:accent3>
        <a:srgbClr val="FFFFFF"/>
      </a:accent3>
      <a:accent4>
        <a:srgbClr val="000056"/>
      </a:accent4>
      <a:accent5>
        <a:srgbClr val="ADE2E2"/>
      </a:accent5>
      <a:accent6>
        <a:srgbClr val="E7E75C"/>
      </a:accent6>
      <a:hlink>
        <a:srgbClr val="3399FF"/>
      </a:hlink>
      <a:folHlink>
        <a:srgbClr val="9966FF"/>
      </a:folHlink>
    </a:clrScheme>
    <a:fontScheme name="abstract28">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abstract28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abstract28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abstract28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bstract28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UNTAIN">
  <a:themeElements>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fontScheme name="MOUNTAI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MOUNTAIN 2">
        <a:dk1>
          <a:srgbClr val="000000"/>
        </a:dk1>
        <a:lt1>
          <a:srgbClr val="99FFFF"/>
        </a:lt1>
        <a:dk2>
          <a:srgbClr val="333300"/>
        </a:dk2>
        <a:lt2>
          <a:srgbClr val="99FFFF"/>
        </a:lt2>
        <a:accent1>
          <a:srgbClr val="FFCC66"/>
        </a:accent1>
        <a:accent2>
          <a:srgbClr val="0000FF"/>
        </a:accent2>
        <a:accent3>
          <a:srgbClr val="ADADAA"/>
        </a:accent3>
        <a:accent4>
          <a:srgbClr val="82DADA"/>
        </a:accent4>
        <a:accent5>
          <a:srgbClr val="FFE2B8"/>
        </a:accent5>
        <a:accent6>
          <a:srgbClr val="0000E7"/>
        </a:accent6>
        <a:hlink>
          <a:srgbClr val="CC00CC"/>
        </a:hlink>
        <a:folHlink>
          <a:srgbClr val="C0C0C0"/>
        </a:folHlink>
      </a:clrScheme>
      <a:clrMap bg1="dk2" tx1="lt1" bg2="dk1" tx2="lt2" accent1="accent1" accent2="accent2" accent3="accent3" accent4="accent4" accent5="accent5" accent6="accent6" hlink="hlink" folHlink="folHlink"/>
    </a:extraClrScheme>
    <a:extraClrScheme>
      <a:clrScheme name="MOUNTAIN 3">
        <a:dk1>
          <a:srgbClr val="868686"/>
        </a:dk1>
        <a:lt1>
          <a:srgbClr val="FFFF99"/>
        </a:lt1>
        <a:dk2>
          <a:srgbClr val="993300"/>
        </a:dk2>
        <a:lt2>
          <a:srgbClr val="99FFFF"/>
        </a:lt2>
        <a:accent1>
          <a:srgbClr val="CBCBCB"/>
        </a:accent1>
        <a:accent2>
          <a:srgbClr val="0066FF"/>
        </a:accent2>
        <a:accent3>
          <a:srgbClr val="CAADAA"/>
        </a:accent3>
        <a:accent4>
          <a:srgbClr val="DADA82"/>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
      <a:clrScheme name="MOUNTAIN 4">
        <a:dk1>
          <a:srgbClr val="000000"/>
        </a:dk1>
        <a:lt1>
          <a:srgbClr val="FFFF99"/>
        </a:lt1>
        <a:dk2>
          <a:srgbClr val="996633"/>
        </a:dk2>
        <a:lt2>
          <a:srgbClr val="FFFF99"/>
        </a:lt2>
        <a:accent1>
          <a:srgbClr val="CBCBCB"/>
        </a:accent1>
        <a:accent2>
          <a:srgbClr val="0066FF"/>
        </a:accent2>
        <a:accent3>
          <a:srgbClr val="CAB8AD"/>
        </a:accent3>
        <a:accent4>
          <a:srgbClr val="DADA82"/>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
      <a:clrScheme name="MOUNTAIN 5">
        <a:dk1>
          <a:srgbClr val="000000"/>
        </a:dk1>
        <a:lt1>
          <a:srgbClr val="FFFFCC"/>
        </a:lt1>
        <a:dk2>
          <a:srgbClr val="000000"/>
        </a:dk2>
        <a:lt2>
          <a:srgbClr val="000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UNTAIN 6">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UNTAIN 7">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OUNTAIN 8">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UNTAIN 9">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eg4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CC"/>
      </a:hlink>
      <a:folHlink>
        <a:srgbClr val="B2B2B2"/>
      </a:folHlink>
    </a:clrScheme>
    <a:fontScheme name="eg4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g4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g4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g4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g4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g4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g4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g4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0066CC"/>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791</TotalTime>
  <Words>5827</Words>
  <Application>Microsoft Office PowerPoint</Application>
  <PresentationFormat>On-screen Show (4:3)</PresentationFormat>
  <Paragraphs>374</Paragraphs>
  <Slides>45</Slides>
  <Notes>35</Notes>
  <HiddenSlides>0</HiddenSlides>
  <MMClips>0</MMClips>
  <ScaleCrop>false</ScaleCrop>
  <HeadingPairs>
    <vt:vector size="4" baseType="variant">
      <vt:variant>
        <vt:lpstr>Theme</vt:lpstr>
      </vt:variant>
      <vt:variant>
        <vt:i4>8</vt:i4>
      </vt:variant>
      <vt:variant>
        <vt:lpstr>Slide Titles</vt:lpstr>
      </vt:variant>
      <vt:variant>
        <vt:i4>45</vt:i4>
      </vt:variant>
    </vt:vector>
  </HeadingPairs>
  <TitlesOfParts>
    <vt:vector size="53" baseType="lpstr">
      <vt:lpstr>abstract28</vt:lpstr>
      <vt:lpstr>4_Default Design</vt:lpstr>
      <vt:lpstr>3_Default Design</vt:lpstr>
      <vt:lpstr>Office Theme</vt:lpstr>
      <vt:lpstr>MOUNTAIN</vt:lpstr>
      <vt:lpstr>1_eg4e</vt:lpstr>
      <vt:lpstr>5_Default Design</vt:lpstr>
      <vt:lpstr>Brooklet</vt:lpstr>
      <vt:lpstr>Additional Courses Teaching Aspects of Paleoclimatology</vt:lpstr>
      <vt:lpstr>5 billion years of Earth’s climate history – take home message</vt:lpstr>
      <vt:lpstr>Climate Change of the Last 2000 Years</vt:lpstr>
      <vt:lpstr>Time scales for Proxy Data</vt:lpstr>
      <vt:lpstr>Anthropocene</vt:lpstr>
      <vt:lpstr>Last 2000 years….</vt:lpstr>
      <vt:lpstr>Slide 7</vt:lpstr>
      <vt:lpstr>Medieval Warm Period (~800-1300)</vt:lpstr>
      <vt:lpstr>Medieval Warm Period (~800-1300)</vt:lpstr>
      <vt:lpstr>Proxy Records   –  Where do they come from?</vt:lpstr>
      <vt:lpstr>Medieval Warm Period (~800-1300) (a.k.a. Medieval Climate Optimum)</vt:lpstr>
      <vt:lpstr>Medieval Warm Period (~800-1300)</vt:lpstr>
      <vt:lpstr>Medieval Warm Period (~800-1300)</vt:lpstr>
      <vt:lpstr>Medieval Warm Period (~800-1300)</vt:lpstr>
      <vt:lpstr>The Little Ice Age (1400-1900)</vt:lpstr>
      <vt:lpstr>The Little Ice Age (1400-1900)</vt:lpstr>
      <vt:lpstr>Little Ice Age (1400-1900)</vt:lpstr>
      <vt:lpstr>Little Ice Age (1400-1900)</vt:lpstr>
      <vt:lpstr>Proposed causes of climate change from 1000-1850</vt:lpstr>
      <vt:lpstr>The Little Ice Age (1400-1900)</vt:lpstr>
      <vt:lpstr>Proposed causes of climate change from 1000-1850</vt:lpstr>
      <vt:lpstr>Proposed causes of climate change from 1000-1850</vt:lpstr>
      <vt:lpstr>Medieval Warm Period (~800-1300)</vt:lpstr>
      <vt:lpstr>Proposed causes of climate change from 1000-1850</vt:lpstr>
      <vt:lpstr>Slide 25</vt:lpstr>
      <vt:lpstr>Slide 26</vt:lpstr>
      <vt:lpstr>Atmospheric Fingerprints 1890-1999</vt:lpstr>
      <vt:lpstr>“Fingerprints”  Human and Natural Impacts on Climate, 1975-2005</vt:lpstr>
      <vt:lpstr>Slide 29</vt:lpstr>
      <vt:lpstr>Slide 30</vt:lpstr>
      <vt:lpstr>Slide 31</vt:lpstr>
      <vt:lpstr>Slide 32</vt:lpstr>
      <vt:lpstr>Global Dimming or “Long Term Trends in Solar Radiation”</vt:lpstr>
      <vt:lpstr>What is global dimming?</vt:lpstr>
      <vt:lpstr>50 years of Radiation Data - Israel</vt:lpstr>
      <vt:lpstr>Incoming Shortwave Radiation Anomalies in the annual mean</vt:lpstr>
      <vt:lpstr>Supporting Evidence</vt:lpstr>
      <vt:lpstr>Where does it come from?</vt:lpstr>
      <vt:lpstr>Aircraft Contrails, Jan 29 2004  MODIS</vt:lpstr>
      <vt:lpstr>Aircraft Contrails over Europe</vt:lpstr>
      <vt:lpstr>Effects are mostly regional</vt:lpstr>
      <vt:lpstr>Trend Reversal – 1990-2006</vt:lpstr>
      <vt:lpstr>Human and Natural Drivers of Climate Change</vt:lpstr>
      <vt:lpstr>Effects on Climate Systems</vt:lpstr>
      <vt:lpstr>Slide 45</vt:lpstr>
    </vt:vector>
  </TitlesOfParts>
  <Company>The University of Montana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Faith Ann Heinsch</dc:creator>
  <cp:lastModifiedBy>Faith Ann Heinsch</cp:lastModifiedBy>
  <cp:revision>53</cp:revision>
  <dcterms:created xsi:type="dcterms:W3CDTF">2008-02-15T16:25:46Z</dcterms:created>
  <dcterms:modified xsi:type="dcterms:W3CDTF">2008-09-09T21:18:09Z</dcterms:modified>
</cp:coreProperties>
</file>