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8"/>
  </p:notesMasterIdLst>
  <p:sldIdLst>
    <p:sldId id="288" r:id="rId2"/>
    <p:sldId id="293" r:id="rId3"/>
    <p:sldId id="257" r:id="rId4"/>
    <p:sldId id="263" r:id="rId5"/>
    <p:sldId id="262" r:id="rId6"/>
    <p:sldId id="260" r:id="rId7"/>
    <p:sldId id="261" r:id="rId8"/>
    <p:sldId id="258" r:id="rId9"/>
    <p:sldId id="259" r:id="rId10"/>
    <p:sldId id="265" r:id="rId11"/>
    <p:sldId id="264" r:id="rId12"/>
    <p:sldId id="292" r:id="rId13"/>
    <p:sldId id="256" r:id="rId14"/>
    <p:sldId id="268" r:id="rId15"/>
    <p:sldId id="270" r:id="rId16"/>
    <p:sldId id="272" r:id="rId17"/>
    <p:sldId id="274" r:id="rId18"/>
    <p:sldId id="275" r:id="rId19"/>
    <p:sldId id="276" r:id="rId20"/>
    <p:sldId id="277" r:id="rId21"/>
    <p:sldId id="278" r:id="rId22"/>
    <p:sldId id="279" r:id="rId23"/>
    <p:sldId id="280" r:id="rId24"/>
    <p:sldId id="295" r:id="rId25"/>
    <p:sldId id="296" r:id="rId26"/>
    <p:sldId id="282" r:id="rId27"/>
    <p:sldId id="281" r:id="rId28"/>
    <p:sldId id="283" r:id="rId29"/>
    <p:sldId id="284" r:id="rId30"/>
    <p:sldId id="285" r:id="rId31"/>
    <p:sldId id="290" r:id="rId32"/>
    <p:sldId id="266" r:id="rId33"/>
    <p:sldId id="267" r:id="rId34"/>
    <p:sldId id="286" r:id="rId35"/>
    <p:sldId id="291"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98" autoAdjust="0"/>
    <p:restoredTop sz="86455" autoAdjust="0"/>
  </p:normalViewPr>
  <p:slideViewPr>
    <p:cSldViewPr>
      <p:cViewPr varScale="1">
        <p:scale>
          <a:sx n="71" d="100"/>
          <a:sy n="71" d="100"/>
        </p:scale>
        <p:origin x="-582" y="-96"/>
      </p:cViewPr>
      <p:guideLst>
        <p:guide orient="horz" pos="2160"/>
        <p:guide pos="2880"/>
      </p:guideLst>
    </p:cSldViewPr>
  </p:slideViewPr>
  <p:outlineViewPr>
    <p:cViewPr>
      <p:scale>
        <a:sx n="33" d="100"/>
        <a:sy n="33" d="100"/>
      </p:scale>
      <p:origin x="0" y="527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C8F19-D3E5-4435-BCAA-56EA5DEF7077}" type="datetimeFigureOut">
              <a:rPr lang="en-US" smtClean="0"/>
              <a:pPr/>
              <a:t>11/18/2008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C7904-FACC-4ADD-910C-1424E4ED08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2C7904-FACC-4ADD-910C-1424E4ED081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98308" name="Slide Number Placeholder 3"/>
          <p:cNvSpPr>
            <a:spLocks noGrp="1"/>
          </p:cNvSpPr>
          <p:nvPr>
            <p:ph type="sldNum" sz="quarter" idx="5"/>
          </p:nvPr>
        </p:nvSpPr>
        <p:spPr>
          <a:noFill/>
        </p:spPr>
        <p:txBody>
          <a:bodyPr/>
          <a:lstStyle/>
          <a:p>
            <a:fld id="{6866C8AA-F1BD-4EF9-A06C-4CCA3696B7CD}" type="slidenum">
              <a:rPr lang="en-US">
                <a:latin typeface="Arial" pitchFamily="34" charset="0"/>
              </a:rPr>
              <a:pPr/>
              <a:t>20</a:t>
            </a:fld>
            <a:endParaRPr 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latin typeface="Arial" pitchFamily="34" charset="0"/>
            </a:endParaRPr>
          </a:p>
        </p:txBody>
      </p:sp>
      <p:sp>
        <p:nvSpPr>
          <p:cNvPr id="102404" name="Slide Number Placeholder 3"/>
          <p:cNvSpPr>
            <a:spLocks noGrp="1"/>
          </p:cNvSpPr>
          <p:nvPr>
            <p:ph type="sldNum" sz="quarter" idx="5"/>
          </p:nvPr>
        </p:nvSpPr>
        <p:spPr>
          <a:noFill/>
        </p:spPr>
        <p:txBody>
          <a:bodyPr/>
          <a:lstStyle/>
          <a:p>
            <a:fld id="{02E4C9FE-8F52-4218-B3E4-5D0C3D57AF0B}" type="slidenum">
              <a:rPr lang="en-US">
                <a:latin typeface="Arial" pitchFamily="34" charset="0"/>
              </a:rPr>
              <a:pPr/>
              <a:t>22</a:t>
            </a:fld>
            <a:endParaRPr 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07C69DC-5AB9-46D5-A1F1-D194631E55FB}" type="slidenum">
              <a:rPr lang="en-US">
                <a:latin typeface="Arial" pitchFamily="34" charset="0"/>
              </a:rPr>
              <a:pPr/>
              <a:t>23</a:t>
            </a:fld>
            <a:endParaRPr lang="en-US">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latin typeface="Arial" pitchFamily="34" charset="0"/>
              </a:rPr>
              <a:t>Wind Farm in the MidWest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C165FB-348D-4851-8493-2257442D23E1}"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2472810-99F3-480E-9068-0B37A465E15E}" type="slidenum">
              <a:rPr lang="en-US">
                <a:latin typeface="Arial" pitchFamily="34" charset="0"/>
              </a:rPr>
              <a:pPr/>
              <a:t>25</a:t>
            </a:fld>
            <a:endParaRPr lang="en-US">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latin typeface="Arial" pitchFamily="34" charset="0"/>
              </a:rPr>
              <a:t>Windfarm in VT called Searsburg…one of the first windfarms in the Northeast.   Wind farm development in VT is very contentious now in VT..  Notice the black blades.  Why do they do that……to reduce ice build up in cold weather.</a:t>
            </a:r>
          </a:p>
          <a:p>
            <a:pPr eaLnBrk="1" hangingPunct="1"/>
            <a:endParaRPr lang="en-US" smtClean="0">
              <a:latin typeface="Arial" pitchFamily="34" charset="0"/>
            </a:endParaRPr>
          </a:p>
          <a:p>
            <a:pPr eaLnBrk="1" hangingPunct="1"/>
            <a:r>
              <a:rPr lang="en-US" smtClean="0">
                <a:latin typeface="Arial" pitchFamily="34" charset="0"/>
              </a:rPr>
              <a:t>More info head tohttp://www.gmpvt.com/whoweare/searsburg.shtml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E605DA1-FBE6-4331-81AB-9C859EA7F5C6}" type="slidenum">
              <a:rPr lang="en-US">
                <a:latin typeface="Arial" pitchFamily="34" charset="0"/>
              </a:rPr>
              <a:pPr/>
              <a:t>26</a:t>
            </a:fld>
            <a:endParaRPr lang="en-US">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latin typeface="Arial" pitchFamily="34" charset="0"/>
              </a:rPr>
              <a:t>There are quiet a few offshore wind farms in Europe near Holland, England, Ireland, Sweden and the Denmark.</a:t>
            </a:r>
          </a:p>
          <a:p>
            <a:pPr eaLnBrk="1" hangingPunct="1"/>
            <a:endParaRPr lang="en-US" smtClean="0">
              <a:latin typeface="Arial" pitchFamily="34" charset="0"/>
            </a:endParaRPr>
          </a:p>
          <a:p>
            <a:pPr eaLnBrk="1" hangingPunct="1"/>
            <a:r>
              <a:rPr lang="en-US" smtClean="0">
                <a:latin typeface="Arial" pitchFamily="34" charset="0"/>
              </a:rPr>
              <a:t>This one is off the coast of Copehagen.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BA003FE-CE0A-4920-B73C-9E8423A3D616}" type="slidenum">
              <a:rPr lang="en-US">
                <a:latin typeface="Arial" pitchFamily="34" charset="0"/>
              </a:rPr>
              <a:pPr/>
              <a:t>27</a:t>
            </a:fld>
            <a:endParaRPr lang="en-US">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latin typeface="Arial" pitchFamily="34" charset="0"/>
              </a:rPr>
              <a:t>Many developers would like to move windfarms offshore because the wind are faster, smoother and they can be close to major population centers on the coast.  This is very controversial in the US….we have a few planned offshore farms…CapeWind and Long Island…but nothing installed.</a:t>
            </a:r>
          </a:p>
          <a:p>
            <a:pPr eaLnBrk="1" hangingPunct="1"/>
            <a:endParaRPr lang="en-US" smtClean="0">
              <a:latin typeface="Arial" pitchFamily="34" charset="0"/>
            </a:endParaRPr>
          </a:p>
          <a:p>
            <a:pPr eaLnBrk="1" hangingPunct="1"/>
            <a:r>
              <a:rPr lang="en-US" smtClean="0">
                <a:latin typeface="Arial" pitchFamily="34" charset="0"/>
              </a:rPr>
              <a:t>Major complaints about offshore are related visual impact, navigation impact and lack of history.</a:t>
            </a:r>
          </a:p>
          <a:p>
            <a:pPr eaLnBrk="1" hangingPunct="1"/>
            <a:endParaRPr lang="en-US" smtClean="0">
              <a:latin typeface="Arial" pitchFamily="34" charset="0"/>
            </a:endParaRPr>
          </a:p>
          <a:p>
            <a:pPr eaLnBrk="1" hangingPunct="1"/>
            <a:r>
              <a:rPr lang="en-US" smtClean="0">
                <a:latin typeface="Arial" pitchFamily="34" charset="0"/>
              </a:rPr>
              <a:t>Check http://www.capewind.org/</a:t>
            </a:r>
          </a:p>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96F6A38-49B1-4DD6-8970-21C128D00D1A}" type="slidenum">
              <a:rPr lang="en-US">
                <a:latin typeface="Arial" pitchFamily="34" charset="0"/>
              </a:rPr>
              <a:pPr/>
              <a:t>28</a:t>
            </a:fld>
            <a:endParaRPr lang="en-US">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latin typeface="Arial" pitchFamily="34" charset="0"/>
              </a:rPr>
              <a:t>Notice where the winds are the strongest….</a:t>
            </a:r>
          </a:p>
          <a:p>
            <a:pPr eaLnBrk="1" hangingPunct="1"/>
            <a:endParaRPr lang="en-US" smtClean="0">
              <a:latin typeface="Arial" pitchFamily="34" charset="0"/>
            </a:endParaRPr>
          </a:p>
          <a:p>
            <a:pPr eaLnBrk="1" hangingPunct="1"/>
            <a:r>
              <a:rPr lang="en-US" smtClean="0">
                <a:latin typeface="Arial" pitchFamily="34" charset="0"/>
              </a:rPr>
              <a:t>MN, ND, SD called the Saudia Arabia of windpower…if we saturated these state with wind turbine we could generate at most of energy used in the US…Why have we not done this?  Tranmission is one major problem need to match load with generation…how would we get all the power out of there?</a:t>
            </a:r>
          </a:p>
          <a:p>
            <a:pPr eaLnBrk="1" hangingPunct="1"/>
            <a:endParaRPr lang="en-US" smtClean="0">
              <a:latin typeface="Arial" pitchFamily="34" charset="0"/>
            </a:endParaRPr>
          </a:p>
          <a:p>
            <a:pPr eaLnBrk="1" hangingPunct="1"/>
            <a:r>
              <a:rPr lang="en-US" smtClean="0">
                <a:latin typeface="Arial" pitchFamily="34" charset="0"/>
              </a:rPr>
              <a:t>Why don’t we put lots of wind farms in the rockies?   Lots of wind but very hard to get at 60 meter long blade to the continental divide….logisitics of these large machines is very challenging!</a:t>
            </a:r>
          </a:p>
          <a:p>
            <a:pPr eaLnBrk="1" hangingPunct="1"/>
            <a:endParaRPr lang="en-US" smtClean="0">
              <a:latin typeface="Arial" pitchFamily="34" charset="0"/>
            </a:endParaRPr>
          </a:p>
          <a:p>
            <a:pPr eaLnBrk="1" hangingPunct="1"/>
            <a:r>
              <a:rPr lang="en-US" smtClean="0">
                <a:latin typeface="Arial" pitchFamily="34"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30052" name="Slide Number Placeholder 3"/>
          <p:cNvSpPr>
            <a:spLocks noGrp="1"/>
          </p:cNvSpPr>
          <p:nvPr>
            <p:ph type="sldNum" sz="quarter" idx="5"/>
          </p:nvPr>
        </p:nvSpPr>
        <p:spPr>
          <a:noFill/>
        </p:spPr>
        <p:txBody>
          <a:bodyPr/>
          <a:lstStyle/>
          <a:p>
            <a:fld id="{9B3C5126-3C25-4B94-B122-DEF943E11FCD}" type="slidenum">
              <a:rPr lang="en-US">
                <a:latin typeface="Arial" pitchFamily="34" charset="0"/>
              </a:rPr>
              <a:pPr/>
              <a:t>29</a:t>
            </a:fld>
            <a:endParaRPr 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1E0D007-36F6-4029-B18F-022F6F6309D1}" type="slidenum">
              <a:rPr lang="en-US">
                <a:latin typeface="Arial" pitchFamily="34" charset="0"/>
              </a:rPr>
              <a:pPr/>
              <a:t>30</a:t>
            </a:fld>
            <a:endParaRPr lang="en-US">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2813" y="4344988"/>
            <a:ext cx="5032375" cy="4113212"/>
          </a:xfrm>
          <a:noFill/>
          <a:ln/>
        </p:spPr>
        <p:txBody>
          <a:bodyPr/>
          <a:lstStyle/>
          <a:p>
            <a:pPr eaLnBrk="1" hangingPunct="1"/>
            <a:r>
              <a:rPr lang="en-US" smtClean="0">
                <a:latin typeface="Arial" pitchFamily="34" charset="0"/>
              </a:rPr>
              <a:t>Many people think wind turbines are noisy.</a:t>
            </a:r>
          </a:p>
          <a:p>
            <a:pPr eaLnBrk="1" hangingPunct="1"/>
            <a:endParaRPr lang="en-US" smtClean="0">
              <a:latin typeface="Arial" pitchFamily="34" charset="0"/>
            </a:endParaRPr>
          </a:p>
          <a:p>
            <a:pPr eaLnBrk="1" hangingPunct="1"/>
            <a:r>
              <a:rPr lang="en-US" smtClean="0">
                <a:latin typeface="Arial" pitchFamily="34" charset="0"/>
              </a:rPr>
              <a:t>While this may have been true in the past (it is still somewhat true on older smaller devices)…newer larger devices are much quieter.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 SEGS (solar electric generating system) plants and most new projects are planning to use steam </a:t>
            </a:r>
            <a:r>
              <a:rPr lang="en-US" dirty="0" err="1" smtClean="0"/>
              <a:t>Rankine</a:t>
            </a:r>
            <a:r>
              <a:rPr lang="en-US" dirty="0" smtClean="0"/>
              <a:t> power cycles. These power plants have power cycles very similar to those used for many coal, nuclear, or natural gas-fired steam power plants.</a:t>
            </a:r>
          </a:p>
          <a:p>
            <a:r>
              <a:rPr lang="en-US" dirty="0" smtClean="0"/>
              <a:t>The 80-MWe SEGS plants use a regenerative reheat steam turbine cycle that has a gross steam cycle efficiency approaching 38% with high-pressure steam conditions of 100bar, and 370°C. The power cycle uses a solar steam generator in place of the conventional boiler fired by natural gas, coal, or waste heat from nuclear fission. Otherwise the power cycle is very similar with the following components:</a:t>
            </a:r>
          </a:p>
          <a:p>
            <a:r>
              <a:rPr lang="en-US" b="1" dirty="0" smtClean="0"/>
              <a:t>Organic </a:t>
            </a:r>
            <a:r>
              <a:rPr lang="en-US" b="1" dirty="0" err="1" smtClean="0"/>
              <a:t>Rankine</a:t>
            </a:r>
            <a:r>
              <a:rPr lang="en-US" b="1" dirty="0" smtClean="0"/>
              <a:t> Cycle</a:t>
            </a:r>
          </a:p>
          <a:p>
            <a:r>
              <a:rPr lang="en-US" dirty="0" smtClean="0"/>
              <a:t>The organic </a:t>
            </a:r>
            <a:r>
              <a:rPr lang="en-US" dirty="0" err="1" smtClean="0"/>
              <a:t>Rankine</a:t>
            </a:r>
            <a:r>
              <a:rPr lang="en-US" dirty="0" smtClean="0"/>
              <a:t> cycles (ORCs) use an organic fluid—such as butane or pentane—instead of water, like a steam </a:t>
            </a:r>
            <a:r>
              <a:rPr lang="en-US" dirty="0" err="1" smtClean="0"/>
              <a:t>Rankine</a:t>
            </a:r>
            <a:r>
              <a:rPr lang="en-US" dirty="0" smtClean="0"/>
              <a:t> cycle.</a:t>
            </a:r>
          </a:p>
          <a:p>
            <a:endParaRPr lang="en-US" dirty="0"/>
          </a:p>
        </p:txBody>
      </p:sp>
      <p:sp>
        <p:nvSpPr>
          <p:cNvPr id="4" name="Slide Number Placeholder 3"/>
          <p:cNvSpPr>
            <a:spLocks noGrp="1"/>
          </p:cNvSpPr>
          <p:nvPr>
            <p:ph type="sldNum" sz="quarter" idx="10"/>
          </p:nvPr>
        </p:nvSpPr>
        <p:spPr/>
        <p:txBody>
          <a:bodyPr/>
          <a:lstStyle/>
          <a:p>
            <a:fld id="{542C7904-FACC-4ADD-910C-1424E4ED0819}"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lgn="ctr" fontAlgn="auto">
              <a:spcBef>
                <a:spcPct val="20000"/>
              </a:spcBef>
              <a:spcAft>
                <a:spcPts val="0"/>
              </a:spcAft>
              <a:buFont typeface="Arial" pitchFamily="34" charset="0"/>
              <a:buNone/>
              <a:defRPr/>
            </a:pPr>
            <a:r>
              <a:rPr lang="en-US" sz="1200" dirty="0" smtClean="0">
                <a:solidFill>
                  <a:schemeClr val="bg1"/>
                </a:solidFill>
                <a:effectLst>
                  <a:outerShdw blurRad="38100" dist="38100" dir="2700000" algn="tl">
                    <a:srgbClr val="000000">
                      <a:alpha val="43137"/>
                    </a:srgbClr>
                  </a:outerShdw>
                </a:effectLst>
                <a:latin typeface="+mn-lt"/>
              </a:rPr>
              <a:t>The </a:t>
            </a:r>
            <a:r>
              <a:rPr lang="en-US" sz="1200" dirty="0" err="1" smtClean="0">
                <a:solidFill>
                  <a:schemeClr val="bg1"/>
                </a:solidFill>
                <a:effectLst>
                  <a:outerShdw blurRad="38100" dist="38100" dir="2700000" algn="tl">
                    <a:srgbClr val="000000">
                      <a:alpha val="43137"/>
                    </a:srgbClr>
                  </a:outerShdw>
                </a:effectLst>
                <a:latin typeface="+mn-lt"/>
              </a:rPr>
              <a:t>Kidwind</a:t>
            </a:r>
            <a:r>
              <a:rPr lang="en-US" sz="1200" dirty="0" smtClean="0">
                <a:solidFill>
                  <a:schemeClr val="bg1"/>
                </a:solidFill>
                <a:effectLst>
                  <a:outerShdw blurRad="38100" dist="38100" dir="2700000" algn="tl">
                    <a:srgbClr val="000000">
                      <a:alpha val="43137"/>
                    </a:srgbClr>
                  </a:outerShdw>
                </a:effectLst>
                <a:latin typeface="+mn-lt"/>
              </a:rPr>
              <a:t> Project</a:t>
            </a:r>
          </a:p>
          <a:p>
            <a:pPr algn="ctr" fontAlgn="auto">
              <a:spcBef>
                <a:spcPct val="20000"/>
              </a:spcBef>
              <a:spcAft>
                <a:spcPts val="0"/>
              </a:spcAft>
              <a:buFont typeface="Arial" pitchFamily="34" charset="0"/>
              <a:buNone/>
              <a:defRPr/>
            </a:pPr>
            <a:r>
              <a:rPr lang="en-US" sz="1100" dirty="0" smtClean="0">
                <a:solidFill>
                  <a:schemeClr val="bg1"/>
                </a:solidFill>
                <a:effectLst>
                  <a:outerShdw blurRad="38100" dist="38100" dir="2700000" algn="tl">
                    <a:srgbClr val="000000">
                      <a:alpha val="43137"/>
                    </a:srgbClr>
                  </a:outerShdw>
                </a:effectLst>
                <a:latin typeface="+mn-lt"/>
              </a:rPr>
              <a:t>www.kidwind.org</a:t>
            </a:r>
          </a:p>
          <a:p>
            <a:pPr algn="ctr" fontAlgn="auto">
              <a:spcBef>
                <a:spcPct val="20000"/>
              </a:spcBef>
              <a:spcAft>
                <a:spcPts val="0"/>
              </a:spcAft>
              <a:buFont typeface="Arial" pitchFamily="34" charset="0"/>
              <a:buNone/>
              <a:defRPr/>
            </a:pPr>
            <a:r>
              <a:rPr lang="en-US" sz="1050" dirty="0" smtClean="0">
                <a:solidFill>
                  <a:schemeClr val="bg1"/>
                </a:solidFill>
                <a:effectLst>
                  <a:outerShdw blurRad="38100" dist="38100" dir="2700000" algn="tl">
                    <a:srgbClr val="000000">
                      <a:alpha val="43137"/>
                    </a:srgbClr>
                  </a:outerShdw>
                </a:effectLst>
                <a:latin typeface="+mn-lt"/>
              </a:rPr>
              <a:t>Copyright 2008</a:t>
            </a:r>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CC0AFC-F594-4A9C-8775-E3FFE1EEEF34}"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People often complain about the aesthetics of wind turbines. So,</a:t>
            </a:r>
            <a:r>
              <a:rPr lang="en-US" baseline="0" dirty="0" smtClean="0"/>
              <a:t> which aesthetic do you prefer?</a:t>
            </a: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DF602C-9313-4F9B-AC2A-D2E15CC8B9CB}" type="slidenum">
              <a:rPr lang="en-US"/>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1A57A0D4-8E52-41A0-BF0A-558996992EF8}" type="slidenum">
              <a:rPr lang="en-US">
                <a:latin typeface="Arial" pitchFamily="34" charset="0"/>
              </a:rPr>
              <a:pPr/>
              <a:t>34</a:t>
            </a:fld>
            <a:endParaRPr lang="en-US">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smtClean="0">
                <a:latin typeface="Arial" pitchFamily="34" charset="0"/>
              </a:rPr>
              <a:t>We also need to change students perceptions about what the future may look like and the limits of this technology.</a:t>
            </a:r>
          </a:p>
          <a:p>
            <a:pPr eaLnBrk="1" hangingPunct="1"/>
            <a:endParaRPr lang="en-US" smtClean="0">
              <a:latin typeface="Arial" pitchFamily="34" charset="0"/>
            </a:endParaRPr>
          </a:p>
          <a:p>
            <a:pPr eaLnBrk="1" hangingPunct="1"/>
            <a:r>
              <a:rPr lang="en-US" smtClean="0">
                <a:latin typeface="Arial" pitchFamily="34" charset="0"/>
              </a:rPr>
              <a:t>Wind will never be “base load” for the grid.  The wind farm above is capable of generating 15-20Mw of electricity at full capacity.  The oil fired facility below is at 300Mw.  Most Nuclear plants are at 600-1000Mw…</a:t>
            </a:r>
          </a:p>
          <a:p>
            <a:pPr eaLnBrk="1" hangingPunct="1"/>
            <a:endParaRPr lang="en-US" smtClean="0">
              <a:latin typeface="Arial" pitchFamily="34" charset="0"/>
            </a:endParaRPr>
          </a:p>
          <a:p>
            <a:pPr eaLnBrk="1" hangingPunct="1"/>
            <a:r>
              <a:rPr lang="en-US" smtClean="0">
                <a:latin typeface="Arial" pitchFamily="34" charset="0"/>
              </a:rPr>
              <a:t>Must keep the scale in mind….a very aggressive wind program can generate 10-20% of our power needs.  To move towards a green future we are going to need mix of sources and also a great deal of energy efficiency….Wind cannot do it all.</a:t>
            </a:r>
          </a:p>
          <a:p>
            <a:pPr eaLnBrk="1" hangingPunct="1"/>
            <a:endParaRPr lang="en-US" smtClean="0">
              <a:latin typeface="Arial" pitchFamily="34" charset="0"/>
            </a:endParaRPr>
          </a:p>
          <a:p>
            <a:pPr eaLnBrk="1" hangingPunct="1"/>
            <a:r>
              <a:rPr lang="en-US" smtClean="0">
                <a:latin typeface="Arial" pitchFamily="34"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9C7367-68E4-4AAB-9AD9-C929E4F5E95A}"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r>
              <a:rPr lang="en-US" smtClean="0">
                <a:latin typeface="Arial" pitchFamily="34" charset="0"/>
              </a:rPr>
              <a:t>Slides 14-36 </a:t>
            </a:r>
            <a:r>
              <a:rPr lang="en-US" dirty="0" smtClean="0">
                <a:latin typeface="Arial" pitchFamily="34" charset="0"/>
              </a:rPr>
              <a:t>are courtesy</a:t>
            </a:r>
            <a:r>
              <a:rPr lang="en-US" baseline="0" dirty="0" smtClean="0">
                <a:latin typeface="Arial" pitchFamily="34" charset="0"/>
              </a:rPr>
              <a:t> of The </a:t>
            </a:r>
            <a:r>
              <a:rPr lang="en-US" baseline="0" dirty="0" err="1" smtClean="0">
                <a:latin typeface="Arial" pitchFamily="34" charset="0"/>
              </a:rPr>
              <a:t>Kidwind</a:t>
            </a:r>
            <a:r>
              <a:rPr lang="en-US" baseline="0" dirty="0" smtClean="0">
                <a:latin typeface="Arial" pitchFamily="34" charset="0"/>
              </a:rPr>
              <a:t> Project</a:t>
            </a:r>
            <a:endParaRPr lang="en-US" dirty="0" smtClean="0">
              <a:latin typeface="Arial" pitchFamily="34" charset="0"/>
            </a:endParaRPr>
          </a:p>
        </p:txBody>
      </p:sp>
      <p:sp>
        <p:nvSpPr>
          <p:cNvPr id="143364" name="Slide Number Placeholder 3"/>
          <p:cNvSpPr>
            <a:spLocks noGrp="1"/>
          </p:cNvSpPr>
          <p:nvPr>
            <p:ph type="sldNum" sz="quarter" idx="5"/>
          </p:nvPr>
        </p:nvSpPr>
        <p:spPr>
          <a:noFill/>
        </p:spPr>
        <p:txBody>
          <a:bodyPr/>
          <a:lstStyle/>
          <a:p>
            <a:fld id="{5194B743-208F-423D-987D-569DD7ABB0EF}" type="slidenum">
              <a:rPr lang="en-US">
                <a:latin typeface="Arial" pitchFamily="34" charset="0"/>
              </a:rPr>
              <a:pPr/>
              <a:t>36</a:t>
            </a:fld>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parabolic trough power plant's solar field consists of a large, modular array of single-axis-tracking parabolic trough solar collectors. Many parallel rows of these solar collectors span across the solar field, usually aligned on a north-south horizontal axis.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basic component of a parabolic trough solar field is the solar collector assembly or SCA. A solar field consists of hundreds or potentially thousands of solar collector assemblies. Each solar collector assembly is an independently tracking, parabolic trough solar collector composed of the following key subsystems</a:t>
            </a:r>
          </a:p>
          <a:p>
            <a:endParaRPr lang="en-US" dirty="0"/>
          </a:p>
        </p:txBody>
      </p:sp>
      <p:sp>
        <p:nvSpPr>
          <p:cNvPr id="4" name="Slide Number Placeholder 3"/>
          <p:cNvSpPr>
            <a:spLocks noGrp="1"/>
          </p:cNvSpPr>
          <p:nvPr>
            <p:ph type="sldNum" sz="quarter" idx="10"/>
          </p:nvPr>
        </p:nvSpPr>
        <p:spPr/>
        <p:txBody>
          <a:bodyPr/>
          <a:lstStyle/>
          <a:p>
            <a:fld id="{542C7904-FACC-4ADD-910C-1424E4ED081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solar tower power station is designed to generate conditions for hot winds to flow through turbines to produce electricity continuously. The sun’s radiation heats air under a greenhouse-like collector, which then rises as a hot wind through large turbines at the base of a tower to produce electricity. </a:t>
            </a:r>
            <a:endParaRPr lang="en-US" dirty="0"/>
          </a:p>
        </p:txBody>
      </p:sp>
      <p:sp>
        <p:nvSpPr>
          <p:cNvPr id="4" name="Slide Number Placeholder 3"/>
          <p:cNvSpPr>
            <a:spLocks noGrp="1"/>
          </p:cNvSpPr>
          <p:nvPr>
            <p:ph type="sldNum" sz="quarter" idx="10"/>
          </p:nvPr>
        </p:nvSpPr>
        <p:spPr/>
        <p:txBody>
          <a:bodyPr/>
          <a:lstStyle/>
          <a:p>
            <a:fld id="{542C7904-FACC-4ADD-910C-1424E4ED0819}"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E37E75F-49BE-4482-BD91-AD5CA1ED3B66}" type="slidenum">
              <a:rPr lang="en-US">
                <a:latin typeface="Arial" pitchFamily="34" charset="0"/>
              </a:rPr>
              <a:pPr/>
              <a:t>15</a:t>
            </a:fld>
            <a:endParaRPr lang="en-US">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smtClean="0">
                <a:latin typeface="Arial" pitchFamily="34" charset="0"/>
              </a:rPr>
              <a:t>First windmills were found in Persia.</a:t>
            </a:r>
          </a:p>
          <a:p>
            <a:pPr eaLnBrk="1" hangingPunct="1"/>
            <a:endParaRPr lang="en-US" dirty="0" smtClean="0">
              <a:latin typeface="Arial" pitchFamily="34" charset="0"/>
            </a:endParaRPr>
          </a:p>
          <a:p>
            <a:pPr eaLnBrk="1" hangingPunct="1"/>
            <a:r>
              <a:rPr lang="en-US" dirty="0" smtClean="0">
                <a:latin typeface="Arial" pitchFamily="34" charset="0"/>
              </a:rPr>
              <a:t>They were vertical axis and were used to grind grains and seeds.  They were kind of like a waterwheel turned on its side.  Most of the paddles were covered by a wall and wind would run through a narrow opening to push the blades.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52D3EDA-6FB2-4A85-934C-F338C5B2D678}" type="slidenum">
              <a:rPr lang="en-US">
                <a:latin typeface="Arial" pitchFamily="34" charset="0"/>
              </a:rPr>
              <a:pPr/>
              <a:t>16</a:t>
            </a:fld>
            <a:endParaRPr lang="en-US">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smtClean="0">
                <a:latin typeface="Arial" pitchFamily="34" charset="0"/>
              </a:rPr>
              <a:t>Many have seen the Dutch windmills.  Used to grind grains, seeds, pump water, saw lumber…these were fairly sophisticated devices.  Used to cover much of New England coastline.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906CEFE-28B5-4F34-97C7-B9372D2EB368}" type="slidenum">
              <a:rPr lang="en-US">
                <a:latin typeface="Arial" pitchFamily="34" charset="0"/>
              </a:rPr>
              <a:pPr/>
              <a:t>17</a:t>
            </a:fld>
            <a:endParaRPr lang="en-US">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latin typeface="Arial" pitchFamily="34" charset="0"/>
              </a:rPr>
              <a:t>Water pumpers were (and still are) a common site on farms in the Midwest and West.  These devices pump water into a pond or cistern when it is windy and can be used at any time.  Notice the blades on this device and compare them to electrical generating wind turbines are they the same or different?</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84F1197-E7D3-458F-8161-4A04E2FB397F}" type="slidenum">
              <a:rPr lang="en-US">
                <a:latin typeface="Arial" pitchFamily="34" charset="0"/>
              </a:rPr>
              <a:pPr/>
              <a:t>18</a:t>
            </a:fld>
            <a:endParaRPr lang="en-US">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latin typeface="Arial" pitchFamily="34" charset="0"/>
              </a:rPr>
              <a:t>Turbine can spin on a vertical axis or a horizontal axis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94212" name="Slide Number Placeholder 3"/>
          <p:cNvSpPr>
            <a:spLocks noGrp="1"/>
          </p:cNvSpPr>
          <p:nvPr>
            <p:ph type="sldNum" sz="quarter" idx="5"/>
          </p:nvPr>
        </p:nvSpPr>
        <p:spPr>
          <a:noFill/>
        </p:spPr>
        <p:txBody>
          <a:bodyPr/>
          <a:lstStyle/>
          <a:p>
            <a:fld id="{1A9CAFC2-DBDA-472D-97EA-24D5FDA62670}" type="slidenum">
              <a:rPr lang="en-US">
                <a:latin typeface="Arial" pitchFamily="34" charset="0"/>
              </a:rPr>
              <a:pPr/>
              <a:t>19</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53F8C5-FCDF-426B-9FFD-63EF1ED86ED7}" type="datetimeFigureOut">
              <a:rPr lang="en-US" smtClean="0"/>
              <a:pPr/>
              <a:t>11/18/2008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69145-9FBF-4990-9D8E-808FD8305E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3F8C5-FCDF-426B-9FFD-63EF1ED86ED7}" type="datetimeFigureOut">
              <a:rPr lang="en-US" smtClean="0"/>
              <a:pPr/>
              <a:t>11/18/2008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69145-9FBF-4990-9D8E-808FD8305E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3F8C5-FCDF-426B-9FFD-63EF1ED86ED7}" type="datetimeFigureOut">
              <a:rPr lang="en-US" smtClean="0"/>
              <a:pPr/>
              <a:t>11/18/2008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69145-9FBF-4990-9D8E-808FD8305E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49D6918-11EC-4005-8442-3E3D4018F57F}" type="slidenum">
              <a:rPr lang="en-US"/>
              <a:pPr>
                <a:defRPr/>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9A9CFE-2F79-4802-B778-788E7AAC8363}"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3F8C5-FCDF-426B-9FFD-63EF1ED86ED7}" type="datetimeFigureOut">
              <a:rPr lang="en-US" smtClean="0"/>
              <a:pPr/>
              <a:t>11/18/2008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69145-9FBF-4990-9D8E-808FD8305E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3F8C5-FCDF-426B-9FFD-63EF1ED86ED7}" type="datetimeFigureOut">
              <a:rPr lang="en-US" smtClean="0"/>
              <a:pPr/>
              <a:t>11/18/2008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69145-9FBF-4990-9D8E-808FD8305E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3F8C5-FCDF-426B-9FFD-63EF1ED86ED7}" type="datetimeFigureOut">
              <a:rPr lang="en-US" smtClean="0"/>
              <a:pPr/>
              <a:t>11/18/2008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69145-9FBF-4990-9D8E-808FD8305E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53F8C5-FCDF-426B-9FFD-63EF1ED86ED7}" type="datetimeFigureOut">
              <a:rPr lang="en-US" smtClean="0"/>
              <a:pPr/>
              <a:t>11/18/2008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69145-9FBF-4990-9D8E-808FD8305E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53F8C5-FCDF-426B-9FFD-63EF1ED86ED7}" type="datetimeFigureOut">
              <a:rPr lang="en-US" smtClean="0"/>
              <a:pPr/>
              <a:t>11/18/2008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69145-9FBF-4990-9D8E-808FD8305E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3F8C5-FCDF-426B-9FFD-63EF1ED86ED7}" type="datetimeFigureOut">
              <a:rPr lang="en-US" smtClean="0"/>
              <a:pPr/>
              <a:t>11/18/2008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469145-9FBF-4990-9D8E-808FD8305E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3F8C5-FCDF-426B-9FFD-63EF1ED86ED7}" type="datetimeFigureOut">
              <a:rPr lang="en-US" smtClean="0"/>
              <a:pPr/>
              <a:t>11/18/2008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69145-9FBF-4990-9D8E-808FD8305E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3F8C5-FCDF-426B-9FFD-63EF1ED86ED7}" type="datetimeFigureOut">
              <a:rPr lang="en-US" smtClean="0"/>
              <a:pPr/>
              <a:t>11/18/2008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69145-9FBF-4990-9D8E-808FD8305E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3F8C5-FCDF-426B-9FFD-63EF1ED86ED7}" type="datetimeFigureOut">
              <a:rPr lang="en-US" smtClean="0"/>
              <a:pPr/>
              <a:t>11/18/2008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69145-9FBF-4990-9D8E-808FD8305E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Solar and Wind Energy</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The physical resource, technologies, and social/environmental issues</a:t>
            </a:r>
          </a:p>
          <a:p>
            <a:r>
              <a:rPr lang="en-US" dirty="0" smtClean="0"/>
              <a:t>Ashley Preston</a:t>
            </a:r>
            <a:br>
              <a:rPr lang="en-US" dirty="0" smtClean="0"/>
            </a:br>
            <a:r>
              <a:rPr lang="en-US" dirty="0" smtClean="0"/>
              <a:t>Energy Technology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mhtml:file://C:\Documents%20and%20Settings\Ashley.Preston\Desktop\Solar%20and%20wind%20presentation%20links\RISE%20Information%20Portal%20-%20Technologies%20-%20Solar%20Towers.mht!http://www.rise.org.au/info/Tech/lowtemp/image024.jpg"/>
          <p:cNvPicPr>
            <a:picLocks noChangeAspect="1" noChangeArrowheads="1"/>
          </p:cNvPicPr>
          <p:nvPr/>
        </p:nvPicPr>
        <p:blipFill>
          <a:blip r:embed="rId3"/>
          <a:srcRect/>
          <a:stretch>
            <a:fillRect/>
          </a:stretch>
        </p:blipFill>
        <p:spPr bwMode="auto">
          <a:xfrm>
            <a:off x="2362200" y="1600200"/>
            <a:ext cx="4476750" cy="3352800"/>
          </a:xfrm>
          <a:prstGeom prst="rect">
            <a:avLst/>
          </a:prstGeom>
          <a:noFill/>
        </p:spPr>
      </p:pic>
      <p:sp>
        <p:nvSpPr>
          <p:cNvPr id="26626" name="Rectangle 2"/>
          <p:cNvSpPr>
            <a:spLocks noChangeArrowheads="1"/>
          </p:cNvSpPr>
          <p:nvPr/>
        </p:nvSpPr>
        <p:spPr bwMode="auto">
          <a:xfrm>
            <a:off x="0" y="0"/>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Figure 1</a:t>
            </a:r>
            <a:r>
              <a:rPr kumimoji="0" lang="en-US" sz="1800" b="0" i="0" u="none" strike="noStrike" cap="none" normalizeH="0" baseline="0" dirty="0" smtClean="0">
                <a:ln>
                  <a:noFill/>
                </a:ln>
                <a:solidFill>
                  <a:schemeClr val="tx1"/>
                </a:solidFill>
                <a:effectLst/>
                <a:latin typeface="Arial" pitchFamily="34" charset="0"/>
              </a:rPr>
              <a:t> The small-scale pilot </a:t>
            </a:r>
            <a:r>
              <a:rPr lang="en-US" dirty="0" smtClean="0">
                <a:latin typeface="Arial" pitchFamily="34" charset="0"/>
              </a:rPr>
              <a:t>S</a:t>
            </a:r>
            <a:r>
              <a:rPr kumimoji="0" lang="en-US" sz="1800" b="0" i="0" u="none" strike="noStrike" cap="none" normalizeH="0" baseline="0" dirty="0" smtClean="0">
                <a:ln>
                  <a:noFill/>
                </a:ln>
                <a:solidFill>
                  <a:schemeClr val="tx1"/>
                </a:solidFill>
                <a:effectLst/>
                <a:latin typeface="Arial" pitchFamily="34" charset="0"/>
              </a:rPr>
              <a:t>olar Tower plant constructed</a:t>
            </a:r>
            <a:r>
              <a:rPr kumimoji="0" lang="en-US" sz="1800" b="0" i="0" u="none" strike="noStrike" cap="none" normalizeH="0" dirty="0" smtClean="0">
                <a:ln>
                  <a:noFill/>
                </a:ln>
                <a:solidFill>
                  <a:schemeClr val="tx1"/>
                </a:solidFill>
                <a:effectLst/>
                <a:latin typeface="Arial" pitchFamily="34" charset="0"/>
              </a:rPr>
              <a:t> in </a:t>
            </a:r>
            <a:r>
              <a:rPr kumimoji="0" lang="en-US" sz="1800" b="0" i="0" u="none" strike="noStrike" cap="none" normalizeH="0" dirty="0" err="1" smtClean="0">
                <a:ln>
                  <a:noFill/>
                </a:ln>
                <a:solidFill>
                  <a:schemeClr val="tx1"/>
                </a:solidFill>
                <a:effectLst/>
                <a:latin typeface="Arial" pitchFamily="34" charset="0"/>
              </a:rPr>
              <a:t>Manzanares</a:t>
            </a:r>
            <a:r>
              <a:rPr kumimoji="0" lang="en-US" sz="1800" b="0" i="0" u="none" strike="noStrike" cap="none" normalizeH="0" dirty="0" smtClean="0">
                <a:ln>
                  <a:noFill/>
                </a:ln>
                <a:solidFill>
                  <a:schemeClr val="tx1"/>
                </a:solidFill>
                <a:effectLst/>
                <a:latin typeface="Arial" pitchFamily="34" charset="0"/>
              </a:rPr>
              <a:t> Spain consistently generated 50kW. It operated between 1982 and 1989.</a:t>
            </a:r>
            <a:r>
              <a:rPr kumimoji="0" lang="en-US" sz="1800" b="0" i="0" u="none" strike="noStrike" cap="none" normalizeH="0" baseline="0" dirty="0" smtClean="0">
                <a:ln>
                  <a:noFill/>
                </a:ln>
                <a:solidFill>
                  <a:schemeClr val="tx1"/>
                </a:solidFill>
                <a:effectLst/>
                <a:latin typeface="Arial" pitchFamily="34" charset="0"/>
              </a:rPr>
              <a:t/>
            </a:r>
            <a:br>
              <a:rPr kumimoji="0" lang="en-US" sz="1800" b="0" i="0" u="none" strike="noStrike" cap="none" normalizeH="0" baseline="0" dirty="0" smtClean="0">
                <a:ln>
                  <a:noFill/>
                </a:ln>
                <a:solidFill>
                  <a:schemeClr val="tx1"/>
                </a:solidFill>
                <a:effectLst/>
                <a:latin typeface="Arial" pitchFamily="34" charset="0"/>
              </a:rPr>
            </a:br>
            <a:r>
              <a:rPr kumimoji="0" lang="en-US" sz="1800" b="0" i="0" u="none" strike="noStrike" cap="none" normalizeH="0" baseline="0" dirty="0" smtClean="0">
                <a:ln>
                  <a:noFill/>
                </a:ln>
                <a:solidFill>
                  <a:schemeClr val="tx1"/>
                </a:solidFill>
                <a:effectLst/>
                <a:latin typeface="Arial" pitchFamily="34" charset="0"/>
              </a:rPr>
              <a:t> </a:t>
            </a:r>
            <a:r>
              <a:rPr lang="en-US" dirty="0" smtClean="0">
                <a:latin typeface="Arial" pitchFamily="34" charset="0"/>
              </a:rPr>
              <a:t>(© 2001-2005 </a:t>
            </a:r>
            <a:r>
              <a:rPr lang="en-US" dirty="0" err="1" smtClean="0">
                <a:latin typeface="Arial" pitchFamily="34" charset="0"/>
              </a:rPr>
              <a:t>EnviroMission</a:t>
            </a:r>
            <a:r>
              <a:rPr lang="en-US" dirty="0" smtClean="0">
                <a:latin typeface="Arial" pitchFamily="34" charset="0"/>
              </a:rPr>
              <a:t> Ltd; RISE)</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Title 4"/>
          <p:cNvSpPr>
            <a:spLocks noGrp="1"/>
          </p:cNvSpPr>
          <p:nvPr>
            <p:ph type="title" idx="4294967295"/>
          </p:nvPr>
        </p:nvSpPr>
        <p:spPr>
          <a:xfrm>
            <a:off x="381000" y="5105400"/>
            <a:ext cx="8229600" cy="1143000"/>
          </a:xfrm>
        </p:spPr>
        <p:txBody>
          <a:bodyPr/>
          <a:lstStyle/>
          <a:p>
            <a:r>
              <a:rPr lang="en-US" dirty="0" smtClean="0"/>
              <a:t>Solar Chimney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standard PV array</a:t>
            </a:r>
            <a:endParaRPr lang="en-US" dirty="0"/>
          </a:p>
        </p:txBody>
      </p:sp>
      <p:pic>
        <p:nvPicPr>
          <p:cNvPr id="5" name="Picture Placeholder 4" descr="img2.jpg"/>
          <p:cNvPicPr>
            <a:picLocks noGrp="1" noChangeAspect="1"/>
          </p:cNvPicPr>
          <p:nvPr>
            <p:ph type="pic" idx="1"/>
          </p:nvPr>
        </p:nvPicPr>
        <p:blipFill>
          <a:blip r:embed="rId2"/>
          <a:srcRect l="2239" r="2239"/>
          <a:stretch>
            <a:fillRect/>
          </a:stretch>
        </p:blipFill>
        <p:spPr/>
      </p:pic>
      <p:sp>
        <p:nvSpPr>
          <p:cNvPr id="4" name="Text Placeholder 3"/>
          <p:cNvSpPr>
            <a:spLocks noGrp="1"/>
          </p:cNvSpPr>
          <p:nvPr>
            <p:ph type="body" sz="half" idx="2"/>
          </p:nvPr>
        </p:nvSpPr>
        <p:spPr/>
        <p:txBody>
          <a:bodyPr/>
          <a:lstStyle/>
          <a:p>
            <a:r>
              <a:rPr lang="en-US" dirty="0" smtClean="0"/>
              <a:t>Oregon Solar Energy Industries Association file photo</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srcRect/>
          <a:stretch>
            <a:fillRect/>
          </a:stretch>
        </p:blipFill>
        <p:spPr bwMode="auto">
          <a:xfrm>
            <a:off x="2057400" y="1981200"/>
            <a:ext cx="4286250" cy="2819400"/>
          </a:xfrm>
          <a:prstGeom prst="rect">
            <a:avLst/>
          </a:prstGeom>
          <a:noFill/>
          <a:ln w="9525">
            <a:noFill/>
            <a:miter lim="800000"/>
            <a:headEnd/>
            <a:tailEnd/>
          </a:ln>
          <a:effectLst/>
        </p:spPr>
      </p:pic>
      <p:sp>
        <p:nvSpPr>
          <p:cNvPr id="3" name="Title 2"/>
          <p:cNvSpPr>
            <a:spLocks noGrp="1"/>
          </p:cNvSpPr>
          <p:nvPr>
            <p:ph type="title" idx="4294967295"/>
          </p:nvPr>
        </p:nvSpPr>
        <p:spPr/>
        <p:txBody>
          <a:bodyPr/>
          <a:lstStyle/>
          <a:p>
            <a:r>
              <a:rPr lang="en-US" dirty="0" smtClean="0"/>
              <a:t>Free standing, tracking</a:t>
            </a:r>
            <a:r>
              <a:rPr lang="en-US" baseline="0" dirty="0" smtClean="0"/>
              <a:t> solar panels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Photo of roof shingles that are coated with PV cells."/>
          <p:cNvPicPr>
            <a:picLocks noChangeAspect="1" noChangeArrowheads="1"/>
          </p:cNvPicPr>
          <p:nvPr/>
        </p:nvPicPr>
        <p:blipFill>
          <a:blip r:embed="rId2"/>
          <a:srcRect/>
          <a:stretch>
            <a:fillRect/>
          </a:stretch>
        </p:blipFill>
        <p:spPr bwMode="auto">
          <a:xfrm>
            <a:off x="4343400" y="1752600"/>
            <a:ext cx="3352800" cy="4056888"/>
          </a:xfrm>
          <a:prstGeom prst="rect">
            <a:avLst/>
          </a:prstGeom>
          <a:noFill/>
        </p:spPr>
      </p:pic>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238050" tIns="39675" rIns="0" bIns="10474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dirty="0" smtClean="0">
                <a:ln>
                  <a:noFill/>
                </a:ln>
                <a:solidFill>
                  <a:schemeClr val="tx1"/>
                </a:solidFill>
                <a:effectLst/>
                <a:latin typeface="Arial" pitchFamily="34" charset="0"/>
              </a:rPr>
              <a:t>These roof shingles are coated with PV cells made of amorphous silicon. When installation is complete, the PV shingles look much like ordinary roofing shingles, but they generate electricity.</a:t>
            </a:r>
            <a:endParaRPr kumimoji="0" lang="en-US"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pitchFamily="34" charset="0"/>
              </a:rPr>
              <a:t>The U.S. Department of Energy works to provide clean, </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685800" y="3200400"/>
            <a:ext cx="3124200" cy="2308324"/>
          </a:xfrm>
          <a:prstGeom prst="rect">
            <a:avLst/>
          </a:prstGeom>
        </p:spPr>
        <p:txBody>
          <a:bodyPr wrap="square">
            <a:spAutoFit/>
          </a:bodyPr>
          <a:lstStyle/>
          <a:p>
            <a:r>
              <a:rPr lang="en-US" dirty="0"/>
              <a:t>These roof shingles are coated with PV cells made of amorphous silicon. When installation is complete, the PV shingles look much like ordinary roofing shingles, but they generate electricity</a:t>
            </a:r>
            <a:r>
              <a:rPr lang="en-US" dirty="0" smtClean="0"/>
              <a:t>.</a:t>
            </a:r>
            <a:br>
              <a:rPr lang="en-US" dirty="0" smtClean="0"/>
            </a:br>
            <a:r>
              <a:rPr lang="en-US" dirty="0" smtClean="0"/>
              <a:t>Photo credit: USDOE EERE</a:t>
            </a:r>
            <a:endParaRPr lang="en-US" dirty="0"/>
          </a:p>
        </p:txBody>
      </p:sp>
      <p:sp>
        <p:nvSpPr>
          <p:cNvPr id="5" name="Title 4"/>
          <p:cNvSpPr>
            <a:spLocks noGrp="1"/>
          </p:cNvSpPr>
          <p:nvPr>
            <p:ph type="title" idx="4294967295"/>
          </p:nvPr>
        </p:nvSpPr>
        <p:spPr/>
        <p:txBody>
          <a:bodyPr/>
          <a:lstStyle/>
          <a:p>
            <a:r>
              <a:rPr lang="en-US" dirty="0" smtClean="0"/>
              <a:t>Photovoltaic</a:t>
            </a:r>
            <a:r>
              <a:rPr lang="en-US" baseline="0" dirty="0" smtClean="0"/>
              <a:t> Roofing Shingles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denmark14"/>
          <p:cNvPicPr>
            <a:picLocks noChangeAspect="1" noChangeArrowheads="1"/>
          </p:cNvPicPr>
          <p:nvPr/>
        </p:nvPicPr>
        <p:blipFill>
          <a:blip r:embed="rId2"/>
          <a:srcRect/>
          <a:stretch>
            <a:fillRect/>
          </a:stretch>
        </p:blipFill>
        <p:spPr>
          <a:xfrm>
            <a:off x="0" y="0"/>
            <a:ext cx="9144000" cy="6858000"/>
          </a:xfrm>
          <a:prstGeom prst="rect">
            <a:avLst/>
          </a:prstGeom>
          <a:noFill/>
        </p:spPr>
      </p:pic>
      <p:sp>
        <p:nvSpPr>
          <p:cNvPr id="3" name="Title 2"/>
          <p:cNvSpPr>
            <a:spLocks noGrp="1"/>
          </p:cNvSpPr>
          <p:nvPr>
            <p:ph type="title"/>
          </p:nvPr>
        </p:nvSpPr>
        <p:spPr/>
        <p:txBody>
          <a:bodyPr/>
          <a:lstStyle/>
          <a:p>
            <a:r>
              <a:rPr lang="en-US" dirty="0" smtClean="0"/>
              <a:t>Wind Technology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228600" y="228600"/>
            <a:ext cx="8686800" cy="1143000"/>
          </a:xfrm>
        </p:spPr>
        <p:txBody>
          <a:bodyPr/>
          <a:lstStyle/>
          <a:p>
            <a:pPr eaLnBrk="1" hangingPunct="1">
              <a:defRPr/>
            </a:pPr>
            <a:r>
              <a:rPr lang="en-US" sz="3200" dirty="0" smtClean="0"/>
              <a:t>Early “WINDMILL” in Afghanistan (900AD)</a:t>
            </a:r>
          </a:p>
        </p:txBody>
      </p:sp>
      <p:pic>
        <p:nvPicPr>
          <p:cNvPr id="16387" name="Picture 3" descr="Afgani1"/>
          <p:cNvPicPr>
            <a:picLocks noChangeAspect="1" noChangeArrowheads="1"/>
          </p:cNvPicPr>
          <p:nvPr/>
        </p:nvPicPr>
        <p:blipFill>
          <a:blip r:embed="rId3"/>
          <a:srcRect/>
          <a:stretch>
            <a:fillRect/>
          </a:stretch>
        </p:blipFill>
        <p:spPr bwMode="auto">
          <a:xfrm>
            <a:off x="1600200" y="1295400"/>
            <a:ext cx="5867400" cy="5170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untitled"/>
          <p:cNvPicPr>
            <a:picLocks noChangeAspect="1" noChangeArrowheads="1"/>
          </p:cNvPicPr>
          <p:nvPr/>
        </p:nvPicPr>
        <p:blipFill>
          <a:blip r:embed="rId3"/>
          <a:srcRect/>
          <a:stretch>
            <a:fillRect/>
          </a:stretch>
        </p:blipFill>
        <p:spPr bwMode="auto">
          <a:xfrm>
            <a:off x="2133600" y="0"/>
            <a:ext cx="4800600" cy="6858000"/>
          </a:xfrm>
          <a:prstGeom prst="rect">
            <a:avLst/>
          </a:prstGeom>
          <a:noFill/>
          <a:ln w="9525">
            <a:noFill/>
            <a:miter lim="800000"/>
            <a:headEnd/>
            <a:tailEnd/>
          </a:ln>
        </p:spPr>
      </p:pic>
      <p:sp>
        <p:nvSpPr>
          <p:cNvPr id="3" name="Title 2"/>
          <p:cNvSpPr>
            <a:spLocks noGrp="1"/>
          </p:cNvSpPr>
          <p:nvPr>
            <p:ph type="title" idx="4294967295"/>
          </p:nvPr>
        </p:nvSpPr>
        <p:spPr/>
        <p:txBody>
          <a:bodyPr/>
          <a:lstStyle/>
          <a:p>
            <a:r>
              <a:rPr lang="en-US" dirty="0" smtClean="0"/>
              <a:t>Dutch windmill</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ermotor-windmill"/>
          <p:cNvPicPr>
            <a:picLocks noChangeAspect="1" noChangeArrowheads="1"/>
          </p:cNvPicPr>
          <p:nvPr/>
        </p:nvPicPr>
        <p:blipFill>
          <a:blip r:embed="rId3"/>
          <a:srcRect/>
          <a:stretch>
            <a:fillRect/>
          </a:stretch>
        </p:blipFill>
        <p:spPr bwMode="auto">
          <a:xfrm>
            <a:off x="914400" y="228600"/>
            <a:ext cx="3171825" cy="6248400"/>
          </a:xfrm>
          <a:prstGeom prst="rect">
            <a:avLst/>
          </a:prstGeom>
          <a:noFill/>
          <a:ln w="9525">
            <a:noFill/>
            <a:miter lim="800000"/>
            <a:headEnd/>
            <a:tailEnd/>
          </a:ln>
        </p:spPr>
      </p:pic>
      <p:pic>
        <p:nvPicPr>
          <p:cNvPr id="18435" name="Picture 3" descr="aermotor2"/>
          <p:cNvPicPr>
            <a:picLocks noChangeAspect="1" noChangeArrowheads="1"/>
          </p:cNvPicPr>
          <p:nvPr/>
        </p:nvPicPr>
        <p:blipFill>
          <a:blip r:embed="rId4"/>
          <a:srcRect/>
          <a:stretch>
            <a:fillRect/>
          </a:stretch>
        </p:blipFill>
        <p:spPr bwMode="auto">
          <a:xfrm>
            <a:off x="4419600" y="1447800"/>
            <a:ext cx="4495800" cy="3783013"/>
          </a:xfrm>
          <a:prstGeom prst="rect">
            <a:avLst/>
          </a:prstGeom>
          <a:noFill/>
          <a:ln w="9525">
            <a:noFill/>
            <a:miter lim="800000"/>
            <a:headEnd/>
            <a:tailEnd/>
          </a:ln>
        </p:spPr>
      </p:pic>
      <p:sp>
        <p:nvSpPr>
          <p:cNvPr id="238596" name="Rectangle 4"/>
          <p:cNvSpPr>
            <a:spLocks noGrp="1" noChangeArrowheads="1"/>
          </p:cNvSpPr>
          <p:nvPr>
            <p:ph type="title"/>
          </p:nvPr>
        </p:nvSpPr>
        <p:spPr>
          <a:xfrm>
            <a:off x="4191000" y="228600"/>
            <a:ext cx="4495800" cy="1189038"/>
          </a:xfrm>
        </p:spPr>
        <p:txBody>
          <a:bodyPr>
            <a:normAutofit fontScale="90000"/>
          </a:bodyPr>
          <a:lstStyle/>
          <a:p>
            <a:pPr eaLnBrk="1" hangingPunct="1">
              <a:defRPr/>
            </a:pPr>
            <a:r>
              <a:rPr lang="en-US" dirty="0" err="1" smtClean="0">
                <a:latin typeface="Perpetua" charset="0"/>
              </a:rPr>
              <a:t>Multibladed</a:t>
            </a:r>
            <a:r>
              <a:rPr lang="en-US" dirty="0" smtClean="0">
                <a:latin typeface="Perpetua" charset="0"/>
              </a:rPr>
              <a:t> Wind Pump</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914400" y="228600"/>
            <a:ext cx="7696200" cy="838200"/>
          </a:xfrm>
        </p:spPr>
        <p:txBody>
          <a:bodyPr/>
          <a:lstStyle/>
          <a:p>
            <a:pPr eaLnBrk="1" hangingPunct="1">
              <a:defRPr/>
            </a:pPr>
            <a:r>
              <a:rPr lang="en-US" dirty="0" smtClean="0"/>
              <a:t>Orientation</a:t>
            </a:r>
          </a:p>
        </p:txBody>
      </p:sp>
      <p:sp>
        <p:nvSpPr>
          <p:cNvPr id="368643" name="Rectangle 3"/>
          <p:cNvSpPr>
            <a:spLocks noGrp="1" noChangeArrowheads="1"/>
          </p:cNvSpPr>
          <p:nvPr>
            <p:ph type="body" sz="half" idx="1"/>
          </p:nvPr>
        </p:nvSpPr>
        <p:spPr>
          <a:xfrm>
            <a:off x="609600" y="990600"/>
            <a:ext cx="8229600" cy="1524000"/>
          </a:xfrm>
        </p:spPr>
        <p:txBody>
          <a:bodyPr/>
          <a:lstStyle/>
          <a:p>
            <a:pPr marL="0" indent="0" eaLnBrk="1" hangingPunct="1">
              <a:buFontTx/>
              <a:buNone/>
              <a:defRPr/>
            </a:pPr>
            <a:r>
              <a:rPr lang="en-US" sz="2800" dirty="0" smtClean="0"/>
              <a:t>Turbines can be categorized into two overarching classes based on the orientation of the rotor</a:t>
            </a:r>
          </a:p>
          <a:p>
            <a:pPr marL="0" indent="0" eaLnBrk="1" hangingPunct="1">
              <a:buFontTx/>
              <a:buNone/>
              <a:defRPr/>
            </a:pPr>
            <a:r>
              <a:rPr lang="en-US" sz="2800" dirty="0" smtClean="0"/>
              <a:t>	</a:t>
            </a:r>
            <a:r>
              <a:rPr lang="en-US" sz="2800" b="1" dirty="0" smtClean="0"/>
              <a:t>Vertical Axis</a:t>
            </a:r>
            <a:r>
              <a:rPr lang="en-US" sz="2800" dirty="0" smtClean="0"/>
              <a:t>		</a:t>
            </a:r>
            <a:r>
              <a:rPr lang="en-US" sz="2800" b="1" dirty="0" smtClean="0"/>
              <a:t>Horizontal Axis</a:t>
            </a:r>
          </a:p>
        </p:txBody>
      </p:sp>
      <p:pic>
        <p:nvPicPr>
          <p:cNvPr id="21508" name="Picture 4" descr="Ponnequinvertical-100x200x300"/>
          <p:cNvPicPr>
            <a:picLocks noGrp="1" noChangeAspect="1" noChangeArrowheads="1"/>
          </p:cNvPicPr>
          <p:nvPr>
            <p:ph sz="quarter" idx="2"/>
          </p:nvPr>
        </p:nvPicPr>
        <p:blipFill>
          <a:blip r:embed="rId3"/>
          <a:srcRect/>
          <a:stretch>
            <a:fillRect/>
          </a:stretch>
        </p:blipFill>
        <p:spPr>
          <a:xfrm>
            <a:off x="5181600" y="2667000"/>
            <a:ext cx="2573338" cy="3886200"/>
          </a:xfrm>
          <a:noFill/>
        </p:spPr>
      </p:pic>
      <p:pic>
        <p:nvPicPr>
          <p:cNvPr id="21509" name="Picture 5" descr="EoleCapChat05-100x200x300"/>
          <p:cNvPicPr>
            <a:picLocks noGrp="1" noChangeAspect="1" noChangeArrowheads="1"/>
          </p:cNvPicPr>
          <p:nvPr>
            <p:ph sz="quarter" idx="3"/>
          </p:nvPr>
        </p:nvPicPr>
        <p:blipFill>
          <a:blip r:embed="rId4"/>
          <a:srcRect/>
          <a:stretch>
            <a:fillRect/>
          </a:stretch>
        </p:blipFill>
        <p:spPr>
          <a:xfrm>
            <a:off x="1295400" y="2667000"/>
            <a:ext cx="2506663" cy="3886200"/>
          </a:xfrm>
          <a:noFill/>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274638"/>
            <a:ext cx="9144000" cy="1143000"/>
          </a:xfrm>
        </p:spPr>
        <p:txBody>
          <a:bodyPr/>
          <a:lstStyle/>
          <a:p>
            <a:pPr eaLnBrk="1" hangingPunct="1">
              <a:defRPr/>
            </a:pPr>
            <a:r>
              <a:rPr lang="en-US" sz="3200" dirty="0" smtClean="0"/>
              <a:t>Types of Electricity Generating Windmills</a:t>
            </a:r>
          </a:p>
        </p:txBody>
      </p:sp>
      <p:pic>
        <p:nvPicPr>
          <p:cNvPr id="245763" name="Picture 3" descr="Bergey"/>
          <p:cNvPicPr>
            <a:picLocks noChangeAspect="1" noChangeArrowheads="1"/>
          </p:cNvPicPr>
          <p:nvPr/>
        </p:nvPicPr>
        <p:blipFill>
          <a:blip r:embed="rId3"/>
          <a:srcRect/>
          <a:stretch>
            <a:fillRect/>
          </a:stretch>
        </p:blipFill>
        <p:spPr bwMode="auto">
          <a:xfrm>
            <a:off x="838200" y="1524000"/>
            <a:ext cx="1320800" cy="2209800"/>
          </a:xfrm>
          <a:prstGeom prst="rect">
            <a:avLst/>
          </a:prstGeom>
          <a:noFill/>
          <a:ln w="9525">
            <a:noFill/>
            <a:miter lim="800000"/>
            <a:headEnd/>
            <a:tailEnd/>
          </a:ln>
          <a:effectLst>
            <a:outerShdw dist="135003" dir="2471156" algn="ctr" rotWithShape="0">
              <a:srgbClr val="008080"/>
            </a:outerShdw>
          </a:effectLst>
        </p:spPr>
      </p:pic>
      <p:pic>
        <p:nvPicPr>
          <p:cNvPr id="245764" name="Picture 4" descr="AOC"/>
          <p:cNvPicPr>
            <a:picLocks noChangeAspect="1" noChangeArrowheads="1"/>
          </p:cNvPicPr>
          <p:nvPr/>
        </p:nvPicPr>
        <p:blipFill>
          <a:blip r:embed="rId4"/>
          <a:srcRect/>
          <a:stretch>
            <a:fillRect/>
          </a:stretch>
        </p:blipFill>
        <p:spPr bwMode="auto">
          <a:xfrm>
            <a:off x="4953000" y="1600200"/>
            <a:ext cx="1692275" cy="2514600"/>
          </a:xfrm>
          <a:prstGeom prst="rect">
            <a:avLst/>
          </a:prstGeom>
          <a:noFill/>
          <a:ln w="9525">
            <a:noFill/>
            <a:miter lim="800000"/>
            <a:headEnd/>
            <a:tailEnd/>
          </a:ln>
          <a:effectLst>
            <a:outerShdw dist="143684" dir="2700000" algn="ctr" rotWithShape="0">
              <a:srgbClr val="008080"/>
            </a:outerShdw>
          </a:effectLst>
        </p:spPr>
      </p:pic>
      <p:pic>
        <p:nvPicPr>
          <p:cNvPr id="245765" name="Picture 5" descr="Windfarm1"/>
          <p:cNvPicPr>
            <a:picLocks noChangeAspect="1" noChangeArrowheads="1"/>
          </p:cNvPicPr>
          <p:nvPr/>
        </p:nvPicPr>
        <p:blipFill>
          <a:blip r:embed="rId5"/>
          <a:srcRect/>
          <a:stretch>
            <a:fillRect/>
          </a:stretch>
        </p:blipFill>
        <p:spPr bwMode="auto">
          <a:xfrm>
            <a:off x="762000" y="4392613"/>
            <a:ext cx="4038600" cy="1974850"/>
          </a:xfrm>
          <a:prstGeom prst="rect">
            <a:avLst/>
          </a:prstGeom>
          <a:noFill/>
          <a:ln w="9525">
            <a:noFill/>
            <a:miter lim="800000"/>
            <a:headEnd/>
            <a:tailEnd/>
          </a:ln>
          <a:effectLst>
            <a:outerShdw dist="143684" dir="2700000" algn="ctr" rotWithShape="0">
              <a:srgbClr val="008080"/>
            </a:outerShdw>
          </a:effectLst>
        </p:spPr>
      </p:pic>
      <p:sp>
        <p:nvSpPr>
          <p:cNvPr id="25606" name="Rectangle 6"/>
          <p:cNvSpPr>
            <a:spLocks noChangeArrowheads="1"/>
          </p:cNvSpPr>
          <p:nvPr/>
        </p:nvSpPr>
        <p:spPr bwMode="auto">
          <a:xfrm>
            <a:off x="2209800" y="1676400"/>
            <a:ext cx="1905000" cy="152400"/>
          </a:xfrm>
          <a:prstGeom prst="rect">
            <a:avLst/>
          </a:prstGeom>
          <a:gradFill rotWithShape="0">
            <a:gsLst>
              <a:gs pos="0">
                <a:srgbClr val="008080"/>
              </a:gs>
              <a:gs pos="100000">
                <a:srgbClr val="FFFFFF"/>
              </a:gs>
            </a:gsLst>
            <a:lin ang="0" scaled="1"/>
          </a:gradFill>
          <a:ln w="9525">
            <a:noFill/>
            <a:miter lim="800000"/>
            <a:headEnd/>
            <a:tailEnd/>
          </a:ln>
        </p:spPr>
        <p:txBody>
          <a:bodyPr wrap="none" anchor="ctr"/>
          <a:lstStyle/>
          <a:p>
            <a:endParaRPr lang="en-US"/>
          </a:p>
        </p:txBody>
      </p:sp>
      <p:sp>
        <p:nvSpPr>
          <p:cNvPr id="25607" name="Rectangle 7"/>
          <p:cNvSpPr>
            <a:spLocks noChangeArrowheads="1"/>
          </p:cNvSpPr>
          <p:nvPr/>
        </p:nvSpPr>
        <p:spPr bwMode="auto">
          <a:xfrm>
            <a:off x="6705600" y="1981200"/>
            <a:ext cx="1676400" cy="152400"/>
          </a:xfrm>
          <a:prstGeom prst="rect">
            <a:avLst/>
          </a:prstGeom>
          <a:gradFill rotWithShape="0">
            <a:gsLst>
              <a:gs pos="0">
                <a:srgbClr val="008080"/>
              </a:gs>
              <a:gs pos="100000">
                <a:srgbClr val="FFFFFF"/>
              </a:gs>
            </a:gsLst>
            <a:lin ang="0" scaled="1"/>
          </a:gradFill>
          <a:ln w="9525">
            <a:noFill/>
            <a:miter lim="800000"/>
            <a:headEnd/>
            <a:tailEnd/>
          </a:ln>
        </p:spPr>
        <p:txBody>
          <a:bodyPr wrap="none" anchor="ctr"/>
          <a:lstStyle/>
          <a:p>
            <a:endParaRPr lang="en-US"/>
          </a:p>
        </p:txBody>
      </p:sp>
      <p:sp>
        <p:nvSpPr>
          <p:cNvPr id="25608" name="Rectangle 8"/>
          <p:cNvSpPr>
            <a:spLocks noChangeArrowheads="1"/>
          </p:cNvSpPr>
          <p:nvPr/>
        </p:nvSpPr>
        <p:spPr bwMode="auto">
          <a:xfrm>
            <a:off x="4876800" y="4800600"/>
            <a:ext cx="1676400" cy="152400"/>
          </a:xfrm>
          <a:prstGeom prst="rect">
            <a:avLst/>
          </a:prstGeom>
          <a:gradFill rotWithShape="0">
            <a:gsLst>
              <a:gs pos="0">
                <a:srgbClr val="008080"/>
              </a:gs>
              <a:gs pos="100000">
                <a:srgbClr val="FFFFFF"/>
              </a:gs>
            </a:gsLst>
            <a:lin ang="0" scaled="1"/>
          </a:gradFill>
          <a:ln w="9525">
            <a:noFill/>
            <a:miter lim="800000"/>
            <a:headEnd/>
            <a:tailEnd/>
          </a:ln>
        </p:spPr>
        <p:txBody>
          <a:bodyPr wrap="none" anchor="ctr"/>
          <a:lstStyle/>
          <a:p>
            <a:endParaRPr lang="en-US"/>
          </a:p>
        </p:txBody>
      </p:sp>
      <p:sp>
        <p:nvSpPr>
          <p:cNvPr id="25609" name="Text Box 9"/>
          <p:cNvSpPr txBox="1">
            <a:spLocks noChangeArrowheads="1"/>
          </p:cNvSpPr>
          <p:nvPr/>
        </p:nvSpPr>
        <p:spPr bwMode="auto">
          <a:xfrm>
            <a:off x="2209800" y="1905000"/>
            <a:ext cx="2743200" cy="2103438"/>
          </a:xfrm>
          <a:prstGeom prst="rect">
            <a:avLst/>
          </a:prstGeom>
          <a:noFill/>
          <a:ln w="9525">
            <a:noFill/>
            <a:miter lim="800000"/>
            <a:headEnd/>
            <a:tailEnd/>
          </a:ln>
        </p:spPr>
        <p:txBody>
          <a:bodyPr>
            <a:spAutoFit/>
          </a:bodyPr>
          <a:lstStyle/>
          <a:p>
            <a:pPr marL="177800" indent="-177800" eaLnBrk="0" hangingPunct="0">
              <a:lnSpc>
                <a:spcPct val="80000"/>
              </a:lnSpc>
              <a:spcBef>
                <a:spcPct val="50000"/>
              </a:spcBef>
            </a:pPr>
            <a:r>
              <a:rPr lang="en-US" sz="2400">
                <a:latin typeface="Tahoma" pitchFamily="34" charset="0"/>
              </a:rPr>
              <a:t>Small (</a:t>
            </a:r>
            <a:r>
              <a:rPr lang="en-US" sz="2400">
                <a:latin typeface="Tahoma" pitchFamily="34" charset="0"/>
                <a:sym typeface="Symbol" pitchFamily="18" charset="2"/>
              </a:rPr>
              <a:t>10 kW)</a:t>
            </a:r>
            <a:endParaRPr lang="en-US" sz="2000">
              <a:latin typeface="Tahoma" pitchFamily="34" charset="0"/>
              <a:sym typeface="Symbol" pitchFamily="18" charset="2"/>
            </a:endParaRPr>
          </a:p>
          <a:p>
            <a:pPr marL="177800" indent="-177800" eaLnBrk="0" hangingPunct="0">
              <a:lnSpc>
                <a:spcPct val="50000"/>
              </a:lnSpc>
              <a:spcBef>
                <a:spcPct val="50000"/>
              </a:spcBef>
              <a:buFontTx/>
              <a:buChar char="•"/>
            </a:pPr>
            <a:r>
              <a:rPr lang="en-US" sz="2000">
                <a:latin typeface="Tahoma" pitchFamily="34" charset="0"/>
                <a:sym typeface="Symbol" pitchFamily="18" charset="2"/>
              </a:rPr>
              <a:t>Homes</a:t>
            </a:r>
          </a:p>
          <a:p>
            <a:pPr marL="177800" indent="-177800" eaLnBrk="0" hangingPunct="0">
              <a:lnSpc>
                <a:spcPct val="50000"/>
              </a:lnSpc>
              <a:spcBef>
                <a:spcPct val="50000"/>
              </a:spcBef>
              <a:buFontTx/>
              <a:buChar char="•"/>
            </a:pPr>
            <a:r>
              <a:rPr lang="en-US" sz="2000">
                <a:latin typeface="Tahoma" pitchFamily="34" charset="0"/>
                <a:sym typeface="Symbol" pitchFamily="18" charset="2"/>
              </a:rPr>
              <a:t>Farms</a:t>
            </a:r>
          </a:p>
          <a:p>
            <a:pPr marL="177800" indent="-177800" eaLnBrk="0" hangingPunct="0">
              <a:lnSpc>
                <a:spcPct val="40000"/>
              </a:lnSpc>
              <a:spcBef>
                <a:spcPct val="50000"/>
              </a:spcBef>
              <a:buFontTx/>
              <a:buChar char="•"/>
            </a:pPr>
            <a:r>
              <a:rPr lang="en-US" sz="2000">
                <a:latin typeface="Tahoma" pitchFamily="34" charset="0"/>
                <a:sym typeface="Symbol" pitchFamily="18" charset="2"/>
              </a:rPr>
              <a:t>Remote Applications</a:t>
            </a:r>
          </a:p>
          <a:p>
            <a:pPr marL="177800" indent="-177800" eaLnBrk="0" hangingPunct="0">
              <a:lnSpc>
                <a:spcPct val="80000"/>
              </a:lnSpc>
              <a:spcBef>
                <a:spcPct val="50000"/>
              </a:spcBef>
            </a:pPr>
            <a:r>
              <a:rPr lang="en-US" sz="2000">
                <a:latin typeface="Tahoma" pitchFamily="34" charset="0"/>
                <a:sym typeface="Symbol" pitchFamily="18" charset="2"/>
              </a:rPr>
              <a:t>  </a:t>
            </a:r>
            <a:r>
              <a:rPr lang="en-US">
                <a:latin typeface="Tahoma" pitchFamily="34" charset="0"/>
                <a:sym typeface="Symbol" pitchFamily="18" charset="2"/>
              </a:rPr>
              <a:t>(e.g. water pumping, telecom sites, icemaking)</a:t>
            </a:r>
            <a:endParaRPr lang="en-US" sz="2000">
              <a:latin typeface="Tahoma" pitchFamily="34" charset="0"/>
            </a:endParaRPr>
          </a:p>
        </p:txBody>
      </p:sp>
      <p:sp>
        <p:nvSpPr>
          <p:cNvPr id="25610" name="Text Box 10"/>
          <p:cNvSpPr txBox="1">
            <a:spLocks noChangeArrowheads="1"/>
          </p:cNvSpPr>
          <p:nvPr/>
        </p:nvSpPr>
        <p:spPr bwMode="auto">
          <a:xfrm>
            <a:off x="4876800" y="5029200"/>
            <a:ext cx="3657600" cy="1182688"/>
          </a:xfrm>
          <a:prstGeom prst="rect">
            <a:avLst/>
          </a:prstGeom>
          <a:noFill/>
          <a:ln w="9525">
            <a:noFill/>
            <a:miter lim="800000"/>
            <a:headEnd/>
            <a:tailEnd/>
          </a:ln>
        </p:spPr>
        <p:txBody>
          <a:bodyPr>
            <a:spAutoFit/>
          </a:bodyPr>
          <a:lstStyle/>
          <a:p>
            <a:pPr marL="169863" indent="-169863" eaLnBrk="0" hangingPunct="0">
              <a:lnSpc>
                <a:spcPct val="90000"/>
              </a:lnSpc>
              <a:spcBef>
                <a:spcPct val="15000"/>
              </a:spcBef>
            </a:pPr>
            <a:r>
              <a:rPr lang="en-US" sz="2400">
                <a:latin typeface="Tahoma" pitchFamily="34" charset="0"/>
              </a:rPr>
              <a:t>Large (250 kW - 2+MW)</a:t>
            </a:r>
          </a:p>
          <a:p>
            <a:pPr marL="169863" indent="-169863" eaLnBrk="0" hangingPunct="0">
              <a:lnSpc>
                <a:spcPct val="90000"/>
              </a:lnSpc>
              <a:spcBef>
                <a:spcPct val="40000"/>
              </a:spcBef>
              <a:buFontTx/>
              <a:buChar char="•"/>
            </a:pPr>
            <a:r>
              <a:rPr lang="en-US" sz="2000">
                <a:latin typeface="Tahoma" pitchFamily="34" charset="0"/>
                <a:sym typeface="Symbol" pitchFamily="18" charset="2"/>
              </a:rPr>
              <a:t>Central Station Wind Farms</a:t>
            </a:r>
          </a:p>
          <a:p>
            <a:pPr marL="169863" indent="-169863" eaLnBrk="0" hangingPunct="0">
              <a:lnSpc>
                <a:spcPct val="70000"/>
              </a:lnSpc>
              <a:spcBef>
                <a:spcPct val="50000"/>
              </a:spcBef>
              <a:buFontTx/>
              <a:buChar char="•"/>
            </a:pPr>
            <a:r>
              <a:rPr lang="en-US" sz="2000">
                <a:latin typeface="Tahoma" pitchFamily="34" charset="0"/>
                <a:sym typeface="Symbol" pitchFamily="18" charset="2"/>
              </a:rPr>
              <a:t>Distributed Power</a:t>
            </a:r>
            <a:endParaRPr lang="en-US" sz="2000">
              <a:latin typeface="Tahoma" pitchFamily="34" charset="0"/>
            </a:endParaRPr>
          </a:p>
        </p:txBody>
      </p:sp>
      <p:sp>
        <p:nvSpPr>
          <p:cNvPr id="25611" name="Text Box 11"/>
          <p:cNvSpPr txBox="1">
            <a:spLocks noChangeArrowheads="1"/>
          </p:cNvSpPr>
          <p:nvPr/>
        </p:nvSpPr>
        <p:spPr bwMode="auto">
          <a:xfrm>
            <a:off x="6705600" y="2133600"/>
            <a:ext cx="2438400" cy="1900238"/>
          </a:xfrm>
          <a:prstGeom prst="rect">
            <a:avLst/>
          </a:prstGeom>
          <a:noFill/>
          <a:ln w="9525">
            <a:noFill/>
            <a:miter lim="800000"/>
            <a:headEnd/>
            <a:tailEnd/>
          </a:ln>
        </p:spPr>
        <p:txBody>
          <a:bodyPr>
            <a:spAutoFit/>
          </a:bodyPr>
          <a:lstStyle/>
          <a:p>
            <a:pPr marL="169863" indent="-169863" eaLnBrk="0" hangingPunct="0">
              <a:lnSpc>
                <a:spcPct val="90000"/>
              </a:lnSpc>
              <a:spcBef>
                <a:spcPct val="15000"/>
              </a:spcBef>
            </a:pPr>
            <a:r>
              <a:rPr lang="en-US" sz="2400">
                <a:latin typeface="Tahoma" pitchFamily="34" charset="0"/>
              </a:rPr>
              <a:t>Intermediate</a:t>
            </a:r>
          </a:p>
          <a:p>
            <a:pPr marL="169863" indent="-169863" eaLnBrk="0" hangingPunct="0">
              <a:lnSpc>
                <a:spcPct val="90000"/>
              </a:lnSpc>
              <a:spcBef>
                <a:spcPct val="15000"/>
              </a:spcBef>
            </a:pPr>
            <a:r>
              <a:rPr lang="en-US" sz="2400">
                <a:latin typeface="Tahoma" pitchFamily="34" charset="0"/>
              </a:rPr>
              <a:t> (1</a:t>
            </a:r>
            <a:r>
              <a:rPr lang="en-US" sz="2400">
                <a:latin typeface="Tahoma" pitchFamily="34" charset="0"/>
                <a:sym typeface="Symbol" pitchFamily="18" charset="2"/>
              </a:rPr>
              <a:t>0-250 kW)</a:t>
            </a:r>
            <a:endParaRPr lang="en-US" sz="2000">
              <a:latin typeface="Tahoma" pitchFamily="34" charset="0"/>
              <a:sym typeface="Symbol" pitchFamily="18" charset="2"/>
            </a:endParaRPr>
          </a:p>
          <a:p>
            <a:pPr marL="169863" indent="-169863" eaLnBrk="0" hangingPunct="0">
              <a:lnSpc>
                <a:spcPct val="70000"/>
              </a:lnSpc>
              <a:spcBef>
                <a:spcPct val="50000"/>
              </a:spcBef>
              <a:buFontTx/>
              <a:buChar char="•"/>
            </a:pPr>
            <a:r>
              <a:rPr lang="en-US" sz="2000">
                <a:latin typeface="Tahoma" pitchFamily="34" charset="0"/>
                <a:sym typeface="Symbol" pitchFamily="18" charset="2"/>
              </a:rPr>
              <a:t>Village Power</a:t>
            </a:r>
          </a:p>
          <a:p>
            <a:pPr marL="169863" indent="-169863" eaLnBrk="0" hangingPunct="0">
              <a:lnSpc>
                <a:spcPct val="70000"/>
              </a:lnSpc>
              <a:spcBef>
                <a:spcPct val="50000"/>
              </a:spcBef>
              <a:buFontTx/>
              <a:buChar char="•"/>
            </a:pPr>
            <a:r>
              <a:rPr lang="en-US" sz="2000">
                <a:latin typeface="Tahoma" pitchFamily="34" charset="0"/>
                <a:sym typeface="Symbol" pitchFamily="18" charset="2"/>
              </a:rPr>
              <a:t>Hybrid Systems</a:t>
            </a:r>
          </a:p>
          <a:p>
            <a:pPr marL="169863" indent="-169863" eaLnBrk="0" hangingPunct="0">
              <a:lnSpc>
                <a:spcPct val="70000"/>
              </a:lnSpc>
              <a:spcBef>
                <a:spcPct val="50000"/>
              </a:spcBef>
              <a:buFontTx/>
              <a:buChar char="•"/>
            </a:pPr>
            <a:r>
              <a:rPr lang="en-US" sz="2000">
                <a:latin typeface="Tahoma" pitchFamily="34" charset="0"/>
                <a:sym typeface="Symbol" pitchFamily="18" charset="2"/>
              </a:rPr>
              <a:t>Distributed Power</a:t>
            </a:r>
            <a:endParaRPr lang="en-US" sz="2000">
              <a:latin typeface="Tahom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consumerenergycenter.org/renewables/solarthermal/images/solarthermal_190x143.jpg"/>
          <p:cNvPicPr>
            <a:picLocks noChangeAspect="1" noChangeArrowheads="1"/>
          </p:cNvPicPr>
          <p:nvPr/>
        </p:nvPicPr>
        <p:blipFill>
          <a:blip r:embed="rId2"/>
          <a:srcRect/>
          <a:stretch>
            <a:fillRect/>
          </a:stretch>
        </p:blipFill>
        <p:spPr bwMode="auto">
          <a:xfrm>
            <a:off x="3200400" y="1981200"/>
            <a:ext cx="1809750" cy="1362075"/>
          </a:xfrm>
          <a:prstGeom prst="rect">
            <a:avLst/>
          </a:prstGeom>
          <a:noFill/>
        </p:spPr>
      </p:pic>
      <p:sp>
        <p:nvSpPr>
          <p:cNvPr id="4" name="Title 3"/>
          <p:cNvSpPr>
            <a:spLocks noGrp="1"/>
          </p:cNvSpPr>
          <p:nvPr>
            <p:ph type="title" idx="4294967295"/>
          </p:nvPr>
        </p:nvSpPr>
        <p:spPr>
          <a:xfrm>
            <a:off x="1600200" y="3657600"/>
            <a:ext cx="5715000" cy="1447800"/>
          </a:xfrm>
        </p:spPr>
        <p:txBody>
          <a:bodyPr>
            <a:normAutofit/>
          </a:bodyPr>
          <a:lstStyle/>
          <a:p>
            <a:r>
              <a:rPr lang="en-US" dirty="0" smtClean="0"/>
              <a:t>Roof Mounted Solar Hot Water System</a:t>
            </a:r>
            <a:endParaRPr lang="en-US" dirty="0"/>
          </a:p>
        </p:txBody>
      </p:sp>
      <p:sp>
        <p:nvSpPr>
          <p:cNvPr id="6" name="Text Placeholder 5"/>
          <p:cNvSpPr>
            <a:spLocks noGrp="1"/>
          </p:cNvSpPr>
          <p:nvPr>
            <p:ph type="body" sz="half" idx="4294967295"/>
          </p:nvPr>
        </p:nvSpPr>
        <p:spPr>
          <a:xfrm>
            <a:off x="1295400" y="5257800"/>
            <a:ext cx="5943600" cy="804863"/>
          </a:xfrm>
        </p:spPr>
        <p:txBody>
          <a:bodyPr>
            <a:normAutofit fontScale="55000" lnSpcReduction="20000"/>
          </a:bodyPr>
          <a:lstStyle/>
          <a:p>
            <a:pPr>
              <a:buNone/>
            </a:pPr>
            <a:r>
              <a:rPr lang="en-US" dirty="0" smtClean="0"/>
              <a:t>Typically, a homeowner might save up to $500.00 in the first year on water heating.  Should pay for itself in 4-7 years.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76200"/>
            <a:ext cx="8229600" cy="1384300"/>
          </a:xfrm>
        </p:spPr>
        <p:txBody>
          <a:bodyPr/>
          <a:lstStyle/>
          <a:p>
            <a:pPr eaLnBrk="1" hangingPunct="1">
              <a:defRPr/>
            </a:pPr>
            <a:r>
              <a:rPr lang="en-US" dirty="0" smtClean="0"/>
              <a:t>Large Wind Turbines</a:t>
            </a:r>
          </a:p>
        </p:txBody>
      </p:sp>
      <p:sp>
        <p:nvSpPr>
          <p:cNvPr id="9" name="Rectangle 3"/>
          <p:cNvSpPr>
            <a:spLocks noGrp="1" noChangeArrowheads="1"/>
          </p:cNvSpPr>
          <p:nvPr>
            <p:ph type="body" sz="half" idx="1"/>
          </p:nvPr>
        </p:nvSpPr>
        <p:spPr>
          <a:xfrm>
            <a:off x="152400" y="1752600"/>
            <a:ext cx="3810000" cy="3962400"/>
          </a:xfrm>
          <a:ln>
            <a:solidFill>
              <a:schemeClr val="tx1"/>
            </a:solidFill>
          </a:ln>
        </p:spPr>
        <p:txBody>
          <a:bodyPr/>
          <a:lstStyle/>
          <a:p>
            <a:pPr eaLnBrk="1" hangingPunct="1">
              <a:lnSpc>
                <a:spcPct val="90000"/>
              </a:lnSpc>
              <a:defRPr/>
            </a:pPr>
            <a:r>
              <a:rPr lang="en-US" sz="2400" dirty="0" smtClean="0"/>
              <a:t>450’ base to blade</a:t>
            </a:r>
          </a:p>
          <a:p>
            <a:pPr eaLnBrk="1" hangingPunct="1">
              <a:lnSpc>
                <a:spcPct val="90000"/>
              </a:lnSpc>
              <a:defRPr/>
            </a:pPr>
            <a:r>
              <a:rPr lang="en-US" sz="2400" dirty="0" smtClean="0"/>
              <a:t>Each blade 112’</a:t>
            </a:r>
          </a:p>
          <a:p>
            <a:pPr eaLnBrk="1" hangingPunct="1">
              <a:lnSpc>
                <a:spcPct val="90000"/>
              </a:lnSpc>
              <a:defRPr/>
            </a:pPr>
            <a:r>
              <a:rPr lang="en-US" sz="2400" dirty="0" smtClean="0"/>
              <a:t>Span greater than 747</a:t>
            </a:r>
          </a:p>
          <a:p>
            <a:pPr eaLnBrk="1" hangingPunct="1">
              <a:lnSpc>
                <a:spcPct val="90000"/>
              </a:lnSpc>
              <a:defRPr/>
            </a:pPr>
            <a:r>
              <a:rPr lang="en-US" sz="2400" dirty="0" smtClean="0"/>
              <a:t>163+ tons total</a:t>
            </a:r>
          </a:p>
          <a:p>
            <a:pPr eaLnBrk="1" hangingPunct="1">
              <a:lnSpc>
                <a:spcPct val="90000"/>
              </a:lnSpc>
              <a:defRPr/>
            </a:pPr>
            <a:r>
              <a:rPr lang="en-US" sz="2400" dirty="0" smtClean="0"/>
              <a:t>Foundation 20+ feet deep</a:t>
            </a:r>
          </a:p>
          <a:p>
            <a:pPr eaLnBrk="1" hangingPunct="1">
              <a:lnSpc>
                <a:spcPct val="90000"/>
              </a:lnSpc>
              <a:defRPr/>
            </a:pPr>
            <a:r>
              <a:rPr lang="en-US" sz="2400" dirty="0" smtClean="0"/>
              <a:t>Rated at 1.5 – 5 megawatt</a:t>
            </a:r>
          </a:p>
          <a:p>
            <a:pPr eaLnBrk="1" hangingPunct="1">
              <a:lnSpc>
                <a:spcPct val="90000"/>
              </a:lnSpc>
              <a:defRPr/>
            </a:pPr>
            <a:r>
              <a:rPr lang="en-US" sz="2400" dirty="0" smtClean="0"/>
              <a:t>Supply at least 350 homes</a:t>
            </a:r>
          </a:p>
        </p:txBody>
      </p:sp>
      <p:pic>
        <p:nvPicPr>
          <p:cNvPr id="29700" name="Picture 4" descr="libtur3"/>
          <p:cNvPicPr>
            <a:picLocks noChangeAspect="1" noChangeArrowheads="1"/>
          </p:cNvPicPr>
          <p:nvPr/>
        </p:nvPicPr>
        <p:blipFill>
          <a:blip r:embed="rId3"/>
          <a:srcRect/>
          <a:stretch>
            <a:fillRect/>
          </a:stretch>
        </p:blipFill>
        <p:spPr bwMode="auto">
          <a:xfrm>
            <a:off x="4038600" y="1371600"/>
            <a:ext cx="2328863" cy="2914650"/>
          </a:xfrm>
          <a:prstGeom prst="rect">
            <a:avLst/>
          </a:prstGeom>
          <a:noFill/>
          <a:ln w="9525">
            <a:noFill/>
            <a:miter lim="800000"/>
            <a:headEnd/>
            <a:tailEnd/>
          </a:ln>
        </p:spPr>
      </p:pic>
      <p:pic>
        <p:nvPicPr>
          <p:cNvPr id="29701" name="Picture 5" descr="5M_Heli.jpg"/>
          <p:cNvPicPr>
            <a:picLocks noChangeAspect="1"/>
          </p:cNvPicPr>
          <p:nvPr/>
        </p:nvPicPr>
        <p:blipFill>
          <a:blip r:embed="rId4"/>
          <a:srcRect l="3571" t="3377" r="3571" b="2078"/>
          <a:stretch>
            <a:fillRect/>
          </a:stretch>
        </p:blipFill>
        <p:spPr bwMode="auto">
          <a:xfrm>
            <a:off x="4114800" y="4495800"/>
            <a:ext cx="1981200" cy="2133600"/>
          </a:xfrm>
          <a:prstGeom prst="rect">
            <a:avLst/>
          </a:prstGeom>
          <a:noFill/>
          <a:ln w="9525">
            <a:noFill/>
            <a:miter lim="800000"/>
            <a:headEnd/>
            <a:tailEnd/>
          </a:ln>
        </p:spPr>
      </p:pic>
      <p:pic>
        <p:nvPicPr>
          <p:cNvPr id="29702" name="Picture 6" descr="repower-5m_01.jpg"/>
          <p:cNvPicPr>
            <a:picLocks noChangeAspect="1"/>
          </p:cNvPicPr>
          <p:nvPr/>
        </p:nvPicPr>
        <p:blipFill>
          <a:blip r:embed="rId5"/>
          <a:srcRect/>
          <a:stretch>
            <a:fillRect/>
          </a:stretch>
        </p:blipFill>
        <p:spPr bwMode="auto">
          <a:xfrm>
            <a:off x="6477000" y="1219200"/>
            <a:ext cx="2447925"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izecomparesticksnodime112"/>
          <p:cNvPicPr>
            <a:picLocks noChangeAspect="1" noChangeArrowheads="1"/>
          </p:cNvPicPr>
          <p:nvPr/>
        </p:nvPicPr>
        <p:blipFill>
          <a:blip r:embed="rId2"/>
          <a:srcRect t="22166" r="15652" b="23425"/>
          <a:stretch>
            <a:fillRect/>
          </a:stretch>
        </p:blipFill>
        <p:spPr bwMode="auto">
          <a:xfrm>
            <a:off x="152400" y="1524000"/>
            <a:ext cx="7391400" cy="2606675"/>
          </a:xfrm>
          <a:prstGeom prst="rect">
            <a:avLst/>
          </a:prstGeom>
          <a:noFill/>
          <a:ln w="9525">
            <a:noFill/>
            <a:miter lim="800000"/>
            <a:headEnd/>
            <a:tailEnd/>
          </a:ln>
        </p:spPr>
      </p:pic>
      <p:sp>
        <p:nvSpPr>
          <p:cNvPr id="16" name="Text Box 3"/>
          <p:cNvSpPr txBox="1">
            <a:spLocks noChangeArrowheads="1"/>
          </p:cNvSpPr>
          <p:nvPr/>
        </p:nvSpPr>
        <p:spPr bwMode="auto">
          <a:xfrm>
            <a:off x="0" y="4191000"/>
            <a:ext cx="1447800" cy="822325"/>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US" sz="1200" kern="1200">
                <a:solidFill>
                  <a:srgbClr val="000099"/>
                </a:solidFill>
                <a:latin typeface="Tahoma" pitchFamily="34" charset="0"/>
                <a:cs typeface="+mn-cs"/>
              </a:rPr>
              <a:t>North Wind HR3</a:t>
            </a:r>
          </a:p>
          <a:p>
            <a:pPr algn="l" rtl="0" eaLnBrk="0" fontAlgn="base" hangingPunct="0">
              <a:spcBef>
                <a:spcPct val="0"/>
              </a:spcBef>
              <a:spcAft>
                <a:spcPct val="0"/>
              </a:spcAft>
            </a:pPr>
            <a:r>
              <a:rPr lang="en-US" sz="1200" kern="1200">
                <a:solidFill>
                  <a:srgbClr val="000099"/>
                </a:solidFill>
                <a:latin typeface="Tahoma" pitchFamily="34" charset="0"/>
                <a:cs typeface="+mn-cs"/>
              </a:rPr>
              <a:t>rating: 3 kW</a:t>
            </a:r>
          </a:p>
          <a:p>
            <a:pPr algn="l" rtl="0" eaLnBrk="0" fontAlgn="base" hangingPunct="0">
              <a:spcBef>
                <a:spcPct val="0"/>
              </a:spcBef>
              <a:spcAft>
                <a:spcPct val="0"/>
              </a:spcAft>
            </a:pPr>
            <a:r>
              <a:rPr lang="en-US" sz="1200" kern="1200">
                <a:solidFill>
                  <a:srgbClr val="000099"/>
                </a:solidFill>
                <a:latin typeface="Tahoma" pitchFamily="34" charset="0"/>
                <a:cs typeface="+mn-cs"/>
              </a:rPr>
              <a:t>rotor: 5 m </a:t>
            </a:r>
          </a:p>
          <a:p>
            <a:pPr algn="l" rtl="0" eaLnBrk="0" fontAlgn="base" hangingPunct="0">
              <a:spcBef>
                <a:spcPct val="0"/>
              </a:spcBef>
              <a:spcAft>
                <a:spcPct val="0"/>
              </a:spcAft>
            </a:pPr>
            <a:r>
              <a:rPr lang="en-US" sz="1200" kern="1200">
                <a:solidFill>
                  <a:srgbClr val="000099"/>
                </a:solidFill>
                <a:latin typeface="Tahoma" pitchFamily="34" charset="0"/>
                <a:cs typeface="+mn-cs"/>
              </a:rPr>
              <a:t>hub height: 15 m</a:t>
            </a:r>
          </a:p>
        </p:txBody>
      </p:sp>
      <p:sp>
        <p:nvSpPr>
          <p:cNvPr id="17" name="Text Box 4"/>
          <p:cNvSpPr txBox="1">
            <a:spLocks noChangeArrowheads="1"/>
          </p:cNvSpPr>
          <p:nvPr/>
        </p:nvSpPr>
        <p:spPr bwMode="auto">
          <a:xfrm>
            <a:off x="1371600" y="4186238"/>
            <a:ext cx="1352550" cy="82232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1200" kern="1200">
                <a:solidFill>
                  <a:srgbClr val="000099"/>
                </a:solidFill>
                <a:latin typeface="Tahoma" pitchFamily="34" charset="0"/>
                <a:cs typeface="+mn-cs"/>
              </a:rPr>
              <a:t>North Wind 100</a:t>
            </a:r>
          </a:p>
          <a:p>
            <a:pPr algn="l" rtl="0" eaLnBrk="0" fontAlgn="base" hangingPunct="0">
              <a:spcBef>
                <a:spcPct val="0"/>
              </a:spcBef>
              <a:spcAft>
                <a:spcPct val="0"/>
              </a:spcAft>
            </a:pPr>
            <a:r>
              <a:rPr lang="en-US" sz="1200" kern="1200">
                <a:solidFill>
                  <a:srgbClr val="000099"/>
                </a:solidFill>
                <a:latin typeface="Tahoma" pitchFamily="34" charset="0"/>
                <a:cs typeface="+mn-cs"/>
              </a:rPr>
              <a:t>rating 100 kW</a:t>
            </a:r>
          </a:p>
          <a:p>
            <a:pPr algn="l" rtl="0" eaLnBrk="0" fontAlgn="base" hangingPunct="0">
              <a:spcBef>
                <a:spcPct val="0"/>
              </a:spcBef>
              <a:spcAft>
                <a:spcPct val="0"/>
              </a:spcAft>
            </a:pPr>
            <a:r>
              <a:rPr lang="en-US" sz="1200" kern="1200">
                <a:solidFill>
                  <a:srgbClr val="000099"/>
                </a:solidFill>
                <a:latin typeface="Tahoma" pitchFamily="34" charset="0"/>
                <a:cs typeface="+mn-cs"/>
              </a:rPr>
              <a:t>rotor: 19.1 m</a:t>
            </a:r>
          </a:p>
          <a:p>
            <a:pPr algn="l" rtl="0" eaLnBrk="0" fontAlgn="base" hangingPunct="0">
              <a:spcBef>
                <a:spcPct val="0"/>
              </a:spcBef>
              <a:spcAft>
                <a:spcPct val="0"/>
              </a:spcAft>
            </a:pPr>
            <a:r>
              <a:rPr lang="en-US" sz="1200" kern="1200">
                <a:solidFill>
                  <a:srgbClr val="000099"/>
                </a:solidFill>
                <a:latin typeface="Tahoma" pitchFamily="34" charset="0"/>
                <a:cs typeface="+mn-cs"/>
              </a:rPr>
              <a:t>hub height: 25 m</a:t>
            </a:r>
          </a:p>
        </p:txBody>
      </p:sp>
      <p:sp>
        <p:nvSpPr>
          <p:cNvPr id="18" name="Text Box 5"/>
          <p:cNvSpPr txBox="1">
            <a:spLocks noChangeArrowheads="1"/>
          </p:cNvSpPr>
          <p:nvPr/>
        </p:nvSpPr>
        <p:spPr bwMode="auto">
          <a:xfrm>
            <a:off x="2743200" y="4186238"/>
            <a:ext cx="1352550" cy="1004887"/>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1200" kern="1200">
                <a:solidFill>
                  <a:srgbClr val="000099"/>
                </a:solidFill>
                <a:latin typeface="Tahoma" pitchFamily="34" charset="0"/>
                <a:cs typeface="+mn-cs"/>
              </a:rPr>
              <a:t>Lagerwey LW58 </a:t>
            </a:r>
          </a:p>
          <a:p>
            <a:pPr algn="l" rtl="0" eaLnBrk="0" fontAlgn="base" hangingPunct="0">
              <a:spcBef>
                <a:spcPct val="0"/>
              </a:spcBef>
              <a:spcAft>
                <a:spcPct val="0"/>
              </a:spcAft>
            </a:pPr>
            <a:r>
              <a:rPr lang="en-US" sz="1200" kern="1200">
                <a:solidFill>
                  <a:srgbClr val="000099"/>
                </a:solidFill>
                <a:latin typeface="Tahoma" pitchFamily="34" charset="0"/>
                <a:cs typeface="+mn-cs"/>
              </a:rPr>
              <a:t>rating: 750 kW</a:t>
            </a:r>
          </a:p>
          <a:p>
            <a:pPr algn="l" rtl="0" eaLnBrk="0" fontAlgn="base" hangingPunct="0">
              <a:spcBef>
                <a:spcPct val="0"/>
              </a:spcBef>
              <a:spcAft>
                <a:spcPct val="0"/>
              </a:spcAft>
            </a:pPr>
            <a:r>
              <a:rPr lang="en-US" sz="1200" kern="1200">
                <a:solidFill>
                  <a:srgbClr val="000099"/>
                </a:solidFill>
                <a:latin typeface="Tahoma" pitchFamily="34" charset="0"/>
                <a:cs typeface="+mn-cs"/>
              </a:rPr>
              <a:t>rotor: 58 m</a:t>
            </a:r>
          </a:p>
          <a:p>
            <a:pPr algn="l" rtl="0" eaLnBrk="0" fontAlgn="base" hangingPunct="0">
              <a:spcBef>
                <a:spcPct val="0"/>
              </a:spcBef>
              <a:spcAft>
                <a:spcPct val="0"/>
              </a:spcAft>
            </a:pPr>
            <a:r>
              <a:rPr lang="en-US" sz="1200" kern="1200">
                <a:solidFill>
                  <a:srgbClr val="000099"/>
                </a:solidFill>
                <a:latin typeface="Tahoma" pitchFamily="34" charset="0"/>
                <a:cs typeface="+mn-cs"/>
              </a:rPr>
              <a:t>hub height: 65 m</a:t>
            </a:r>
          </a:p>
          <a:p>
            <a:pPr algn="l" rtl="0" eaLnBrk="0" fontAlgn="base" hangingPunct="0">
              <a:spcBef>
                <a:spcPct val="0"/>
              </a:spcBef>
              <a:spcAft>
                <a:spcPct val="0"/>
              </a:spcAft>
            </a:pPr>
            <a:endParaRPr lang="en-US" sz="1200" kern="1200">
              <a:solidFill>
                <a:srgbClr val="000099"/>
              </a:solidFill>
              <a:latin typeface="Tahoma" pitchFamily="34" charset="0"/>
              <a:cs typeface="+mn-cs"/>
            </a:endParaRPr>
          </a:p>
        </p:txBody>
      </p:sp>
      <p:sp>
        <p:nvSpPr>
          <p:cNvPr id="19" name="Text Box 6"/>
          <p:cNvSpPr txBox="1">
            <a:spLocks noChangeArrowheads="1"/>
          </p:cNvSpPr>
          <p:nvPr/>
        </p:nvSpPr>
        <p:spPr bwMode="auto">
          <a:xfrm>
            <a:off x="4267200" y="4186238"/>
            <a:ext cx="1352550" cy="1004887"/>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1200" kern="1200">
                <a:solidFill>
                  <a:srgbClr val="000099"/>
                </a:solidFill>
                <a:latin typeface="Tahoma" pitchFamily="34" charset="0"/>
                <a:cs typeface="+mn-cs"/>
              </a:rPr>
              <a:t>Enercon E-66</a:t>
            </a:r>
          </a:p>
          <a:p>
            <a:pPr algn="l" rtl="0" eaLnBrk="0" fontAlgn="base" hangingPunct="0">
              <a:spcBef>
                <a:spcPct val="0"/>
              </a:spcBef>
              <a:spcAft>
                <a:spcPct val="0"/>
              </a:spcAft>
            </a:pPr>
            <a:r>
              <a:rPr lang="en-US" sz="1200" kern="1200">
                <a:solidFill>
                  <a:srgbClr val="000099"/>
                </a:solidFill>
                <a:latin typeface="Tahoma" pitchFamily="34" charset="0"/>
                <a:cs typeface="+mn-cs"/>
              </a:rPr>
              <a:t>rating: 1800 kW </a:t>
            </a:r>
          </a:p>
          <a:p>
            <a:pPr algn="l" rtl="0" eaLnBrk="0" fontAlgn="base" hangingPunct="0">
              <a:spcBef>
                <a:spcPct val="0"/>
              </a:spcBef>
              <a:spcAft>
                <a:spcPct val="0"/>
              </a:spcAft>
            </a:pPr>
            <a:r>
              <a:rPr lang="en-US" sz="1200" kern="1200">
                <a:solidFill>
                  <a:srgbClr val="000099"/>
                </a:solidFill>
                <a:latin typeface="Tahoma" pitchFamily="34" charset="0"/>
                <a:cs typeface="+mn-cs"/>
              </a:rPr>
              <a:t>rotor: 70 m</a:t>
            </a:r>
          </a:p>
          <a:p>
            <a:pPr algn="l" rtl="0" eaLnBrk="0" fontAlgn="base" hangingPunct="0">
              <a:spcBef>
                <a:spcPct val="0"/>
              </a:spcBef>
              <a:spcAft>
                <a:spcPct val="0"/>
              </a:spcAft>
            </a:pPr>
            <a:r>
              <a:rPr lang="en-US" sz="1200" kern="1200">
                <a:solidFill>
                  <a:srgbClr val="000099"/>
                </a:solidFill>
                <a:latin typeface="Tahoma" pitchFamily="34" charset="0"/>
                <a:cs typeface="+mn-cs"/>
              </a:rPr>
              <a:t>hub height: 85 m</a:t>
            </a:r>
          </a:p>
          <a:p>
            <a:pPr algn="l" rtl="0" eaLnBrk="0" fontAlgn="base" hangingPunct="0">
              <a:spcBef>
                <a:spcPct val="0"/>
              </a:spcBef>
              <a:spcAft>
                <a:spcPct val="0"/>
              </a:spcAft>
            </a:pPr>
            <a:endParaRPr lang="en-US" sz="1200" kern="1200">
              <a:solidFill>
                <a:srgbClr val="000099"/>
              </a:solidFill>
              <a:latin typeface="Tahoma" pitchFamily="34" charset="0"/>
              <a:cs typeface="+mn-cs"/>
            </a:endParaRPr>
          </a:p>
        </p:txBody>
      </p:sp>
      <p:sp>
        <p:nvSpPr>
          <p:cNvPr id="20" name="Text Box 7"/>
          <p:cNvSpPr txBox="1">
            <a:spLocks noChangeArrowheads="1"/>
          </p:cNvSpPr>
          <p:nvPr/>
        </p:nvSpPr>
        <p:spPr bwMode="auto">
          <a:xfrm>
            <a:off x="7467600" y="4186238"/>
            <a:ext cx="1390650" cy="639762"/>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1200" kern="1200">
                <a:solidFill>
                  <a:srgbClr val="000099"/>
                </a:solidFill>
                <a:latin typeface="Tahoma" pitchFamily="34" charset="0"/>
                <a:cs typeface="+mn-cs"/>
              </a:rPr>
              <a:t>Boeing 747</a:t>
            </a:r>
          </a:p>
          <a:p>
            <a:pPr algn="l" rtl="0" eaLnBrk="0" fontAlgn="base" hangingPunct="0">
              <a:spcBef>
                <a:spcPct val="0"/>
              </a:spcBef>
              <a:spcAft>
                <a:spcPct val="0"/>
              </a:spcAft>
            </a:pPr>
            <a:r>
              <a:rPr lang="en-US" sz="1200" kern="1200">
                <a:solidFill>
                  <a:srgbClr val="000099"/>
                </a:solidFill>
                <a:latin typeface="Tahoma" pitchFamily="34" charset="0"/>
                <a:cs typeface="+mn-cs"/>
              </a:rPr>
              <a:t>wing span: 69.8m</a:t>
            </a:r>
          </a:p>
          <a:p>
            <a:pPr algn="l" rtl="0" eaLnBrk="0" fontAlgn="base" hangingPunct="0">
              <a:spcBef>
                <a:spcPct val="0"/>
              </a:spcBef>
              <a:spcAft>
                <a:spcPct val="0"/>
              </a:spcAft>
            </a:pPr>
            <a:r>
              <a:rPr lang="en-US" sz="1200" kern="1200">
                <a:solidFill>
                  <a:srgbClr val="000099"/>
                </a:solidFill>
                <a:latin typeface="Tahoma" pitchFamily="34" charset="0"/>
                <a:cs typeface="+mn-cs"/>
              </a:rPr>
              <a:t>length: 73.5 m</a:t>
            </a:r>
          </a:p>
        </p:txBody>
      </p:sp>
      <p:sp>
        <p:nvSpPr>
          <p:cNvPr id="21" name="Text Box 8"/>
          <p:cNvSpPr txBox="1">
            <a:spLocks noChangeArrowheads="1"/>
          </p:cNvSpPr>
          <p:nvPr/>
        </p:nvSpPr>
        <p:spPr bwMode="auto">
          <a:xfrm>
            <a:off x="5867400" y="4191000"/>
            <a:ext cx="1360488" cy="1004888"/>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US" sz="1200" kern="1200">
                <a:solidFill>
                  <a:srgbClr val="000099"/>
                </a:solidFill>
                <a:latin typeface="Tahoma" pitchFamily="34" charset="0"/>
                <a:cs typeface="+mn-cs"/>
              </a:rPr>
              <a:t>Enercon E-112</a:t>
            </a:r>
          </a:p>
          <a:p>
            <a:pPr algn="l" rtl="0" eaLnBrk="0" fontAlgn="base" hangingPunct="0">
              <a:spcBef>
                <a:spcPct val="0"/>
              </a:spcBef>
              <a:spcAft>
                <a:spcPct val="0"/>
              </a:spcAft>
            </a:pPr>
            <a:r>
              <a:rPr lang="en-US" sz="1200" kern="1200">
                <a:solidFill>
                  <a:srgbClr val="000099"/>
                </a:solidFill>
                <a:latin typeface="Tahoma" pitchFamily="34" charset="0"/>
                <a:cs typeface="+mn-cs"/>
              </a:rPr>
              <a:t>rating: 4000 kW</a:t>
            </a:r>
          </a:p>
          <a:p>
            <a:pPr algn="l" rtl="0" eaLnBrk="0" fontAlgn="base" hangingPunct="0">
              <a:spcBef>
                <a:spcPct val="0"/>
              </a:spcBef>
              <a:spcAft>
                <a:spcPct val="0"/>
              </a:spcAft>
            </a:pPr>
            <a:r>
              <a:rPr lang="en-US" sz="1200" kern="1200">
                <a:solidFill>
                  <a:srgbClr val="000099"/>
                </a:solidFill>
                <a:latin typeface="Tahoma" pitchFamily="34" charset="0"/>
                <a:cs typeface="+mn-cs"/>
              </a:rPr>
              <a:t>rotor: 112 m</a:t>
            </a:r>
          </a:p>
          <a:p>
            <a:pPr algn="l" rtl="0" eaLnBrk="0" fontAlgn="base" hangingPunct="0">
              <a:spcBef>
                <a:spcPct val="0"/>
              </a:spcBef>
              <a:spcAft>
                <a:spcPct val="0"/>
              </a:spcAft>
            </a:pPr>
            <a:r>
              <a:rPr lang="en-US" sz="1200" kern="1200">
                <a:solidFill>
                  <a:srgbClr val="000099"/>
                </a:solidFill>
                <a:latin typeface="Tahoma" pitchFamily="34" charset="0"/>
                <a:cs typeface="+mn-cs"/>
              </a:rPr>
              <a:t>hub height: 100 m</a:t>
            </a:r>
            <a:endParaRPr lang="en-US" sz="2400" kern="1200">
              <a:solidFill>
                <a:srgbClr val="000099"/>
              </a:solidFill>
              <a:latin typeface="Tahoma" pitchFamily="34" charset="0"/>
              <a:cs typeface="+mn-cs"/>
            </a:endParaRPr>
          </a:p>
        </p:txBody>
      </p:sp>
      <p:sp>
        <p:nvSpPr>
          <p:cNvPr id="22" name="Text Box 9"/>
          <p:cNvSpPr txBox="1">
            <a:spLocks noChangeArrowheads="1"/>
          </p:cNvSpPr>
          <p:nvPr/>
        </p:nvSpPr>
        <p:spPr bwMode="auto">
          <a:xfrm>
            <a:off x="877888" y="5391150"/>
            <a:ext cx="7427912" cy="822325"/>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en-US" sz="2400" b="1" kern="1200">
                <a:solidFill>
                  <a:srgbClr val="000099"/>
                </a:solidFill>
                <a:latin typeface="Tahoma" pitchFamily="34" charset="0"/>
                <a:cs typeface="+mn-cs"/>
              </a:rPr>
              <a:t>Comparative Scale for a Range of Wind Turbines</a:t>
            </a:r>
          </a:p>
        </p:txBody>
      </p:sp>
      <p:sp>
        <p:nvSpPr>
          <p:cNvPr id="23" name="Rectangle 10"/>
          <p:cNvSpPr>
            <a:spLocks noChangeArrowheads="1"/>
          </p:cNvSpPr>
          <p:nvPr/>
        </p:nvSpPr>
        <p:spPr bwMode="auto">
          <a:xfrm>
            <a:off x="1066800" y="152400"/>
            <a:ext cx="6477000" cy="762000"/>
          </a:xfrm>
          <a:prstGeom prst="rect">
            <a:avLst/>
          </a:prstGeom>
          <a:noFill/>
          <a:ln w="9525">
            <a:noFill/>
            <a:miter lim="800000"/>
            <a:headEnd/>
            <a:tailEnd/>
          </a:ln>
        </p:spPr>
        <p:txBody>
          <a:bodyPr/>
          <a:lstStyle/>
          <a:p>
            <a:pPr algn="ctr" rtl="0" eaLnBrk="0" fontAlgn="base" hangingPunct="0">
              <a:spcBef>
                <a:spcPct val="0"/>
              </a:spcBef>
              <a:spcAft>
                <a:spcPct val="0"/>
              </a:spcAft>
            </a:pPr>
            <a:r>
              <a:rPr lang="en-US" sz="3600" kern="1200">
                <a:solidFill>
                  <a:srgbClr val="000099"/>
                </a:solidFill>
                <a:latin typeface="Tahoma" pitchFamily="34" charset="0"/>
                <a:cs typeface="+mn-cs"/>
              </a:rPr>
              <a:t>Wind Turbine Technology</a:t>
            </a:r>
          </a:p>
        </p:txBody>
      </p:sp>
      <p:pic>
        <p:nvPicPr>
          <p:cNvPr id="24" name="Picture 11" descr="boeing747nodim"/>
          <p:cNvPicPr>
            <a:picLocks noChangeAspect="1" noChangeArrowheads="1"/>
          </p:cNvPicPr>
          <p:nvPr/>
        </p:nvPicPr>
        <p:blipFill>
          <a:blip r:embed="rId3"/>
          <a:srcRect/>
          <a:stretch>
            <a:fillRect/>
          </a:stretch>
        </p:blipFill>
        <p:spPr bwMode="auto">
          <a:xfrm>
            <a:off x="7848600" y="2057400"/>
            <a:ext cx="1071563" cy="1095375"/>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defRPr/>
            </a:pPr>
            <a:r>
              <a:rPr lang="en-US" dirty="0" smtClean="0"/>
              <a:t>Inside a Wind Turbine</a:t>
            </a:r>
          </a:p>
        </p:txBody>
      </p:sp>
      <p:pic>
        <p:nvPicPr>
          <p:cNvPr id="33795" name="Picture 6" descr="turbine guts"/>
          <p:cNvPicPr>
            <a:picLocks noGrp="1" noChangeAspect="1" noChangeArrowheads="1"/>
          </p:cNvPicPr>
          <p:nvPr>
            <p:ph idx="1"/>
          </p:nvPr>
        </p:nvPicPr>
        <p:blipFill>
          <a:blip r:embed="rId3"/>
          <a:srcRect/>
          <a:stretch>
            <a:fillRect/>
          </a:stretch>
        </p:blipFill>
        <p:spPr>
          <a:xfrm>
            <a:off x="0" y="1752600"/>
            <a:ext cx="9144000" cy="4005263"/>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457200" y="381000"/>
            <a:ext cx="8229600" cy="5172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92162"/>
          </a:xfrm>
        </p:spPr>
        <p:txBody>
          <a:bodyPr/>
          <a:lstStyle/>
          <a:p>
            <a:pPr eaLnBrk="1" hangingPunct="1"/>
            <a:r>
              <a:rPr lang="en-US" smtClean="0"/>
              <a:t>What is “Renewable Energy?”</a:t>
            </a:r>
          </a:p>
        </p:txBody>
      </p:sp>
      <p:pic>
        <p:nvPicPr>
          <p:cNvPr id="4" name="Picture 3" descr="geothermal.jpg"/>
          <p:cNvPicPr>
            <a:picLocks noChangeAspect="1"/>
          </p:cNvPicPr>
          <p:nvPr/>
        </p:nvPicPr>
        <p:blipFill>
          <a:blip r:embed="rId3"/>
          <a:srcRect/>
          <a:stretch>
            <a:fillRect/>
          </a:stretch>
        </p:blipFill>
        <p:spPr bwMode="auto">
          <a:xfrm>
            <a:off x="1219200" y="1143000"/>
            <a:ext cx="6400800" cy="5495925"/>
          </a:xfrm>
          <a:prstGeom prst="rect">
            <a:avLst/>
          </a:prstGeom>
          <a:noFill/>
          <a:ln w="9525">
            <a:noFill/>
            <a:miter lim="800000"/>
            <a:headEnd/>
            <a:tailEnd/>
          </a:ln>
        </p:spPr>
      </p:pic>
      <p:pic>
        <p:nvPicPr>
          <p:cNvPr id="5" name="Picture 4" descr="solar.JPG"/>
          <p:cNvPicPr>
            <a:picLocks noChangeAspect="1"/>
          </p:cNvPicPr>
          <p:nvPr/>
        </p:nvPicPr>
        <p:blipFill>
          <a:blip r:embed="rId4"/>
          <a:srcRect/>
          <a:stretch>
            <a:fillRect/>
          </a:stretch>
        </p:blipFill>
        <p:spPr bwMode="auto">
          <a:xfrm>
            <a:off x="2133600" y="1143000"/>
            <a:ext cx="4648200" cy="5592763"/>
          </a:xfrm>
          <a:prstGeom prst="rect">
            <a:avLst/>
          </a:prstGeom>
          <a:noFill/>
          <a:ln w="9525">
            <a:noFill/>
            <a:miter lim="800000"/>
            <a:headEnd/>
            <a:tailEnd/>
          </a:ln>
        </p:spPr>
      </p:pic>
      <p:pic>
        <p:nvPicPr>
          <p:cNvPr id="1026" name="Picture 2" descr="J:\Joe\Pics for Slideshow\Wind Farm !!.jpg"/>
          <p:cNvPicPr>
            <a:picLocks noChangeAspect="1" noChangeArrowheads="1"/>
          </p:cNvPicPr>
          <p:nvPr/>
        </p:nvPicPr>
        <p:blipFill>
          <a:blip r:embed="rId5"/>
          <a:srcRect/>
          <a:stretch>
            <a:fillRect/>
          </a:stretch>
        </p:blipFill>
        <p:spPr bwMode="auto">
          <a:xfrm>
            <a:off x="0" y="1066800"/>
            <a:ext cx="9144000"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xit" presetSubtype="10" fill="hold" nodeType="clickEffect">
                                  <p:stCondLst>
                                    <p:cond delay="0"/>
                                  </p:stCondLst>
                                  <p:childTnLst>
                                    <p:animEffect transition="out" filter="randombar(horizontal)">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1143000" y="609600"/>
            <a:ext cx="6858000" cy="1295400"/>
          </a:xfrm>
        </p:spPr>
        <p:txBody>
          <a:bodyPr/>
          <a:lstStyle/>
          <a:p>
            <a:pPr eaLnBrk="1" hangingPunct="1">
              <a:defRPr/>
            </a:pPr>
            <a:r>
              <a:rPr lang="en-US" smtClean="0"/>
              <a:t>Windfarm 2</a:t>
            </a:r>
          </a:p>
        </p:txBody>
      </p:sp>
      <p:pic>
        <p:nvPicPr>
          <p:cNvPr id="40963" name="Picture 3" descr="05768"/>
          <p:cNvPicPr>
            <a:picLocks noChangeAspect="1" noChangeArrowheads="1"/>
          </p:cNvPicPr>
          <p:nvPr/>
        </p:nvPicPr>
        <p:blipFill>
          <a:blip r:embed="rId3"/>
          <a:srcRect/>
          <a:stretch>
            <a:fillRect/>
          </a:stretch>
        </p:blipFill>
        <p:spPr bwMode="auto">
          <a:xfrm>
            <a:off x="762000" y="609600"/>
            <a:ext cx="7645400" cy="5443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876800" y="381000"/>
            <a:ext cx="4267200" cy="762000"/>
          </a:xfrm>
        </p:spPr>
        <p:txBody>
          <a:bodyPr/>
          <a:lstStyle/>
          <a:p>
            <a:pPr eaLnBrk="1" hangingPunct="1">
              <a:defRPr/>
            </a:pPr>
            <a:r>
              <a:rPr lang="en-US" sz="3200" dirty="0" err="1" smtClean="0"/>
              <a:t>Middelgrunden</a:t>
            </a:r>
            <a:r>
              <a:rPr lang="en-US" sz="3200" dirty="0" smtClean="0"/>
              <a:t>   </a:t>
            </a:r>
          </a:p>
        </p:txBody>
      </p:sp>
      <p:pic>
        <p:nvPicPr>
          <p:cNvPr id="43011" name="Picture 3" descr="20moller-luft"/>
          <p:cNvPicPr>
            <a:picLocks noChangeAspect="1" noChangeArrowheads="1"/>
          </p:cNvPicPr>
          <p:nvPr/>
        </p:nvPicPr>
        <p:blipFill>
          <a:blip r:embed="rId3"/>
          <a:srcRect/>
          <a:stretch>
            <a:fillRect/>
          </a:stretch>
        </p:blipFill>
        <p:spPr bwMode="auto">
          <a:xfrm>
            <a:off x="228600" y="152400"/>
            <a:ext cx="4532313" cy="6477000"/>
          </a:xfrm>
          <a:prstGeom prst="rect">
            <a:avLst/>
          </a:prstGeom>
          <a:noFill/>
          <a:ln w="9525">
            <a:noFill/>
            <a:miter lim="800000"/>
            <a:headEnd/>
            <a:tailEnd/>
          </a:ln>
        </p:spPr>
      </p:pic>
      <p:pic>
        <p:nvPicPr>
          <p:cNvPr id="43012" name="Picture 4" descr="029_30"/>
          <p:cNvPicPr>
            <a:picLocks noChangeAspect="1" noChangeArrowheads="1"/>
          </p:cNvPicPr>
          <p:nvPr/>
        </p:nvPicPr>
        <p:blipFill>
          <a:blip r:embed="rId4"/>
          <a:srcRect/>
          <a:stretch>
            <a:fillRect/>
          </a:stretch>
        </p:blipFill>
        <p:spPr bwMode="auto">
          <a:xfrm>
            <a:off x="4876800" y="1295400"/>
            <a:ext cx="4114800" cy="2746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09600" y="228600"/>
            <a:ext cx="7772400" cy="762000"/>
          </a:xfrm>
        </p:spPr>
        <p:txBody>
          <a:bodyPr/>
          <a:lstStyle/>
          <a:p>
            <a:pPr eaLnBrk="1" hangingPunct="1">
              <a:defRPr/>
            </a:pPr>
            <a:r>
              <a:rPr lang="en-US" sz="3200" dirty="0" smtClean="0"/>
              <a:t>Off-Shore </a:t>
            </a:r>
            <a:r>
              <a:rPr lang="en-US" sz="3200" dirty="0" err="1" smtClean="0"/>
              <a:t>Windfarms</a:t>
            </a:r>
            <a:endParaRPr lang="en-US" sz="3200" dirty="0" smtClean="0"/>
          </a:p>
        </p:txBody>
      </p:sp>
      <p:pic>
        <p:nvPicPr>
          <p:cNvPr id="41987" name="Picture 3" descr="cons"/>
          <p:cNvPicPr>
            <a:picLocks noChangeAspect="1" noChangeArrowheads="1"/>
          </p:cNvPicPr>
          <p:nvPr/>
        </p:nvPicPr>
        <p:blipFill>
          <a:blip r:embed="rId3"/>
          <a:srcRect/>
          <a:stretch>
            <a:fillRect/>
          </a:stretch>
        </p:blipFill>
        <p:spPr bwMode="auto">
          <a:xfrm>
            <a:off x="228600" y="1354138"/>
            <a:ext cx="8724900" cy="5199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windpower1-2-8"/>
          <p:cNvPicPr>
            <a:picLocks noChangeAspect="1" noChangeArrowheads="1"/>
          </p:cNvPicPr>
          <p:nvPr/>
        </p:nvPicPr>
        <p:blipFill>
          <a:blip r:embed="rId3"/>
          <a:srcRect l="4364" t="5647" r="4364" b="5647"/>
          <a:stretch>
            <a:fillRect/>
          </a:stretch>
        </p:blipFill>
        <p:spPr bwMode="auto">
          <a:xfrm>
            <a:off x="136525" y="109538"/>
            <a:ext cx="8829675" cy="6630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304800"/>
          <a:ext cx="9144000" cy="6227763"/>
        </p:xfrm>
        <a:graphic>
          <a:graphicData uri="http://schemas.openxmlformats.org/presentationml/2006/ole">
            <p:oleObj spid="_x0000_s27650" name="Worksheet" r:id="rId4" imgW="8145000" imgH="6502680" progId="Excel.Sheet.8">
              <p:embed/>
            </p:oleObj>
          </a:graphicData>
        </a:graphic>
      </p:graphicFrame>
      <p:sp>
        <p:nvSpPr>
          <p:cNvPr id="3075" name="Text Box 3"/>
          <p:cNvSpPr txBox="1">
            <a:spLocks noChangeArrowheads="1"/>
          </p:cNvSpPr>
          <p:nvPr/>
        </p:nvSpPr>
        <p:spPr bwMode="auto">
          <a:xfrm>
            <a:off x="762000" y="381000"/>
            <a:ext cx="2057400" cy="762000"/>
          </a:xfrm>
          <a:prstGeom prst="rect">
            <a:avLst/>
          </a:prstGeom>
          <a:noFill/>
          <a:ln w="9525">
            <a:noFill/>
            <a:miter lim="800000"/>
            <a:headEnd/>
            <a:tailEnd/>
          </a:ln>
        </p:spPr>
        <p:txBody>
          <a:bodyPr>
            <a:spAutoFit/>
          </a:bodyPr>
          <a:lstStyle/>
          <a:p>
            <a:pPr>
              <a:spcBef>
                <a:spcPct val="50000"/>
              </a:spcBef>
            </a:pPr>
            <a:r>
              <a:rPr lang="en-US" sz="4400">
                <a:latin typeface="Times New Roman" pitchFamily="18" charset="0"/>
                <a:cs typeface="Times New Roman" pitchFamily="18" charset="0"/>
              </a:rPr>
              <a:t>FACT: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Solar Parabolic Trough Concentrator Array near Boulder City NV</a:t>
            </a:r>
            <a:endParaRPr lang="en-US" dirty="0"/>
          </a:p>
        </p:txBody>
      </p:sp>
      <p:sp>
        <p:nvSpPr>
          <p:cNvPr id="8" name="Picture Placeholder 7"/>
          <p:cNvSpPr>
            <a:spLocks noGrp="1"/>
          </p:cNvSpPr>
          <p:nvPr>
            <p:ph type="pic" idx="1"/>
          </p:nvPr>
        </p:nvSpPr>
        <p:spPr/>
      </p:sp>
      <p:sp>
        <p:nvSpPr>
          <p:cNvPr id="6" name="Text Placeholder 5"/>
          <p:cNvSpPr>
            <a:spLocks noGrp="1"/>
          </p:cNvSpPr>
          <p:nvPr>
            <p:ph type="body" sz="half" idx="2"/>
          </p:nvPr>
        </p:nvSpPr>
        <p:spPr/>
        <p:txBody>
          <a:bodyPr>
            <a:normAutofit fontScale="85000" lnSpcReduction="10000"/>
          </a:bodyPr>
          <a:lstStyle/>
          <a:p>
            <a:r>
              <a:rPr lang="en-US" dirty="0"/>
              <a:t>A section of the parabolic troughs from the Nevada Solar One project near Boulder City, Nevada. The site covers about 300 acres and contains 760 mirror arrays. </a:t>
            </a:r>
            <a:br>
              <a:rPr lang="en-US" dirty="0"/>
            </a:br>
            <a:r>
              <a:rPr lang="en-US" i="1" dirty="0"/>
              <a:t>Credit: </a:t>
            </a:r>
            <a:r>
              <a:rPr lang="en-US" i="1" dirty="0" err="1"/>
              <a:t>Acciona</a:t>
            </a:r>
            <a:r>
              <a:rPr lang="en-US" i="1" dirty="0"/>
              <a:t> Solar</a:t>
            </a:r>
            <a:endParaRPr lang="en-US" dirty="0"/>
          </a:p>
          <a:p>
            <a:r>
              <a:rPr lang="en-US" dirty="0"/>
              <a:t>Concentrating solar power (CSP) technologies use </a:t>
            </a:r>
            <a:r>
              <a:rPr lang="en-US" dirty="0" smtClean="0"/>
              <a:t> USDOE EERE</a:t>
            </a:r>
            <a:endParaRPr lang="en-US" dirty="0"/>
          </a:p>
          <a:p>
            <a:endParaRPr lang="en-US" dirty="0"/>
          </a:p>
        </p:txBody>
      </p:sp>
      <p:pic>
        <p:nvPicPr>
          <p:cNvPr id="14339" name="Picture 3" descr="Photo of the sun shining on an extensive field of parabolic troughs with mountains in the background."/>
          <p:cNvPicPr>
            <a:picLocks noChangeAspect="1" noChangeArrowheads="1"/>
          </p:cNvPicPr>
          <p:nvPr/>
        </p:nvPicPr>
        <p:blipFill>
          <a:blip r:embed="rId3"/>
          <a:srcRect/>
          <a:stretch>
            <a:fillRect/>
          </a:stretch>
        </p:blipFill>
        <p:spPr bwMode="auto">
          <a:xfrm>
            <a:off x="1828800" y="609600"/>
            <a:ext cx="5410200" cy="4114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srcRect/>
          <a:stretch>
            <a:fillRect/>
          </a:stretch>
        </p:blipFill>
        <p:spPr bwMode="auto">
          <a:xfrm>
            <a:off x="533400" y="1752600"/>
            <a:ext cx="3330575" cy="4343400"/>
          </a:xfrm>
          <a:prstGeom prst="rect">
            <a:avLst/>
          </a:prstGeom>
          <a:noFill/>
          <a:ln w="12700">
            <a:solidFill>
              <a:schemeClr val="bg2"/>
            </a:solidFill>
            <a:miter lim="800000"/>
            <a:headEnd/>
            <a:tailEnd/>
          </a:ln>
        </p:spPr>
      </p:pic>
      <p:sp>
        <p:nvSpPr>
          <p:cNvPr id="332803" name="Rectangle 3"/>
          <p:cNvSpPr>
            <a:spLocks noGrp="1" noChangeArrowheads="1"/>
          </p:cNvSpPr>
          <p:nvPr>
            <p:ph type="title"/>
          </p:nvPr>
        </p:nvSpPr>
        <p:spPr/>
        <p:txBody>
          <a:bodyPr>
            <a:normAutofit fontScale="90000"/>
          </a:bodyPr>
          <a:lstStyle/>
          <a:p>
            <a:pPr eaLnBrk="1" hangingPunct="1">
              <a:defRPr/>
            </a:pPr>
            <a:r>
              <a:rPr lang="en-US" dirty="0" smtClean="0"/>
              <a:t>Impacts of Wind Power:</a:t>
            </a:r>
            <a:br>
              <a:rPr lang="en-US" dirty="0" smtClean="0"/>
            </a:br>
            <a:r>
              <a:rPr lang="en-US" i="1" dirty="0" smtClean="0"/>
              <a:t>Noise</a:t>
            </a:r>
          </a:p>
        </p:txBody>
      </p:sp>
      <p:sp>
        <p:nvSpPr>
          <p:cNvPr id="332804" name="Rectangle 4"/>
          <p:cNvSpPr>
            <a:spLocks noGrp="1" noChangeArrowheads="1"/>
          </p:cNvSpPr>
          <p:nvPr>
            <p:ph idx="1"/>
          </p:nvPr>
        </p:nvSpPr>
        <p:spPr>
          <a:xfrm>
            <a:off x="4038600" y="1905000"/>
            <a:ext cx="4800600" cy="4267200"/>
          </a:xfrm>
        </p:spPr>
        <p:txBody>
          <a:bodyPr/>
          <a:lstStyle/>
          <a:p>
            <a:pPr eaLnBrk="1" hangingPunct="1">
              <a:defRPr/>
            </a:pPr>
            <a:r>
              <a:rPr lang="en-US" sz="2800" dirty="0" smtClean="0"/>
              <a:t>Modern turbines are relatively quiet</a:t>
            </a:r>
          </a:p>
          <a:p>
            <a:pPr eaLnBrk="1" hangingPunct="1">
              <a:defRPr/>
            </a:pPr>
            <a:r>
              <a:rPr lang="en-US" sz="2800" dirty="0" smtClean="0"/>
              <a:t>Rule of thumb – stay about 3x hub-height away </a:t>
            </a:r>
            <a:r>
              <a:rPr lang="en-US" sz="2800" smtClean="0"/>
              <a:t>from houses</a:t>
            </a:r>
            <a:endParaRPr lang="en-US" sz="2800" dirty="0" smtClean="0"/>
          </a:p>
        </p:txBody>
      </p:sp>
      <p:sp>
        <p:nvSpPr>
          <p:cNvPr id="63493" name="Text Box 5"/>
          <p:cNvSpPr txBox="1">
            <a:spLocks noChangeArrowheads="1"/>
          </p:cNvSpPr>
          <p:nvPr/>
        </p:nvSpPr>
        <p:spPr bwMode="auto">
          <a:xfrm>
            <a:off x="4125913" y="4495800"/>
            <a:ext cx="5018087" cy="1190625"/>
          </a:xfrm>
          <a:prstGeom prst="rect">
            <a:avLst/>
          </a:prstGeom>
          <a:noFill/>
          <a:ln w="9525">
            <a:noFill/>
            <a:miter lim="800000"/>
            <a:headEnd/>
            <a:tailEnd/>
          </a:ln>
        </p:spPr>
        <p:txBody>
          <a:bodyPr wrap="none">
            <a:spAutoFit/>
          </a:bodyPr>
          <a:lstStyle/>
          <a:p>
            <a:pPr>
              <a:spcBef>
                <a:spcPct val="0"/>
              </a:spcBef>
            </a:pPr>
            <a:r>
              <a:rPr lang="en-US" i="1">
                <a:solidFill>
                  <a:srgbClr val="FFE39D"/>
                </a:solidFill>
                <a:latin typeface="Tahoma" pitchFamily="34" charset="0"/>
              </a:rPr>
              <a:t>Go to Hull or Searsburg &amp; listen!</a:t>
            </a:r>
          </a:p>
          <a:p>
            <a:pPr>
              <a:spcBef>
                <a:spcPct val="0"/>
              </a:spcBef>
            </a:pPr>
            <a:endParaRPr lang="en-US" i="1">
              <a:solidFill>
                <a:srgbClr val="FFE39D"/>
              </a:solidFill>
              <a:latin typeface="Tahoma" pitchFamily="34" charset="0"/>
            </a:endParaRPr>
          </a:p>
          <a:p>
            <a:pPr>
              <a:spcBef>
                <a:spcPct val="0"/>
              </a:spcBef>
            </a:pPr>
            <a:r>
              <a:rPr lang="en-US" i="1">
                <a:solidFill>
                  <a:srgbClr val="FFE39D"/>
                </a:solidFill>
                <a:latin typeface="Tahoma" pitchFamily="34" charset="0"/>
              </a:rPr>
              <a:t>Note: Searsburg turbines are </a:t>
            </a:r>
          </a:p>
          <a:p>
            <a:pPr>
              <a:spcBef>
                <a:spcPct val="0"/>
              </a:spcBef>
            </a:pPr>
            <a:r>
              <a:rPr lang="en-US" i="1">
                <a:solidFill>
                  <a:srgbClr val="FFE39D"/>
                </a:solidFill>
                <a:latin typeface="Tahoma" pitchFamily="34" charset="0"/>
              </a:rPr>
              <a:t>older &amp; a bit louder than many modern turbines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914400"/>
            <a:ext cx="2590800" cy="850900"/>
          </a:xfrm>
        </p:spPr>
        <p:txBody>
          <a:bodyPr/>
          <a:lstStyle/>
          <a:p>
            <a:pPr eaLnBrk="1" hangingPunct="1"/>
            <a:r>
              <a:rPr lang="en-US" dirty="0" smtClean="0"/>
              <a:t>Carnage!</a:t>
            </a:r>
          </a:p>
        </p:txBody>
      </p:sp>
      <p:pic>
        <p:nvPicPr>
          <p:cNvPr id="21507" name="Picture 5" descr="carnage1.jpg"/>
          <p:cNvPicPr>
            <a:picLocks noChangeAspect="1"/>
          </p:cNvPicPr>
          <p:nvPr/>
        </p:nvPicPr>
        <p:blipFill>
          <a:blip r:embed="rId3"/>
          <a:srcRect/>
          <a:stretch>
            <a:fillRect/>
          </a:stretch>
        </p:blipFill>
        <p:spPr bwMode="auto">
          <a:xfrm>
            <a:off x="304800" y="3276600"/>
            <a:ext cx="4165600" cy="3378200"/>
          </a:xfrm>
          <a:prstGeom prst="rect">
            <a:avLst/>
          </a:prstGeom>
          <a:noFill/>
          <a:ln w="9525">
            <a:noFill/>
            <a:miter lim="800000"/>
            <a:headEnd/>
            <a:tailEnd/>
          </a:ln>
        </p:spPr>
      </p:pic>
      <p:pic>
        <p:nvPicPr>
          <p:cNvPr id="21508" name="Picture 6" descr="carnage2.jpg"/>
          <p:cNvPicPr>
            <a:picLocks noChangeAspect="1"/>
          </p:cNvPicPr>
          <p:nvPr/>
        </p:nvPicPr>
        <p:blipFill>
          <a:blip r:embed="rId4"/>
          <a:srcRect/>
          <a:stretch>
            <a:fillRect/>
          </a:stretch>
        </p:blipFill>
        <p:spPr bwMode="auto">
          <a:xfrm>
            <a:off x="4648200" y="3810000"/>
            <a:ext cx="1905000" cy="2465388"/>
          </a:xfrm>
          <a:prstGeom prst="rect">
            <a:avLst/>
          </a:prstGeom>
          <a:noFill/>
          <a:ln w="9525">
            <a:noFill/>
            <a:miter lim="800000"/>
            <a:headEnd/>
            <a:tailEnd/>
          </a:ln>
        </p:spPr>
      </p:pic>
      <p:pic>
        <p:nvPicPr>
          <p:cNvPr id="21509" name="Picture 7" descr="carnage3.jpg"/>
          <p:cNvPicPr>
            <a:picLocks noChangeAspect="1"/>
          </p:cNvPicPr>
          <p:nvPr/>
        </p:nvPicPr>
        <p:blipFill>
          <a:blip r:embed="rId5"/>
          <a:srcRect/>
          <a:stretch>
            <a:fillRect/>
          </a:stretch>
        </p:blipFill>
        <p:spPr bwMode="auto">
          <a:xfrm>
            <a:off x="2590800" y="533400"/>
            <a:ext cx="3933825" cy="2628900"/>
          </a:xfrm>
          <a:prstGeom prst="rect">
            <a:avLst/>
          </a:prstGeom>
          <a:noFill/>
          <a:ln w="9525">
            <a:noFill/>
            <a:miter lim="800000"/>
            <a:headEnd/>
            <a:tailEnd/>
          </a:ln>
        </p:spPr>
      </p:pic>
      <p:pic>
        <p:nvPicPr>
          <p:cNvPr id="21510" name="Picture 8" descr="carnage4.jpg"/>
          <p:cNvPicPr>
            <a:picLocks noChangeAspect="1"/>
          </p:cNvPicPr>
          <p:nvPr/>
        </p:nvPicPr>
        <p:blipFill>
          <a:blip r:embed="rId6"/>
          <a:srcRect/>
          <a:stretch>
            <a:fillRect/>
          </a:stretch>
        </p:blipFill>
        <p:spPr bwMode="auto">
          <a:xfrm>
            <a:off x="6705600" y="1295400"/>
            <a:ext cx="2286000" cy="42100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essica4"/>
          <p:cNvPicPr>
            <a:picLocks noChangeAspect="1" noChangeArrowheads="1"/>
          </p:cNvPicPr>
          <p:nvPr/>
        </p:nvPicPr>
        <p:blipFill>
          <a:blip r:embed="rId2"/>
          <a:srcRect/>
          <a:stretch>
            <a:fillRect/>
          </a:stretch>
        </p:blipFill>
        <p:spPr bwMode="auto">
          <a:xfrm>
            <a:off x="0" y="457200"/>
            <a:ext cx="9144000" cy="5994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25"/>
          <p:cNvPicPr>
            <a:picLocks noChangeAspect="1" noChangeArrowheads="1"/>
          </p:cNvPicPr>
          <p:nvPr/>
        </p:nvPicPr>
        <p:blipFill>
          <a:blip r:embed="rId3"/>
          <a:srcRect/>
          <a:stretch>
            <a:fillRect/>
          </a:stretch>
        </p:blipFill>
        <p:spPr bwMode="auto">
          <a:xfrm>
            <a:off x="0" y="444500"/>
            <a:ext cx="9144000" cy="60769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tb-plant"/>
          <p:cNvPicPr>
            <a:picLocks noChangeAspect="1" noChangeArrowheads="1"/>
          </p:cNvPicPr>
          <p:nvPr/>
        </p:nvPicPr>
        <p:blipFill>
          <a:blip r:embed="rId3"/>
          <a:srcRect/>
          <a:stretch>
            <a:fillRect/>
          </a:stretch>
        </p:blipFill>
        <p:spPr bwMode="auto">
          <a:xfrm>
            <a:off x="0" y="3049588"/>
            <a:ext cx="9144000" cy="3808412"/>
          </a:xfrm>
          <a:prstGeom prst="rect">
            <a:avLst/>
          </a:prstGeom>
          <a:noFill/>
          <a:ln w="9525">
            <a:noFill/>
            <a:miter lim="800000"/>
            <a:headEnd/>
            <a:tailEnd/>
          </a:ln>
        </p:spPr>
      </p:pic>
      <p:pic>
        <p:nvPicPr>
          <p:cNvPr id="70659" name="Picture 3" descr="flakfortet"/>
          <p:cNvPicPr>
            <a:picLocks noChangeAspect="1" noChangeArrowheads="1"/>
          </p:cNvPicPr>
          <p:nvPr/>
        </p:nvPicPr>
        <p:blipFill>
          <a:blip r:embed="rId4"/>
          <a:srcRect/>
          <a:stretch>
            <a:fillRect/>
          </a:stretch>
        </p:blipFill>
        <p:spPr bwMode="auto">
          <a:xfrm>
            <a:off x="0" y="0"/>
            <a:ext cx="9144000" cy="3038475"/>
          </a:xfrm>
          <a:prstGeom prst="rect">
            <a:avLst/>
          </a:prstGeom>
          <a:noFill/>
          <a:ln w="9525">
            <a:noFill/>
            <a:miter lim="800000"/>
            <a:headEnd/>
            <a:tailEnd/>
          </a:ln>
        </p:spPr>
      </p:pic>
      <p:sp>
        <p:nvSpPr>
          <p:cNvPr id="70660" name="Text Box 4"/>
          <p:cNvSpPr txBox="1">
            <a:spLocks noChangeArrowheads="1"/>
          </p:cNvSpPr>
          <p:nvPr/>
        </p:nvSpPr>
        <p:spPr bwMode="auto">
          <a:xfrm>
            <a:off x="304800" y="381000"/>
            <a:ext cx="6477000" cy="519113"/>
          </a:xfrm>
          <a:prstGeom prst="rect">
            <a:avLst/>
          </a:prstGeom>
          <a:noFill/>
          <a:ln w="9525">
            <a:noFill/>
            <a:miter lim="800000"/>
            <a:headEnd/>
            <a:tailEnd/>
          </a:ln>
        </p:spPr>
        <p:txBody>
          <a:bodyPr>
            <a:spAutoFit/>
          </a:bodyPr>
          <a:lstStyle/>
          <a:p>
            <a:pPr marL="342900" indent="-342900">
              <a:spcBef>
                <a:spcPct val="50000"/>
              </a:spcBef>
            </a:pPr>
            <a:r>
              <a:rPr lang="en-US" sz="2800">
                <a:solidFill>
                  <a:schemeClr val="bg1"/>
                </a:solidFill>
                <a:latin typeface="Tahoma" pitchFamily="34" charset="0"/>
              </a:rPr>
              <a:t>What do you want in your backyard?</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914400"/>
            <a:ext cx="3200400" cy="1554163"/>
          </a:xfrm>
        </p:spPr>
        <p:txBody>
          <a:bodyPr/>
          <a:lstStyle/>
          <a:p>
            <a:pPr eaLnBrk="1" hangingPunct="1"/>
            <a:r>
              <a:rPr lang="en-US" dirty="0" smtClean="0"/>
              <a:t>Operations/Maintenance</a:t>
            </a:r>
          </a:p>
        </p:txBody>
      </p:sp>
      <p:pic>
        <p:nvPicPr>
          <p:cNvPr id="24579" name="Picture 2" descr="J:\Joe\Pics for Slideshow\5M Heli.jpg"/>
          <p:cNvPicPr>
            <a:picLocks noChangeAspect="1" noChangeArrowheads="1"/>
          </p:cNvPicPr>
          <p:nvPr/>
        </p:nvPicPr>
        <p:blipFill>
          <a:blip r:embed="rId3"/>
          <a:srcRect/>
          <a:stretch>
            <a:fillRect/>
          </a:stretch>
        </p:blipFill>
        <p:spPr bwMode="auto">
          <a:xfrm>
            <a:off x="381000" y="3733800"/>
            <a:ext cx="4038600" cy="3028950"/>
          </a:xfrm>
          <a:prstGeom prst="rect">
            <a:avLst/>
          </a:prstGeom>
          <a:noFill/>
          <a:ln w="9525">
            <a:noFill/>
            <a:miter lim="800000"/>
            <a:headEnd/>
            <a:tailEnd/>
          </a:ln>
        </p:spPr>
      </p:pic>
      <p:pic>
        <p:nvPicPr>
          <p:cNvPr id="24580" name="Picture 3" descr="J:\Joe\Pics for Slideshow\MN Workers.jpg"/>
          <p:cNvPicPr>
            <a:picLocks noChangeAspect="1" noChangeArrowheads="1"/>
          </p:cNvPicPr>
          <p:nvPr/>
        </p:nvPicPr>
        <p:blipFill>
          <a:blip r:embed="rId4"/>
          <a:srcRect/>
          <a:stretch>
            <a:fillRect/>
          </a:stretch>
        </p:blipFill>
        <p:spPr bwMode="auto">
          <a:xfrm>
            <a:off x="4648200" y="3733800"/>
            <a:ext cx="4038600" cy="3028950"/>
          </a:xfrm>
          <a:prstGeom prst="rect">
            <a:avLst/>
          </a:prstGeom>
          <a:noFill/>
          <a:ln w="9525">
            <a:noFill/>
            <a:miter lim="800000"/>
            <a:headEnd/>
            <a:tailEnd/>
          </a:ln>
        </p:spPr>
      </p:pic>
      <p:pic>
        <p:nvPicPr>
          <p:cNvPr id="24581" name="Picture 4" descr="J:\Joe\Pics for Slideshow\worker on hub offshore.gif"/>
          <p:cNvPicPr>
            <a:picLocks noChangeAspect="1" noChangeArrowheads="1"/>
          </p:cNvPicPr>
          <p:nvPr/>
        </p:nvPicPr>
        <p:blipFill>
          <a:blip r:embed="rId5"/>
          <a:srcRect t="11320" r="1334"/>
          <a:stretch>
            <a:fillRect/>
          </a:stretch>
        </p:blipFill>
        <p:spPr bwMode="auto">
          <a:xfrm>
            <a:off x="3200400" y="76200"/>
            <a:ext cx="56388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3"/>
          <a:srcRect r="4636"/>
          <a:stretch>
            <a:fillRect/>
          </a:stretch>
        </p:blipFill>
        <p:spPr bwMode="auto">
          <a:xfrm>
            <a:off x="0" y="-60325"/>
            <a:ext cx="9144000" cy="6918325"/>
          </a:xfrm>
          <a:prstGeom prst="rect">
            <a:avLst/>
          </a:prstGeom>
          <a:noFill/>
          <a:ln w="9525">
            <a:noFill/>
            <a:miter lim="800000"/>
            <a:headEnd/>
            <a:tailEnd/>
          </a:ln>
        </p:spPr>
      </p:pic>
      <p:sp>
        <p:nvSpPr>
          <p:cNvPr id="72707" name="TextBox 7"/>
          <p:cNvSpPr txBox="1">
            <a:spLocks noChangeArrowheads="1"/>
          </p:cNvSpPr>
          <p:nvPr/>
        </p:nvSpPr>
        <p:spPr bwMode="auto">
          <a:xfrm>
            <a:off x="533400" y="4724400"/>
            <a:ext cx="3657600" cy="1347788"/>
          </a:xfrm>
          <a:prstGeom prst="rect">
            <a:avLst/>
          </a:prstGeom>
          <a:noFill/>
          <a:ln w="9525">
            <a:noFill/>
            <a:miter lim="800000"/>
            <a:headEnd/>
            <a:tailEnd/>
          </a:ln>
        </p:spPr>
        <p:txBody>
          <a:bodyPr>
            <a:spAutoFit/>
          </a:bodyPr>
          <a:lstStyle/>
          <a:p>
            <a:r>
              <a:rPr lang="en-US" sz="2400"/>
              <a:t>Joe Rand</a:t>
            </a:r>
          </a:p>
          <a:p>
            <a:r>
              <a:rPr lang="en-US" sz="2400"/>
              <a:t>The Kidwind Project</a:t>
            </a:r>
          </a:p>
          <a:p>
            <a:r>
              <a:rPr lang="en-US" sz="2400"/>
              <a:t>joe@kidwind.org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Figure 1. A solar collector assembly</a:t>
            </a:r>
            <a:endParaRPr lang="en-US" dirty="0"/>
          </a:p>
        </p:txBody>
      </p:sp>
      <p:pic>
        <p:nvPicPr>
          <p:cNvPr id="5" name="Picture Placeholder 4" descr="trough_sunlight_illustratio.gif"/>
          <p:cNvPicPr>
            <a:picLocks noGrp="1" noChangeAspect="1"/>
          </p:cNvPicPr>
          <p:nvPr>
            <p:ph type="pic" idx="1"/>
          </p:nvPr>
        </p:nvPicPr>
        <p:blipFill>
          <a:blip r:embed="rId2"/>
          <a:srcRect t="11735" b="11735"/>
          <a:stretch>
            <a:fillRect/>
          </a:stretch>
        </p:blipFill>
        <p:spPr/>
      </p:pic>
      <p:sp>
        <p:nvSpPr>
          <p:cNvPr id="4" name="Text Placeholder 3"/>
          <p:cNvSpPr>
            <a:spLocks noGrp="1"/>
          </p:cNvSpPr>
          <p:nvPr>
            <p:ph type="body" sz="half" idx="2"/>
          </p:nvPr>
        </p:nvSpPr>
        <p:spPr/>
        <p:txBody>
          <a:bodyPr/>
          <a:lstStyle/>
          <a:p>
            <a:r>
              <a:rPr lang="en-US" dirty="0" smtClean="0"/>
              <a:t>Parabolic trough collector systems on solar trackers.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Electric Generating Systems (SEGS)</a:t>
            </a:r>
            <a:endParaRPr lang="en-US" dirty="0"/>
          </a:p>
        </p:txBody>
      </p:sp>
      <p:pic>
        <p:nvPicPr>
          <p:cNvPr id="5" name="Picture Placeholder 4" descr="Parabolic Trough Power Plant.jpg"/>
          <p:cNvPicPr>
            <a:picLocks noGrp="1" noChangeAspect="1"/>
          </p:cNvPicPr>
          <p:nvPr>
            <p:ph type="pic" idx="1"/>
          </p:nvPr>
        </p:nvPicPr>
        <p:blipFill>
          <a:blip r:embed="rId3"/>
          <a:srcRect l="4933" r="4933"/>
          <a:stretch>
            <a:fillRect/>
          </a:stretch>
        </p:blipFill>
        <p:spPr/>
      </p:pic>
      <p:sp>
        <p:nvSpPr>
          <p:cNvPr id="4" name="Text Placeholder 3"/>
          <p:cNvSpPr>
            <a:spLocks noGrp="1"/>
          </p:cNvSpPr>
          <p:nvPr>
            <p:ph type="body" sz="half" idx="2"/>
          </p:nvPr>
        </p:nvSpPr>
        <p:spPr/>
        <p:txBody>
          <a:bodyPr/>
          <a:lstStyle/>
          <a:p>
            <a:r>
              <a:rPr lang="en-US" dirty="0" smtClean="0"/>
              <a:t>The SEGS IV parabolic trough power plant in Kramer Junction, California.</a:t>
            </a:r>
            <a:br>
              <a:rPr lang="en-US" dirty="0" smtClean="0"/>
            </a:br>
            <a:r>
              <a:rPr lang="en-US" i="1" dirty="0" smtClean="0"/>
              <a:t>Credit: Sandia National Laboratories</a:t>
            </a:r>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 Tower</a:t>
            </a:r>
            <a:endParaRPr lang="en-US" dirty="0"/>
          </a:p>
        </p:txBody>
      </p:sp>
      <p:pic>
        <p:nvPicPr>
          <p:cNvPr id="5" name="Picture Placeholder 4" descr="photo_heliostats_tower_06051.jpg"/>
          <p:cNvPicPr>
            <a:picLocks noGrp="1" noChangeAspect="1"/>
          </p:cNvPicPr>
          <p:nvPr>
            <p:ph type="pic" idx="1"/>
          </p:nvPr>
        </p:nvPicPr>
        <p:blipFill>
          <a:blip r:embed="rId3"/>
          <a:srcRect l="5467" r="5467"/>
          <a:stretch>
            <a:fillRect/>
          </a:stretch>
        </p:blipFill>
        <p:spPr/>
      </p:pic>
      <p:sp>
        <p:nvSpPr>
          <p:cNvPr id="4" name="Text Placeholder 3"/>
          <p:cNvSpPr>
            <a:spLocks noGrp="1"/>
          </p:cNvSpPr>
          <p:nvPr>
            <p:ph type="body" sz="half" idx="2"/>
          </p:nvPr>
        </p:nvSpPr>
        <p:spPr/>
        <p:txBody>
          <a:bodyPr/>
          <a:lstStyle/>
          <a:p>
            <a:r>
              <a:rPr lang="en-US" dirty="0"/>
              <a:t>Heliostats reflect and direct sunlight onto the receiver at the Solar Two power tower in California. </a:t>
            </a:r>
            <a:br>
              <a:rPr lang="en-US" dirty="0"/>
            </a:br>
            <a:r>
              <a:rPr lang="en-US" i="1" dirty="0"/>
              <a:t>Credit: Sandia National Laboratories / PIX 06051</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Thermal Power Tower</a:t>
            </a:r>
            <a:endParaRPr lang="en-US" dirty="0"/>
          </a:p>
        </p:txBody>
      </p:sp>
      <p:pic>
        <p:nvPicPr>
          <p:cNvPr id="5" name="Picture Placeholder 4" descr="csp_rnd.jpg"/>
          <p:cNvPicPr>
            <a:picLocks noGrp="1" noChangeAspect="1"/>
          </p:cNvPicPr>
          <p:nvPr>
            <p:ph type="pic" idx="1"/>
          </p:nvPr>
        </p:nvPicPr>
        <p:blipFill>
          <a:blip r:embed="rId2"/>
          <a:srcRect l="19556" r="19556"/>
          <a:stretch>
            <a:fillRect/>
          </a:stretch>
        </p:blipFill>
        <p:spPr/>
      </p:pic>
      <p:sp>
        <p:nvSpPr>
          <p:cNvPr id="4" name="Text Placeholder 3"/>
          <p:cNvSpPr>
            <a:spLocks noGrp="1"/>
          </p:cNvSpPr>
          <p:nvPr>
            <p:ph type="body" sz="half" idx="2"/>
          </p:nvPr>
        </p:nvSpPr>
        <p:spPr/>
        <p:txBody>
          <a:bodyPr/>
          <a:lstStyle/>
          <a:p>
            <a:r>
              <a:rPr lang="en-US" dirty="0"/>
              <a:t>Aerial view of part of the National Solar Thermal Test Facility at Sandia National Laboratories, Albuquerque, New Mexico. </a:t>
            </a:r>
            <a:br>
              <a:rPr lang="en-US" dirty="0"/>
            </a:br>
            <a:r>
              <a:rPr lang="en-US" i="1" dirty="0"/>
              <a:t>Credit: Sandia National Laboratories</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338138"/>
          </a:xfrm>
        </p:spPr>
        <p:txBody>
          <a:bodyPr>
            <a:normAutofit fontScale="90000"/>
          </a:bodyPr>
          <a:lstStyle/>
          <a:p>
            <a:r>
              <a:rPr lang="en-US" b="0" dirty="0"/>
              <a:t>These dish/</a:t>
            </a:r>
            <a:r>
              <a:rPr lang="en-US" b="0" dirty="0" err="1"/>
              <a:t>Stirling</a:t>
            </a:r>
            <a:r>
              <a:rPr lang="en-US" b="0" dirty="0"/>
              <a:t> units are being tested at Sandia National Laboratories in Albuquerque, New Mexico. </a:t>
            </a:r>
            <a:br>
              <a:rPr lang="en-US" b="0" dirty="0"/>
            </a:br>
            <a:r>
              <a:rPr lang="en-US" b="0" i="1" dirty="0"/>
              <a:t>Credit: Sandia National </a:t>
            </a:r>
            <a:r>
              <a:rPr lang="en-US" b="0" i="1" dirty="0" smtClean="0"/>
              <a:t>Laboratories</a:t>
            </a:r>
            <a:endParaRPr lang="en-US" dirty="0"/>
          </a:p>
        </p:txBody>
      </p:sp>
      <p:pic>
        <p:nvPicPr>
          <p:cNvPr id="15362" name="Picture 2" descr="Photo of three rows of dish/engine solar systems, each containing two systems. The dishes are all pointing in the same direction, and each consists of a series of rectangular mirrors assembled into a dish structure."/>
          <p:cNvPicPr>
            <a:picLocks noGrp="1" noChangeAspect="1" noChangeArrowheads="1"/>
          </p:cNvPicPr>
          <p:nvPr>
            <p:ph type="pic" idx="1"/>
          </p:nvPr>
        </p:nvPicPr>
        <p:blipFill>
          <a:blip r:embed="rId2"/>
          <a:stretch>
            <a:fillRect/>
          </a:stretch>
        </p:blipFill>
        <p:spPr bwMode="auto">
          <a:xfrm>
            <a:off x="1792288" y="1811999"/>
            <a:ext cx="5482167" cy="1713177"/>
          </a:xfrm>
          <a:prstGeom prst="rect">
            <a:avLst/>
          </a:prstGeom>
          <a:noFill/>
        </p:spPr>
      </p:pic>
      <p:sp>
        <p:nvSpPr>
          <p:cNvPr id="4" name="Text Placeholder 3"/>
          <p:cNvSpPr>
            <a:spLocks noGrp="1"/>
          </p:cNvSpPr>
          <p:nvPr>
            <p:ph type="body" sz="half" idx="2"/>
          </p:nvPr>
        </p:nvSpPr>
        <p:spPr/>
        <p:txBody>
          <a:bodyPr>
            <a:normAutofit fontScale="85000" lnSpcReduction="10000"/>
          </a:bodyPr>
          <a:lstStyle/>
          <a:p>
            <a:r>
              <a:rPr lang="en-US" b="1" dirty="0"/>
              <a:t>Dish Solar Field R&amp;D</a:t>
            </a:r>
          </a:p>
          <a:p>
            <a:r>
              <a:rPr lang="en-US" dirty="0"/>
              <a:t>The dish/engine solar field consists of a dish structure, the associated mirrors, and an engine at the focal point of the mirrored dish. Our R&amp;D aims to support industry as it develops dish/</a:t>
            </a:r>
            <a:r>
              <a:rPr lang="en-US" dirty="0" err="1"/>
              <a:t>Stirling</a:t>
            </a:r>
            <a:r>
              <a:rPr lang="en-US" dirty="0"/>
              <a:t> systems for utility- and distributed-energy markets</a:t>
            </a:r>
            <a:r>
              <a:rPr lang="en-US" dirty="0" smtClean="0"/>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Concentrated Solar Power Distributed Generation</a:t>
            </a:r>
            <a:endParaRPr lang="en-US" dirty="0"/>
          </a:p>
        </p:txBody>
      </p:sp>
      <p:pic>
        <p:nvPicPr>
          <p:cNvPr id="5" name="Picture Placeholder 4" descr="photo_infinia_stirling_system.jpg"/>
          <p:cNvPicPr>
            <a:picLocks noGrp="1" noChangeAspect="1"/>
          </p:cNvPicPr>
          <p:nvPr>
            <p:ph type="pic" idx="1"/>
          </p:nvPr>
        </p:nvPicPr>
        <p:blipFill>
          <a:blip r:embed="rId2"/>
          <a:srcRect l="8261" r="8261"/>
          <a:stretch>
            <a:fillRect/>
          </a:stretch>
        </p:blipFill>
        <p:spPr/>
      </p:pic>
      <p:sp>
        <p:nvSpPr>
          <p:cNvPr id="4" name="Text Placeholder 3"/>
          <p:cNvSpPr>
            <a:spLocks noGrp="1"/>
          </p:cNvSpPr>
          <p:nvPr>
            <p:ph type="body" sz="half" idx="2"/>
          </p:nvPr>
        </p:nvSpPr>
        <p:spPr/>
        <p:txBody>
          <a:bodyPr/>
          <a:lstStyle/>
          <a:p>
            <a:r>
              <a:rPr lang="en-US" dirty="0"/>
              <a:t>Four </a:t>
            </a:r>
            <a:r>
              <a:rPr lang="en-US" dirty="0" err="1"/>
              <a:t>Infinia</a:t>
            </a:r>
            <a:r>
              <a:rPr lang="en-US" dirty="0"/>
              <a:t> dish/</a:t>
            </a:r>
            <a:r>
              <a:rPr lang="en-US" dirty="0" err="1"/>
              <a:t>Stirling</a:t>
            </a:r>
            <a:r>
              <a:rPr lang="en-US" dirty="0"/>
              <a:t> systems are demonstrating that CSP can provide distributed power generation. </a:t>
            </a:r>
            <a:r>
              <a:rPr lang="en-US" dirty="0" smtClean="0"/>
              <a:t> I-2 kW scale</a:t>
            </a:r>
            <a:r>
              <a:rPr lang="en-US" dirty="0"/>
              <a:t/>
            </a:r>
            <a:br>
              <a:rPr lang="en-US" dirty="0"/>
            </a:br>
            <a:r>
              <a:rPr lang="en-US" i="1" dirty="0"/>
              <a:t>Credit: </a:t>
            </a:r>
            <a:r>
              <a:rPr lang="en-US" i="1" dirty="0" err="1"/>
              <a:t>Infinia</a:t>
            </a:r>
            <a:r>
              <a:rPr lang="en-US" i="1" dirty="0"/>
              <a:t> Corporation</a:t>
            </a:r>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TotalTime>
  <Words>1582</Words>
  <Application>Microsoft Office PowerPoint</Application>
  <PresentationFormat>On-screen Show (4:3)</PresentationFormat>
  <Paragraphs>176</Paragraphs>
  <Slides>36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Worksheet</vt:lpstr>
      <vt:lpstr>Solar and Wind Energy</vt:lpstr>
      <vt:lpstr>Roof Mounted Solar Hot Water System</vt:lpstr>
      <vt:lpstr>Solar Parabolic Trough Concentrator Array near Boulder City NV</vt:lpstr>
      <vt:lpstr>Figure 1. A solar collector assembly</vt:lpstr>
      <vt:lpstr>Solar Electric Generating Systems (SEGS)</vt:lpstr>
      <vt:lpstr>Power Tower</vt:lpstr>
      <vt:lpstr>Solar Thermal Power Tower</vt:lpstr>
      <vt:lpstr>These dish/Stirling units are being tested at Sandia National Laboratories in Albuquerque, New Mexico.  Credit: Sandia National Laboratories</vt:lpstr>
      <vt:lpstr>Concentrated Solar Power Distributed Generation</vt:lpstr>
      <vt:lpstr>Solar Chimney</vt:lpstr>
      <vt:lpstr>A standard PV array</vt:lpstr>
      <vt:lpstr>Free standing, tracking solar panels</vt:lpstr>
      <vt:lpstr>Photovoltaic Roofing Shingles</vt:lpstr>
      <vt:lpstr>Wind Technology</vt:lpstr>
      <vt:lpstr>Early “WINDMILL” in Afghanistan (900AD)</vt:lpstr>
      <vt:lpstr>Dutch windmill</vt:lpstr>
      <vt:lpstr>Multibladed Wind Pump</vt:lpstr>
      <vt:lpstr>Orientation</vt:lpstr>
      <vt:lpstr>Types of Electricity Generating Windmills</vt:lpstr>
      <vt:lpstr>Large Wind Turbines</vt:lpstr>
      <vt:lpstr>Slide 21</vt:lpstr>
      <vt:lpstr>Inside a Wind Turbine</vt:lpstr>
      <vt:lpstr>Slide 23</vt:lpstr>
      <vt:lpstr>What is “Renewable Energy?”</vt:lpstr>
      <vt:lpstr>Windfarm 2</vt:lpstr>
      <vt:lpstr>Middelgrunden   </vt:lpstr>
      <vt:lpstr>Off-Shore Windfarms</vt:lpstr>
      <vt:lpstr>Slide 28</vt:lpstr>
      <vt:lpstr>Slide 29</vt:lpstr>
      <vt:lpstr>Impacts of Wind Power: Noise</vt:lpstr>
      <vt:lpstr>Carnage!</vt:lpstr>
      <vt:lpstr>Slide 32</vt:lpstr>
      <vt:lpstr>Slide 33</vt:lpstr>
      <vt:lpstr>Slide 34</vt:lpstr>
      <vt:lpstr>Operations/Maintenance</vt:lpstr>
      <vt:lpstr>Slide 36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Preston</dc:creator>
  <cp:lastModifiedBy>Ashley Preston</cp:lastModifiedBy>
  <cp:revision>31</cp:revision>
  <dcterms:created xsi:type="dcterms:W3CDTF">2008-11-16T22:05:00Z</dcterms:created>
  <dcterms:modified xsi:type="dcterms:W3CDTF">2008-11-18T20:04:10Z</dcterms:modified>
</cp:coreProperties>
</file>