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wmf" ContentType="image/x-wmf"/>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2"/>
  </p:notesMasterIdLst>
  <p:sldIdLst>
    <p:sldId id="259" r:id="rId3"/>
    <p:sldId id="286" r:id="rId4"/>
    <p:sldId id="284" r:id="rId5"/>
    <p:sldId id="285" r:id="rId6"/>
    <p:sldId id="261" r:id="rId7"/>
    <p:sldId id="289" r:id="rId8"/>
    <p:sldId id="265" r:id="rId9"/>
    <p:sldId id="287" r:id="rId10"/>
    <p:sldId id="288" r:id="rId11"/>
    <p:sldId id="260" r:id="rId12"/>
    <p:sldId id="274" r:id="rId13"/>
    <p:sldId id="275" r:id="rId14"/>
    <p:sldId id="290" r:id="rId15"/>
    <p:sldId id="258" r:id="rId16"/>
    <p:sldId id="268" r:id="rId17"/>
    <p:sldId id="269" r:id="rId18"/>
    <p:sldId id="276" r:id="rId19"/>
    <p:sldId id="291" r:id="rId20"/>
    <p:sldId id="278" r:id="rId21"/>
    <p:sldId id="263" r:id="rId22"/>
    <p:sldId id="267" r:id="rId23"/>
    <p:sldId id="279" r:id="rId24"/>
    <p:sldId id="256" r:id="rId25"/>
    <p:sldId id="257" r:id="rId26"/>
    <p:sldId id="281" r:id="rId27"/>
    <p:sldId id="283" r:id="rId28"/>
    <p:sldId id="272" r:id="rId29"/>
    <p:sldId id="292" r:id="rId30"/>
    <p:sldId id="280"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8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1576" autoAdjust="0"/>
    <p:restoredTop sz="81286" autoAdjust="0"/>
  </p:normalViewPr>
  <p:slideViewPr>
    <p:cSldViewPr>
      <p:cViewPr varScale="1">
        <p:scale>
          <a:sx n="86" d="100"/>
          <a:sy n="86" d="100"/>
        </p:scale>
        <p:origin x="-18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J:\coal\coalfig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J:\coal\coalfig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a:t>Global</a:t>
            </a:r>
            <a:r>
              <a:rPr lang="en-US" baseline="0" dirty="0"/>
              <a:t> Distribution of Coal Reserves</a:t>
            </a:r>
            <a:endParaRPr lang="en-US" dirty="0"/>
          </a:p>
        </c:rich>
      </c:tx>
      <c:layout/>
      <c:overlay val="1"/>
    </c:title>
    <c:plotArea>
      <c:layout/>
      <c:pieChart>
        <c:varyColors val="1"/>
        <c:ser>
          <c:idx val="0"/>
          <c:order val="0"/>
          <c:dLbls>
            <c:dLbl>
              <c:idx val="1"/>
              <c:layout>
                <c:manualLayout>
                  <c:x val="4.6325459317585298E-3"/>
                  <c:y val="-0.13928938403976118"/>
                </c:manualLayout>
              </c:layout>
              <c:showCatName val="1"/>
              <c:showPercent val="1"/>
            </c:dLbl>
            <c:dLbl>
              <c:idx val="2"/>
              <c:layout>
                <c:manualLayout>
                  <c:x val="-7.9439181430446176E-2"/>
                  <c:y val="0.16146506952588374"/>
                </c:manualLayout>
              </c:layout>
              <c:showCatName val="1"/>
              <c:showPercent val="1"/>
            </c:dLbl>
            <c:dLbl>
              <c:idx val="3"/>
              <c:layout>
                <c:manualLayout>
                  <c:x val="-0.10509288877952756"/>
                  <c:y val="-0.12894566370693039"/>
                </c:manualLayout>
              </c:layout>
              <c:showCatName val="1"/>
              <c:showPercent val="1"/>
            </c:dLbl>
            <c:dLbl>
              <c:idx val="4"/>
              <c:layout>
                <c:manualLayout>
                  <c:x val="-6.9099204396325525E-2"/>
                  <c:y val="-0.15682889372870945"/>
                </c:manualLayout>
              </c:layout>
              <c:showCatName val="1"/>
              <c:showPercent val="1"/>
            </c:dLbl>
            <c:txPr>
              <a:bodyPr/>
              <a:lstStyle/>
              <a:p>
                <a:pPr>
                  <a:defRPr sz="2000"/>
                </a:pPr>
                <a:endParaRPr lang="en-US"/>
              </a:p>
            </c:txPr>
            <c:showCatName val="1"/>
            <c:showPercent val="1"/>
          </c:dLbls>
          <c:cat>
            <c:strRef>
              <c:f>Sheet1!$A$2:$A$7</c:f>
              <c:strCache>
                <c:ptCount val="6"/>
                <c:pt idx="0">
                  <c:v>USA</c:v>
                </c:pt>
                <c:pt idx="1">
                  <c:v>Rest of North America</c:v>
                </c:pt>
                <c:pt idx="2">
                  <c:v>S. &amp; Cent. America</c:v>
                </c:pt>
                <c:pt idx="3">
                  <c:v>Europe &amp; Eurasia</c:v>
                </c:pt>
                <c:pt idx="4">
                  <c:v>Africa &amp; Middle East</c:v>
                </c:pt>
                <c:pt idx="5">
                  <c:v>Asia Pacific</c:v>
                </c:pt>
              </c:strCache>
            </c:strRef>
          </c:cat>
          <c:val>
            <c:numRef>
              <c:f>Sheet1!$E$2:$E$7</c:f>
              <c:numCache>
                <c:formatCode>0.0%</c:formatCode>
                <c:ptCount val="6"/>
                <c:pt idx="0">
                  <c:v>0.27131531302645523</c:v>
                </c:pt>
                <c:pt idx="1">
                  <c:v>9.0000000000000045E-3</c:v>
                </c:pt>
                <c:pt idx="2">
                  <c:v>2.1882946290935779E-2</c:v>
                </c:pt>
                <c:pt idx="3">
                  <c:v>0.31581389324752396</c:v>
                </c:pt>
                <c:pt idx="4">
                  <c:v>5.5832148946687012E-2</c:v>
                </c:pt>
                <c:pt idx="5">
                  <c:v>0.3270000000000004</c:v>
                </c:pt>
              </c:numCache>
            </c:numRef>
          </c:val>
        </c:ser>
        <c:dLbls>
          <c:showCatName val="1"/>
          <c:showPercent val="1"/>
        </c:dLbls>
        <c:firstSliceAng val="0"/>
      </c:pieChart>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cat>
            <c:strRef>
              <c:f>Sheet1!$A$1:$A$3</c:f>
              <c:strCache>
                <c:ptCount val="3"/>
                <c:pt idx="0">
                  <c:v>Oil</c:v>
                </c:pt>
                <c:pt idx="1">
                  <c:v>Natural Gas</c:v>
                </c:pt>
                <c:pt idx="2">
                  <c:v>Coal</c:v>
                </c:pt>
              </c:strCache>
            </c:strRef>
          </c:cat>
          <c:val>
            <c:numRef>
              <c:f>Sheet1!$B$1:$B$3</c:f>
              <c:numCache>
                <c:formatCode>General</c:formatCode>
                <c:ptCount val="3"/>
                <c:pt idx="0">
                  <c:v>11.38</c:v>
                </c:pt>
                <c:pt idx="1">
                  <c:v>8.18</c:v>
                </c:pt>
                <c:pt idx="2">
                  <c:v>1.53</c:v>
                </c:pt>
              </c:numCache>
            </c:numRef>
          </c:val>
        </c:ser>
        <c:axId val="50854144"/>
        <c:axId val="51200768"/>
      </c:barChart>
      <c:catAx>
        <c:axId val="50854144"/>
        <c:scaling>
          <c:orientation val="minMax"/>
        </c:scaling>
        <c:axPos val="b"/>
        <c:tickLblPos val="nextTo"/>
        <c:txPr>
          <a:bodyPr/>
          <a:lstStyle/>
          <a:p>
            <a:pPr>
              <a:defRPr sz="2800"/>
            </a:pPr>
            <a:endParaRPr lang="en-US"/>
          </a:p>
        </c:txPr>
        <c:crossAx val="51200768"/>
        <c:crosses val="autoZero"/>
        <c:auto val="1"/>
        <c:lblAlgn val="ctr"/>
        <c:lblOffset val="100"/>
      </c:catAx>
      <c:valAx>
        <c:axId val="51200768"/>
        <c:scaling>
          <c:orientation val="minMax"/>
        </c:scaling>
        <c:axPos val="l"/>
        <c:majorGridlines/>
        <c:title>
          <c:tx>
            <c:rich>
              <a:bodyPr rot="-5400000" vert="horz"/>
              <a:lstStyle/>
              <a:p>
                <a:pPr>
                  <a:defRPr/>
                </a:pPr>
                <a:r>
                  <a:rPr lang="en-US" sz="2400" dirty="0" smtClean="0"/>
                  <a:t>$/Million </a:t>
                </a:r>
                <a:r>
                  <a:rPr lang="en-US" sz="2400" dirty="0"/>
                  <a:t>BTU</a:t>
                </a:r>
              </a:p>
            </c:rich>
          </c:tx>
          <c:layout/>
        </c:title>
        <c:numFmt formatCode="General" sourceLinked="1"/>
        <c:tickLblPos val="nextTo"/>
        <c:crossAx val="50854144"/>
        <c:crosses val="autoZero"/>
        <c:crossBetween val="between"/>
      </c:valAx>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layout/>
    </c:title>
    <c:plotArea>
      <c:layout/>
      <c:barChart>
        <c:barDir val="col"/>
        <c:grouping val="clustered"/>
        <c:ser>
          <c:idx val="0"/>
          <c:order val="0"/>
          <c:tx>
            <c:strRef>
              <c:f>Sheet1!$A$2</c:f>
              <c:strCache>
                <c:ptCount val="1"/>
                <c:pt idx="0">
                  <c:v>Plant Cost</c:v>
                </c:pt>
              </c:strCache>
            </c:strRef>
          </c:tx>
          <c:cat>
            <c:strRef>
              <c:f>Sheet1!$B$1:$K$1</c:f>
              <c:strCache>
                <c:ptCount val="10"/>
                <c:pt idx="0">
                  <c:v>Subcritical</c:v>
                </c:pt>
                <c:pt idx="1">
                  <c:v>Subcritical w/CO2 Capture</c:v>
                </c:pt>
                <c:pt idx="2">
                  <c:v>Supercritical</c:v>
                </c:pt>
                <c:pt idx="3">
                  <c:v>Supercritical w/ CO2 capture</c:v>
                </c:pt>
                <c:pt idx="4">
                  <c:v>Ultra-Supercritical</c:v>
                </c:pt>
                <c:pt idx="5">
                  <c:v>Ultra-Supercritical w/ CO2 capture</c:v>
                </c:pt>
                <c:pt idx="6">
                  <c:v>CFB</c:v>
                </c:pt>
                <c:pt idx="7">
                  <c:v>CFB w/ CO2 capture</c:v>
                </c:pt>
                <c:pt idx="8">
                  <c:v>IGCC</c:v>
                </c:pt>
                <c:pt idx="9">
                  <c:v>IGCC w/ CO2 Capture</c:v>
                </c:pt>
              </c:strCache>
            </c:strRef>
          </c:cat>
          <c:val>
            <c:numRef>
              <c:f>Sheet1!$B$2:$K$2</c:f>
              <c:numCache>
                <c:formatCode>General</c:formatCode>
                <c:ptCount val="10"/>
                <c:pt idx="0">
                  <c:v>1280</c:v>
                </c:pt>
                <c:pt idx="1">
                  <c:v>2230</c:v>
                </c:pt>
                <c:pt idx="2">
                  <c:v>1330</c:v>
                </c:pt>
                <c:pt idx="3">
                  <c:v>2140</c:v>
                </c:pt>
                <c:pt idx="4">
                  <c:v>1360</c:v>
                </c:pt>
                <c:pt idx="5">
                  <c:v>2090</c:v>
                </c:pt>
                <c:pt idx="6">
                  <c:v>1330</c:v>
                </c:pt>
                <c:pt idx="7">
                  <c:v>2270</c:v>
                </c:pt>
                <c:pt idx="8">
                  <c:v>1430</c:v>
                </c:pt>
                <c:pt idx="9">
                  <c:v>1890</c:v>
                </c:pt>
              </c:numCache>
            </c:numRef>
          </c:val>
        </c:ser>
        <c:axId val="51247744"/>
        <c:axId val="51065216"/>
      </c:barChart>
      <c:catAx>
        <c:axId val="51247744"/>
        <c:scaling>
          <c:orientation val="minMax"/>
        </c:scaling>
        <c:axPos val="b"/>
        <c:tickLblPos val="nextTo"/>
        <c:crossAx val="51065216"/>
        <c:crosses val="autoZero"/>
        <c:auto val="1"/>
        <c:lblAlgn val="ctr"/>
        <c:lblOffset val="100"/>
      </c:catAx>
      <c:valAx>
        <c:axId val="51065216"/>
        <c:scaling>
          <c:orientation val="minMax"/>
        </c:scaling>
        <c:axPos val="l"/>
        <c:majorGridlines/>
        <c:numFmt formatCode="General" sourceLinked="1"/>
        <c:tickLblPos val="nextTo"/>
        <c:crossAx val="51247744"/>
        <c:crosses val="autoZero"/>
        <c:crossBetween val="between"/>
      </c:valAx>
    </c:plotArea>
    <c:plotVisOnly val="1"/>
  </c:chart>
  <c:txPr>
    <a:bodyPr/>
    <a:lstStyle/>
    <a:p>
      <a:pPr>
        <a:defRPr sz="20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6.4653973681761415E-2"/>
          <c:y val="2.0560221638961797E-2"/>
          <c:w val="0.93502723807663624"/>
          <c:h val="0.56840726159230059"/>
        </c:manualLayout>
      </c:layout>
      <c:barChart>
        <c:barDir val="col"/>
        <c:grouping val="stacked"/>
        <c:ser>
          <c:idx val="0"/>
          <c:order val="0"/>
          <c:tx>
            <c:strRef>
              <c:f>Sheet1!$A$3</c:f>
              <c:strCache>
                <c:ptCount val="1"/>
                <c:pt idx="0">
                  <c:v>Initial Cost + Interest</c:v>
                </c:pt>
              </c:strCache>
            </c:strRef>
          </c:tx>
          <c:cat>
            <c:strRef>
              <c:f>Sheet1!$B$1:$K$1</c:f>
              <c:strCache>
                <c:ptCount val="10"/>
                <c:pt idx="0">
                  <c:v>Subcritical</c:v>
                </c:pt>
                <c:pt idx="1">
                  <c:v>Subcritical w/CO2 Capture</c:v>
                </c:pt>
                <c:pt idx="2">
                  <c:v>Supercritical</c:v>
                </c:pt>
                <c:pt idx="3">
                  <c:v>Supercritical w/ CO2 capture</c:v>
                </c:pt>
                <c:pt idx="4">
                  <c:v>Ultra-Supercritical</c:v>
                </c:pt>
                <c:pt idx="5">
                  <c:v>Ultra-Supercritical w/ CO2 capture</c:v>
                </c:pt>
                <c:pt idx="6">
                  <c:v>CFB</c:v>
                </c:pt>
                <c:pt idx="7">
                  <c:v>CFB w/ CO2 capture</c:v>
                </c:pt>
                <c:pt idx="8">
                  <c:v>IGCC</c:v>
                </c:pt>
                <c:pt idx="9">
                  <c:v>IGCC w/ CO2 Capture</c:v>
                </c:pt>
              </c:strCache>
            </c:strRef>
          </c:cat>
          <c:val>
            <c:numRef>
              <c:f>Sheet1!$B$3:$K$3</c:f>
              <c:numCache>
                <c:formatCode>General</c:formatCode>
                <c:ptCount val="10"/>
                <c:pt idx="0">
                  <c:v>2.6</c:v>
                </c:pt>
                <c:pt idx="1">
                  <c:v>4.5199999999999996</c:v>
                </c:pt>
                <c:pt idx="2">
                  <c:v>2.7</c:v>
                </c:pt>
                <c:pt idx="3">
                  <c:v>4.34</c:v>
                </c:pt>
                <c:pt idx="4">
                  <c:v>2.7600000000000002</c:v>
                </c:pt>
                <c:pt idx="5">
                  <c:v>4.24</c:v>
                </c:pt>
                <c:pt idx="6">
                  <c:v>2.7</c:v>
                </c:pt>
                <c:pt idx="7">
                  <c:v>4.5999999999999996</c:v>
                </c:pt>
                <c:pt idx="8">
                  <c:v>2.9</c:v>
                </c:pt>
                <c:pt idx="9">
                  <c:v>3.8299999999999987</c:v>
                </c:pt>
              </c:numCache>
            </c:numRef>
          </c:val>
        </c:ser>
        <c:ser>
          <c:idx val="1"/>
          <c:order val="1"/>
          <c:tx>
            <c:strRef>
              <c:f>Sheet1!$A$4</c:f>
              <c:strCache>
                <c:ptCount val="1"/>
                <c:pt idx="0">
                  <c:v>Fuel</c:v>
                </c:pt>
              </c:strCache>
            </c:strRef>
          </c:tx>
          <c:cat>
            <c:strRef>
              <c:f>Sheet1!$B$1:$K$1</c:f>
              <c:strCache>
                <c:ptCount val="10"/>
                <c:pt idx="0">
                  <c:v>Subcritical</c:v>
                </c:pt>
                <c:pt idx="1">
                  <c:v>Subcritical w/CO2 Capture</c:v>
                </c:pt>
                <c:pt idx="2">
                  <c:v>Supercritical</c:v>
                </c:pt>
                <c:pt idx="3">
                  <c:v>Supercritical w/ CO2 capture</c:v>
                </c:pt>
                <c:pt idx="4">
                  <c:v>Ultra-Supercritical</c:v>
                </c:pt>
                <c:pt idx="5">
                  <c:v>Ultra-Supercritical w/ CO2 capture</c:v>
                </c:pt>
                <c:pt idx="6">
                  <c:v>CFB</c:v>
                </c:pt>
                <c:pt idx="7">
                  <c:v>CFB w/ CO2 capture</c:v>
                </c:pt>
                <c:pt idx="8">
                  <c:v>IGCC</c:v>
                </c:pt>
                <c:pt idx="9">
                  <c:v>IGCC w/ CO2 Capture</c:v>
                </c:pt>
              </c:strCache>
            </c:strRef>
          </c:cat>
          <c:val>
            <c:numRef>
              <c:f>Sheet1!$B$4:$K$4</c:f>
              <c:numCache>
                <c:formatCode>General</c:formatCode>
                <c:ptCount val="10"/>
                <c:pt idx="0">
                  <c:v>1.49</c:v>
                </c:pt>
                <c:pt idx="1">
                  <c:v>2.04</c:v>
                </c:pt>
                <c:pt idx="2">
                  <c:v>1.33</c:v>
                </c:pt>
                <c:pt idx="3">
                  <c:v>1.75</c:v>
                </c:pt>
                <c:pt idx="4">
                  <c:v>1.180000000000001</c:v>
                </c:pt>
                <c:pt idx="5">
                  <c:v>1.5</c:v>
                </c:pt>
                <c:pt idx="6">
                  <c:v>0.98</c:v>
                </c:pt>
                <c:pt idx="7">
                  <c:v>1.34</c:v>
                </c:pt>
                <c:pt idx="8">
                  <c:v>1.33</c:v>
                </c:pt>
                <c:pt idx="9">
                  <c:v>1.6400000000000001</c:v>
                </c:pt>
              </c:numCache>
            </c:numRef>
          </c:val>
        </c:ser>
        <c:ser>
          <c:idx val="2"/>
          <c:order val="2"/>
          <c:tx>
            <c:strRef>
              <c:f>Sheet1!$A$5</c:f>
              <c:strCache>
                <c:ptCount val="1"/>
                <c:pt idx="0">
                  <c:v>Operating Costs</c:v>
                </c:pt>
              </c:strCache>
            </c:strRef>
          </c:tx>
          <c:cat>
            <c:strRef>
              <c:f>Sheet1!$B$1:$K$1</c:f>
              <c:strCache>
                <c:ptCount val="10"/>
                <c:pt idx="0">
                  <c:v>Subcritical</c:v>
                </c:pt>
                <c:pt idx="1">
                  <c:v>Subcritical w/CO2 Capture</c:v>
                </c:pt>
                <c:pt idx="2">
                  <c:v>Supercritical</c:v>
                </c:pt>
                <c:pt idx="3">
                  <c:v>Supercritical w/ CO2 capture</c:v>
                </c:pt>
                <c:pt idx="4">
                  <c:v>Ultra-Supercritical</c:v>
                </c:pt>
                <c:pt idx="5">
                  <c:v>Ultra-Supercritical w/ CO2 capture</c:v>
                </c:pt>
                <c:pt idx="6">
                  <c:v>CFB</c:v>
                </c:pt>
                <c:pt idx="7">
                  <c:v>CFB w/ CO2 capture</c:v>
                </c:pt>
                <c:pt idx="8">
                  <c:v>IGCC</c:v>
                </c:pt>
                <c:pt idx="9">
                  <c:v>IGCC w/ CO2 Capture</c:v>
                </c:pt>
              </c:strCache>
            </c:strRef>
          </c:cat>
          <c:val>
            <c:numRef>
              <c:f>Sheet1!$B$5:$K$5</c:f>
              <c:numCache>
                <c:formatCode>General</c:formatCode>
                <c:ptCount val="10"/>
                <c:pt idx="0">
                  <c:v>0.75000000000000056</c:v>
                </c:pt>
                <c:pt idx="1">
                  <c:v>1.6</c:v>
                </c:pt>
                <c:pt idx="2">
                  <c:v>0.75000000000000056</c:v>
                </c:pt>
                <c:pt idx="3">
                  <c:v>1.6</c:v>
                </c:pt>
                <c:pt idx="4">
                  <c:v>0.75000000000000056</c:v>
                </c:pt>
                <c:pt idx="5">
                  <c:v>1.6</c:v>
                </c:pt>
                <c:pt idx="6">
                  <c:v>1</c:v>
                </c:pt>
                <c:pt idx="7">
                  <c:v>1.85</c:v>
                </c:pt>
                <c:pt idx="8">
                  <c:v>0.9</c:v>
                </c:pt>
                <c:pt idx="9">
                  <c:v>1.05</c:v>
                </c:pt>
              </c:numCache>
            </c:numRef>
          </c:val>
        </c:ser>
        <c:overlap val="100"/>
        <c:axId val="51095040"/>
        <c:axId val="51096576"/>
      </c:barChart>
      <c:catAx>
        <c:axId val="51095040"/>
        <c:scaling>
          <c:orientation val="minMax"/>
        </c:scaling>
        <c:axPos val="b"/>
        <c:tickLblPos val="nextTo"/>
        <c:crossAx val="51096576"/>
        <c:crosses val="autoZero"/>
        <c:auto val="1"/>
        <c:lblAlgn val="ctr"/>
        <c:lblOffset val="100"/>
      </c:catAx>
      <c:valAx>
        <c:axId val="51096576"/>
        <c:scaling>
          <c:orientation val="minMax"/>
        </c:scaling>
        <c:axPos val="l"/>
        <c:majorGridlines/>
        <c:title>
          <c:tx>
            <c:rich>
              <a:bodyPr rot="-5400000" vert="horz"/>
              <a:lstStyle/>
              <a:p>
                <a:pPr>
                  <a:defRPr/>
                </a:pPr>
                <a:r>
                  <a:rPr lang="en-US"/>
                  <a:t>Energy Cost(cents/kW-h)</a:t>
                </a:r>
              </a:p>
            </c:rich>
          </c:tx>
          <c:layout>
            <c:manualLayout>
              <c:xMode val="edge"/>
              <c:yMode val="edge"/>
              <c:x val="0"/>
              <c:y val="0.13271289005540993"/>
            </c:manualLayout>
          </c:layout>
        </c:title>
        <c:numFmt formatCode="General" sourceLinked="1"/>
        <c:tickLblPos val="nextTo"/>
        <c:crossAx val="51095040"/>
        <c:crosses val="autoZero"/>
        <c:crossBetween val="between"/>
      </c:valAx>
    </c:plotArea>
    <c:legend>
      <c:legendPos val="b"/>
      <c:layout>
        <c:manualLayout>
          <c:xMode val="edge"/>
          <c:yMode val="edge"/>
          <c:x val="0.40557989877735168"/>
          <c:y val="0.94860148731408689"/>
          <c:w val="0.59439571364876331"/>
          <c:h val="5.1398512685914263E-2"/>
        </c:manualLayout>
      </c:layout>
      <c:spPr>
        <a:solidFill>
          <a:schemeClr val="bg1"/>
        </a:solidFill>
      </c:spPr>
    </c:legend>
    <c:plotVisOnly val="1"/>
  </c:chart>
  <c:txPr>
    <a:bodyPr/>
    <a:lstStyle/>
    <a:p>
      <a:pPr>
        <a:defRPr sz="1800"/>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D3CDB3-3C96-412A-BDCD-9E92D63101F3}" type="datetimeFigureOut">
              <a:rPr lang="en-US" smtClean="0"/>
              <a:pPr/>
              <a:t>12/2/2008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3FA93B-BD95-4EEA-A350-40586F8CB95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en.wikipedia.org/wiki/Coal" TargetMode="External"/><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hyperlink" Target="http://en.wikipedia.org/wiki/Fluidized_bed_reactor" TargetMode="External"/><Relationship Id="rId4" Type="http://schemas.openxmlformats.org/officeDocument/2006/relationships/hyperlink" Target="http://en.wikipedia.org/wiki/Biomass"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en.wikipedia.org/wiki/Chemistry" TargetMode="External"/><Relationship Id="rId13" Type="http://schemas.openxmlformats.org/officeDocument/2006/relationships/hyperlink" Target="http://en.wikipedia.org/wiki/Hydrogen" TargetMode="External"/><Relationship Id="rId18" Type="http://schemas.openxmlformats.org/officeDocument/2006/relationships/hyperlink" Target="http://en.wikipedia.org/wiki/Heat" TargetMode="External"/><Relationship Id="rId3" Type="http://schemas.openxmlformats.org/officeDocument/2006/relationships/hyperlink" Target="http://en.wikipedia.org/wiki/Potential_energy" TargetMode="External"/><Relationship Id="rId7" Type="http://schemas.openxmlformats.org/officeDocument/2006/relationships/hyperlink" Target="http://en.wikipedia.org/wiki/Mass" TargetMode="External"/><Relationship Id="rId12" Type="http://schemas.openxmlformats.org/officeDocument/2006/relationships/hyperlink" Target="http://en.wikipedia.org/wiki/Volatility_(chemistry)" TargetMode="External"/><Relationship Id="rId17" Type="http://schemas.openxmlformats.org/officeDocument/2006/relationships/hyperlink" Target="http://en.wikipedia.org/wiki/Coal_assay" TargetMode="External"/><Relationship Id="rId2" Type="http://schemas.openxmlformats.org/officeDocument/2006/relationships/slide" Target="../slides/slide3.xml"/><Relationship Id="rId16" Type="http://schemas.openxmlformats.org/officeDocument/2006/relationships/hyperlink" Target="http://en.wikipedia.org/wiki/Oxygen" TargetMode="External"/><Relationship Id="rId20" Type="http://schemas.openxmlformats.org/officeDocument/2006/relationships/hyperlink" Target="http://en.wikipedia.org/wiki/Experiment" TargetMode="External"/><Relationship Id="rId1" Type="http://schemas.openxmlformats.org/officeDocument/2006/relationships/notesMaster" Target="../notesMasters/notesMaster1.xml"/><Relationship Id="rId6" Type="http://schemas.openxmlformats.org/officeDocument/2006/relationships/hyperlink" Target="http://en.wikipedia.org/wiki/Grade" TargetMode="External"/><Relationship Id="rId11" Type="http://schemas.openxmlformats.org/officeDocument/2006/relationships/hyperlink" Target="http://en.wikipedia.org/wiki/Moisture" TargetMode="External"/><Relationship Id="rId5" Type="http://schemas.openxmlformats.org/officeDocument/2006/relationships/hyperlink" Target="http://en.wikipedia.org/wiki/Heating_value" TargetMode="External"/><Relationship Id="rId15" Type="http://schemas.openxmlformats.org/officeDocument/2006/relationships/hyperlink" Target="http://en.wikipedia.org/wiki/Sulfur" TargetMode="External"/><Relationship Id="rId10" Type="http://schemas.openxmlformats.org/officeDocument/2006/relationships/hyperlink" Target="http://en.wikipedia.org/wiki/Chemical_composition" TargetMode="External"/><Relationship Id="rId19" Type="http://schemas.openxmlformats.org/officeDocument/2006/relationships/hyperlink" Target="http://en.wikipedia.org/wiki/Combustion" TargetMode="External"/><Relationship Id="rId4" Type="http://schemas.openxmlformats.org/officeDocument/2006/relationships/hyperlink" Target="http://en.wikipedia.org/wiki/Coal" TargetMode="External"/><Relationship Id="rId9" Type="http://schemas.openxmlformats.org/officeDocument/2006/relationships/hyperlink" Target="http://en.wikipedia.org/wiki/Theoretical" TargetMode="External"/><Relationship Id="rId14" Type="http://schemas.openxmlformats.org/officeDocument/2006/relationships/hyperlink" Target="http://en.wikipedia.org/wiki/Nitrogen"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3FA93B-BD95-4EEA-A350-40586F8CB95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43FA93B-BD95-4EEA-A350-40586F8CB958}"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http://www.tva.gov/power/coalart.htm</a:t>
            </a:r>
            <a:endParaRPr lang="en-US" dirty="0"/>
          </a:p>
        </p:txBody>
      </p:sp>
      <p:sp>
        <p:nvSpPr>
          <p:cNvPr id="4" name="Slide Number Placeholder 3"/>
          <p:cNvSpPr>
            <a:spLocks noGrp="1"/>
          </p:cNvSpPr>
          <p:nvPr>
            <p:ph type="sldNum" sz="quarter" idx="10"/>
          </p:nvPr>
        </p:nvSpPr>
        <p:spPr/>
        <p:txBody>
          <a:bodyPr/>
          <a:lstStyle/>
          <a:p>
            <a:fld id="{443FA93B-BD95-4EEA-A350-40586F8CB958}"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Standard coal fired power plant</a:t>
            </a:r>
          </a:p>
          <a:p>
            <a:endParaRPr lang="en-US" dirty="0" smtClean="0"/>
          </a:p>
          <a:p>
            <a:r>
              <a:rPr lang="en-US" dirty="0" smtClean="0"/>
              <a:t>Sub-critical pulverized coal system</a:t>
            </a:r>
            <a:endParaRPr lang="en-US" dirty="0"/>
          </a:p>
        </p:txBody>
      </p:sp>
      <p:sp>
        <p:nvSpPr>
          <p:cNvPr id="4" name="Slide Number Placeholder 3"/>
          <p:cNvSpPr>
            <a:spLocks noGrp="1"/>
          </p:cNvSpPr>
          <p:nvPr>
            <p:ph type="sldNum" sz="quarter" idx="10"/>
          </p:nvPr>
        </p:nvSpPr>
        <p:spPr/>
        <p:txBody>
          <a:bodyPr/>
          <a:lstStyle/>
          <a:p>
            <a:fld id="{443FA93B-BD95-4EEA-A350-40586F8CB958}"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3FA93B-BD95-4EEA-A350-40586F8CB958}"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Generating efficiency</a:t>
            </a:r>
            <a:r>
              <a:rPr lang="en-US" baseline="0" dirty="0" smtClean="0"/>
              <a:t> is different for different types of coal</a:t>
            </a:r>
          </a:p>
          <a:p>
            <a:r>
              <a:rPr lang="en-US" baseline="0" dirty="0" smtClean="0"/>
              <a:t>Different properties</a:t>
            </a:r>
          </a:p>
          <a:p>
            <a:r>
              <a:rPr lang="en-US" baseline="0" dirty="0" smtClean="0"/>
              <a:t>Higher heating value = generating capacity</a:t>
            </a:r>
          </a:p>
          <a:p>
            <a:r>
              <a:rPr lang="en-US" baseline="0" dirty="0" smtClean="0"/>
              <a:t>Others = “how much it pollutes”</a:t>
            </a:r>
          </a:p>
          <a:p>
            <a:endParaRPr lang="en-US" baseline="0" dirty="0" smtClean="0"/>
          </a:p>
          <a:p>
            <a:r>
              <a:rPr lang="en-US" baseline="0" dirty="0" smtClean="0"/>
              <a:t>More C = more energy, but more water = less energy</a:t>
            </a:r>
            <a:endParaRPr lang="en-US" dirty="0"/>
          </a:p>
        </p:txBody>
      </p:sp>
      <p:sp>
        <p:nvSpPr>
          <p:cNvPr id="4" name="Slide Number Placeholder 3"/>
          <p:cNvSpPr>
            <a:spLocks noGrp="1"/>
          </p:cNvSpPr>
          <p:nvPr>
            <p:ph type="sldNum" sz="quarter" idx="10"/>
          </p:nvPr>
        </p:nvSpPr>
        <p:spPr/>
        <p:txBody>
          <a:bodyPr/>
          <a:lstStyle/>
          <a:p>
            <a:fld id="{443FA93B-BD95-4EEA-A350-40586F8CB958}"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Differ in T/P they</a:t>
            </a:r>
            <a:r>
              <a:rPr lang="en-US" baseline="0" dirty="0" smtClean="0"/>
              <a:t> elevate steam to </a:t>
            </a:r>
            <a:r>
              <a:rPr lang="en-US" baseline="0" dirty="0" err="1" smtClean="0"/>
              <a:t>to</a:t>
            </a:r>
            <a:r>
              <a:rPr lang="en-US" baseline="0" dirty="0" smtClean="0"/>
              <a:t> generate electricity</a:t>
            </a:r>
          </a:p>
          <a:p>
            <a:r>
              <a:rPr lang="en-US" baseline="0" dirty="0" smtClean="0"/>
              <a:t>Higher T/P = more energy</a:t>
            </a:r>
          </a:p>
          <a:p>
            <a:r>
              <a:rPr lang="en-US" baseline="0" dirty="0" smtClean="0"/>
              <a:t>	need higher standards to reach these (engineering to withstand)</a:t>
            </a:r>
            <a:endParaRPr lang="en-US" dirty="0"/>
          </a:p>
        </p:txBody>
      </p:sp>
      <p:sp>
        <p:nvSpPr>
          <p:cNvPr id="4" name="Slide Number Placeholder 3"/>
          <p:cNvSpPr>
            <a:spLocks noGrp="1"/>
          </p:cNvSpPr>
          <p:nvPr>
            <p:ph type="sldNum" sz="quarter" idx="10"/>
          </p:nvPr>
        </p:nvSpPr>
        <p:spPr/>
        <p:txBody>
          <a:bodyPr/>
          <a:lstStyle/>
          <a:p>
            <a:fld id="{443FA93B-BD95-4EEA-A350-40586F8CB958}"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Higher</a:t>
            </a:r>
            <a:r>
              <a:rPr lang="en-US" baseline="0" dirty="0" smtClean="0"/>
              <a:t> efficiency technology</a:t>
            </a:r>
          </a:p>
          <a:p>
            <a:endParaRPr lang="en-US" baseline="0" dirty="0" smtClean="0"/>
          </a:p>
          <a:p>
            <a:r>
              <a:rPr lang="en-US" baseline="0" dirty="0" smtClean="0"/>
              <a:t>FBC = coal ground to very fine particles, combust in air, air blows it up, turbulent stream, burn more completely/cleanly than if sitting there</a:t>
            </a:r>
          </a:p>
          <a:p>
            <a:r>
              <a:rPr lang="en-US" baseline="0" dirty="0" smtClean="0"/>
              <a:t>More surf area exposed to heat</a:t>
            </a:r>
          </a:p>
          <a:p>
            <a:endParaRPr lang="en-US" baseline="0" dirty="0" smtClean="0"/>
          </a:p>
          <a:p>
            <a:r>
              <a:rPr lang="en-US" dirty="0" smtClean="0"/>
              <a:t>FBC plants are more flexible than conventional plants in that they can be fired on </a:t>
            </a:r>
            <a:r>
              <a:rPr lang="en-US" dirty="0" smtClean="0">
                <a:hlinkClick r:id="rId3" tooltip="Coal"/>
              </a:rPr>
              <a:t>coal</a:t>
            </a:r>
            <a:r>
              <a:rPr lang="en-US" dirty="0" smtClean="0"/>
              <a:t> and </a:t>
            </a:r>
            <a:r>
              <a:rPr lang="en-US" dirty="0" smtClean="0">
                <a:hlinkClick r:id="rId4" tooltip="Biomass"/>
              </a:rPr>
              <a:t>biomass</a:t>
            </a:r>
            <a:r>
              <a:rPr lang="en-US" dirty="0" smtClean="0"/>
              <a:t>, among other fuels. </a:t>
            </a:r>
            <a:r>
              <a:rPr lang="en-US" dirty="0" smtClean="0">
                <a:hlinkClick r:id="rId5" tooltip="Fluidized bed reactor"/>
              </a:rPr>
              <a:t>Fluidized beds</a:t>
            </a:r>
            <a:r>
              <a:rPr lang="en-US" dirty="0" smtClean="0"/>
              <a:t> suspend solid fuels on upward-blowing jets of air during the combustion process. The result is a turbulent mixing of gas and solids. The tumbling action, much like a bubbling fluid, provides more effective chemical reactions and heat transfer.</a:t>
            </a:r>
          </a:p>
          <a:p>
            <a:endParaRPr lang="en-US" dirty="0" smtClean="0"/>
          </a:p>
          <a:p>
            <a:r>
              <a:rPr lang="en-US" dirty="0" smtClean="0"/>
              <a:t>ESP = electrostatic precipitator</a:t>
            </a:r>
            <a:endParaRPr lang="en-US" dirty="0"/>
          </a:p>
        </p:txBody>
      </p:sp>
      <p:sp>
        <p:nvSpPr>
          <p:cNvPr id="4" name="Slide Number Placeholder 3"/>
          <p:cNvSpPr>
            <a:spLocks noGrp="1"/>
          </p:cNvSpPr>
          <p:nvPr>
            <p:ph type="sldNum" sz="quarter" idx="10"/>
          </p:nvPr>
        </p:nvSpPr>
        <p:spPr/>
        <p:txBody>
          <a:bodyPr/>
          <a:lstStyle/>
          <a:p>
            <a:fld id="{443FA93B-BD95-4EEA-A350-40586F8CB958}" type="slidenum">
              <a:rPr lang="en-US" smtClean="0"/>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IGCC is the big new thing – really, really expensive and energy</a:t>
            </a:r>
            <a:r>
              <a:rPr lang="en-US" baseline="0" dirty="0" smtClean="0"/>
              <a:t> intensive</a:t>
            </a:r>
          </a:p>
          <a:p>
            <a:pPr marL="228600" indent="-228600">
              <a:buAutoNum type="arabicParenR"/>
            </a:pPr>
            <a:r>
              <a:rPr lang="en-US" baseline="0" dirty="0" smtClean="0"/>
              <a:t>don’t burn coal directly – create H to burn for energy; create CO as by-product</a:t>
            </a:r>
          </a:p>
          <a:p>
            <a:pPr marL="228600" indent="-228600">
              <a:buAutoNum type="arabicParenR"/>
            </a:pPr>
            <a:r>
              <a:rPr lang="en-US" baseline="0" dirty="0" smtClean="0"/>
              <a:t>Producing steam from radiant cooling &amp; burn H gas to produce steam in turbine</a:t>
            </a:r>
          </a:p>
          <a:p>
            <a:pPr marL="228600" indent="-228600">
              <a:buAutoNum type="arabicParenR"/>
            </a:pPr>
            <a:r>
              <a:rPr lang="en-US" baseline="0" dirty="0" smtClean="0"/>
              <a:t>Both into steam generator to </a:t>
            </a:r>
          </a:p>
          <a:p>
            <a:pPr marL="228600" indent="-228600">
              <a:buNone/>
            </a:pPr>
            <a:endParaRPr lang="en-US" baseline="0" dirty="0"/>
          </a:p>
          <a:p>
            <a:pPr marL="228600" indent="-228600">
              <a:buNone/>
            </a:pPr>
            <a:r>
              <a:rPr lang="en-US" baseline="0" dirty="0" smtClean="0"/>
              <a:t>See The Future of Coal</a:t>
            </a:r>
          </a:p>
        </p:txBody>
      </p:sp>
      <p:sp>
        <p:nvSpPr>
          <p:cNvPr id="4" name="Slide Number Placeholder 3"/>
          <p:cNvSpPr>
            <a:spLocks noGrp="1"/>
          </p:cNvSpPr>
          <p:nvPr>
            <p:ph type="sldNum" sz="quarter" idx="10"/>
          </p:nvPr>
        </p:nvSpPr>
        <p:spPr/>
        <p:txBody>
          <a:bodyPr/>
          <a:lstStyle/>
          <a:p>
            <a:fld id="{443FA93B-BD95-4EEA-A350-40586F8CB958}" type="slidenum">
              <a:rPr lang="en-US" smtClean="0"/>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Science</a:t>
            </a:r>
            <a:r>
              <a:rPr lang="en-US" dirty="0" smtClean="0"/>
              <a:t> paper</a:t>
            </a:r>
            <a:r>
              <a:rPr lang="en-US" baseline="0" dirty="0" smtClean="0"/>
              <a:t> – different way to capture C</a:t>
            </a:r>
          </a:p>
          <a:p>
            <a:endParaRPr lang="en-US" baseline="0" dirty="0" smtClean="0"/>
          </a:p>
          <a:p>
            <a:r>
              <a:rPr lang="en-US" baseline="0" dirty="0" smtClean="0"/>
              <a:t>HO-NH2 (amine) is molecule that typically captures CO2; heat it up, releases CO2 (</a:t>
            </a:r>
            <a:r>
              <a:rPr lang="en-US" baseline="0" dirty="0" err="1" smtClean="0"/>
              <a:t>liquify</a:t>
            </a:r>
            <a:r>
              <a:rPr lang="en-US" baseline="0" dirty="0" smtClean="0"/>
              <a:t> and do whatever)</a:t>
            </a:r>
          </a:p>
          <a:p>
            <a:r>
              <a:rPr lang="en-US" baseline="0" dirty="0" smtClean="0"/>
              <a:t>	energy intensive to regenerate amine</a:t>
            </a:r>
          </a:p>
          <a:p>
            <a:r>
              <a:rPr lang="en-US" baseline="0" dirty="0" smtClean="0"/>
              <a:t>New more complicated molecule – if it works, much less energy intensive way to get out the CO2</a:t>
            </a:r>
          </a:p>
          <a:p>
            <a:r>
              <a:rPr lang="en-US" baseline="0" dirty="0" smtClean="0"/>
              <a:t>	ZIF = </a:t>
            </a:r>
            <a:r>
              <a:rPr lang="en-US" baseline="0" dirty="0" err="1" smtClean="0"/>
              <a:t>zeolitic</a:t>
            </a:r>
            <a:r>
              <a:rPr lang="en-US" baseline="0" dirty="0" smtClean="0"/>
              <a:t> </a:t>
            </a:r>
            <a:r>
              <a:rPr lang="en-US" baseline="0" dirty="0" err="1" smtClean="0"/>
              <a:t>imidazolate</a:t>
            </a:r>
            <a:r>
              <a:rPr lang="en-US" baseline="0" dirty="0" smtClean="0"/>
              <a:t> frameworks</a:t>
            </a:r>
          </a:p>
          <a:p>
            <a:r>
              <a:rPr lang="en-US" dirty="0" smtClean="0"/>
              <a:t>The adsorption isotherms for all</a:t>
            </a:r>
            <a:r>
              <a:rPr lang="en-US" baseline="30000" dirty="0" smtClean="0"/>
              <a:t> </a:t>
            </a:r>
            <a:r>
              <a:rPr lang="en-US" dirty="0" smtClean="0"/>
              <a:t>three ZIFs show a disproportionately high affinity and capacity</a:t>
            </a:r>
            <a:r>
              <a:rPr lang="en-US" baseline="30000" dirty="0" smtClean="0"/>
              <a:t> </a:t>
            </a:r>
            <a:r>
              <a:rPr lang="en-US" dirty="0" smtClean="0"/>
              <a:t>for CO</a:t>
            </a:r>
            <a:r>
              <a:rPr lang="en-US" baseline="-25000" dirty="0" smtClean="0"/>
              <a:t>2</a:t>
            </a:r>
            <a:r>
              <a:rPr lang="en-US" dirty="0" smtClean="0"/>
              <a:t> (SOM text S5), with ZIF-69 outperforming ZIF-68 and</a:t>
            </a:r>
            <a:r>
              <a:rPr lang="en-US" baseline="30000" dirty="0" smtClean="0"/>
              <a:t> </a:t>
            </a:r>
            <a:r>
              <a:rPr lang="en-US" dirty="0" smtClean="0"/>
              <a:t>ZIF-70, as well as the state-of-the-art material BPL carbon. Adsorption is completely reversible,</a:t>
            </a:r>
            <a:r>
              <a:rPr lang="en-US" baseline="30000" dirty="0" smtClean="0"/>
              <a:t> </a:t>
            </a:r>
            <a:r>
              <a:rPr lang="en-US" dirty="0" smtClean="0"/>
              <a:t>and we calculate that 1 liter of ZIF-69 can store 82.6 liters</a:t>
            </a:r>
            <a:r>
              <a:rPr lang="en-US" baseline="30000" dirty="0" smtClean="0"/>
              <a:t> </a:t>
            </a:r>
            <a:r>
              <a:rPr lang="en-US" dirty="0" smtClean="0"/>
              <a:t>(162 g) of CO</a:t>
            </a:r>
            <a:r>
              <a:rPr lang="en-US" baseline="-25000" dirty="0" smtClean="0"/>
              <a:t>2</a:t>
            </a:r>
            <a:r>
              <a:rPr lang="en-US" dirty="0" smtClean="0"/>
              <a:t> at 273 K.</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43FA93B-BD95-4EEA-A350-40586F8CB958}" type="slidenum">
              <a:rPr lang="en-US" smtClean="0"/>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43FA93B-BD95-4EEA-A350-40586F8CB958}"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1" u="sng" dirty="0" smtClean="0"/>
              <a:t>Energy Value of Coal (http://en.wikipedia.org/wiki/Energy_value_of_coal)</a:t>
            </a:r>
          </a:p>
          <a:p>
            <a:r>
              <a:rPr lang="en-US" dirty="0" smtClean="0"/>
              <a:t>The </a:t>
            </a:r>
            <a:r>
              <a:rPr lang="en-US" b="1" dirty="0" smtClean="0"/>
              <a:t>energy value of coal</a:t>
            </a:r>
            <a:r>
              <a:rPr lang="en-US" dirty="0" smtClean="0"/>
              <a:t>, or the </a:t>
            </a:r>
            <a:r>
              <a:rPr lang="en-US" b="1" dirty="0" smtClean="0"/>
              <a:t>fuel content</a:t>
            </a:r>
            <a:r>
              <a:rPr lang="en-US" dirty="0" smtClean="0"/>
              <a:t>, is the amount of </a:t>
            </a:r>
            <a:r>
              <a:rPr lang="en-US" dirty="0" smtClean="0">
                <a:hlinkClick r:id="rId3" tooltip="Potential energy"/>
              </a:rPr>
              <a:t>potential energy</a:t>
            </a:r>
            <a:r>
              <a:rPr lang="en-US" dirty="0" smtClean="0"/>
              <a:t> in </a:t>
            </a:r>
            <a:r>
              <a:rPr lang="en-US" dirty="0" smtClean="0">
                <a:hlinkClick r:id="rId4" tooltip="Coal"/>
              </a:rPr>
              <a:t>coal</a:t>
            </a:r>
            <a:r>
              <a:rPr lang="en-US" dirty="0" smtClean="0"/>
              <a:t> that can be converted into actual </a:t>
            </a:r>
            <a:r>
              <a:rPr lang="en-US" dirty="0" smtClean="0">
                <a:hlinkClick r:id="rId5" tooltip="Heating value"/>
              </a:rPr>
              <a:t>heating ability</a:t>
            </a:r>
            <a:r>
              <a:rPr lang="en-US" dirty="0" smtClean="0"/>
              <a:t>. The value can be calculated and compared with different </a:t>
            </a:r>
            <a:r>
              <a:rPr lang="en-US" dirty="0" smtClean="0">
                <a:hlinkClick r:id="rId6" tooltip="Grade"/>
              </a:rPr>
              <a:t>grades</a:t>
            </a:r>
            <a:r>
              <a:rPr lang="en-US" dirty="0" smtClean="0"/>
              <a:t> of coal or even other materials. Materials of different grades will produce differing amounts of heat for a given </a:t>
            </a:r>
            <a:r>
              <a:rPr lang="en-US" dirty="0" smtClean="0">
                <a:hlinkClick r:id="rId7" tooltip="Mass"/>
              </a:rPr>
              <a:t>mass</a:t>
            </a:r>
            <a:r>
              <a:rPr lang="en-US" dirty="0" smtClean="0"/>
              <a:t>.</a:t>
            </a:r>
          </a:p>
          <a:p>
            <a:r>
              <a:rPr lang="en-US" dirty="0" smtClean="0"/>
              <a:t>While </a:t>
            </a:r>
            <a:r>
              <a:rPr lang="en-US" dirty="0" smtClean="0">
                <a:hlinkClick r:id="rId8" tooltip="Chemistry"/>
              </a:rPr>
              <a:t>chemistry</a:t>
            </a:r>
            <a:r>
              <a:rPr lang="en-US" dirty="0" smtClean="0"/>
              <a:t> provides methods of calculating the </a:t>
            </a:r>
            <a:r>
              <a:rPr lang="en-US" dirty="0" smtClean="0">
                <a:hlinkClick r:id="rId5" tooltip="Heating value"/>
              </a:rPr>
              <a:t>heating value</a:t>
            </a:r>
            <a:r>
              <a:rPr lang="en-US" dirty="0" smtClean="0"/>
              <a:t> of a certain amount of a substance, there is a difference between this </a:t>
            </a:r>
            <a:r>
              <a:rPr lang="en-US" dirty="0" smtClean="0">
                <a:hlinkClick r:id="rId9" tooltip="Theoretical"/>
              </a:rPr>
              <a:t>theoretical</a:t>
            </a:r>
            <a:r>
              <a:rPr lang="en-US" dirty="0" smtClean="0"/>
              <a:t> value and its application to real coal. The grade of a sample of coal does not precisely define its </a:t>
            </a:r>
            <a:r>
              <a:rPr lang="en-US" dirty="0" smtClean="0">
                <a:hlinkClick r:id="rId10" tooltip="Chemical composition"/>
              </a:rPr>
              <a:t>chemical composition</a:t>
            </a:r>
            <a:r>
              <a:rPr lang="en-US" dirty="0" smtClean="0"/>
              <a:t>, so calculating the actual usefulness of coal as a fuel requires determining its proximate and ultimate analysis (see "Chemical Composition" below).</a:t>
            </a:r>
          </a:p>
          <a:p>
            <a:endParaRPr lang="en-US" u="none" dirty="0" smtClean="0">
              <a:solidFill>
                <a:schemeClr val="tx1"/>
              </a:solidFill>
            </a:endParaRPr>
          </a:p>
          <a:p>
            <a:r>
              <a:rPr lang="en-US" b="1" u="sng" dirty="0" smtClean="0">
                <a:solidFill>
                  <a:schemeClr val="tx1"/>
                </a:solidFill>
              </a:rPr>
              <a:t>Chemical Composition</a:t>
            </a:r>
          </a:p>
          <a:p>
            <a:r>
              <a:rPr lang="en-US" u="none" dirty="0" smtClean="0">
                <a:solidFill>
                  <a:schemeClr val="tx1"/>
                </a:solidFill>
              </a:rPr>
              <a:t>Chemical composition of the coal is defined in terms of its proximate and ultimate (elemental) analyses. The parameters of proximate analysis are </a:t>
            </a:r>
            <a:r>
              <a:rPr lang="en-US" u="none" dirty="0" smtClean="0">
                <a:solidFill>
                  <a:schemeClr val="tx1"/>
                </a:solidFill>
                <a:hlinkClick r:id="rId11" tooltip="Moisture"/>
              </a:rPr>
              <a:t>moisture</a:t>
            </a:r>
            <a:r>
              <a:rPr lang="en-US" u="none" dirty="0" smtClean="0">
                <a:solidFill>
                  <a:schemeClr val="tx1"/>
                </a:solidFill>
              </a:rPr>
              <a:t>, </a:t>
            </a:r>
            <a:r>
              <a:rPr lang="en-US" u="none" dirty="0" smtClean="0">
                <a:solidFill>
                  <a:schemeClr val="tx1"/>
                </a:solidFill>
                <a:hlinkClick r:id="rId12" tooltip="Volatility (chemistry)"/>
              </a:rPr>
              <a:t>volatile</a:t>
            </a:r>
            <a:r>
              <a:rPr lang="en-US" u="none" dirty="0" smtClean="0">
                <a:solidFill>
                  <a:schemeClr val="tx1"/>
                </a:solidFill>
              </a:rPr>
              <a:t> matter, ash, and fixed carbon. Elemental or ultimate analysis encompasses the quantitative determination of carbon, </a:t>
            </a:r>
            <a:r>
              <a:rPr lang="en-US" u="none" dirty="0" smtClean="0">
                <a:solidFill>
                  <a:schemeClr val="tx1"/>
                </a:solidFill>
                <a:hlinkClick r:id="rId13" tooltip="Hydrogen"/>
              </a:rPr>
              <a:t>hydrogen</a:t>
            </a:r>
            <a:r>
              <a:rPr lang="en-US" u="none" dirty="0" smtClean="0">
                <a:solidFill>
                  <a:schemeClr val="tx1"/>
                </a:solidFill>
              </a:rPr>
              <a:t>, </a:t>
            </a:r>
            <a:r>
              <a:rPr lang="en-US" u="none" dirty="0" smtClean="0">
                <a:solidFill>
                  <a:schemeClr val="tx1"/>
                </a:solidFill>
                <a:hlinkClick r:id="rId14" tooltip="Nitrogen"/>
              </a:rPr>
              <a:t>nitrogen</a:t>
            </a:r>
            <a:r>
              <a:rPr lang="en-US" u="none" dirty="0" smtClean="0">
                <a:solidFill>
                  <a:schemeClr val="tx1"/>
                </a:solidFill>
              </a:rPr>
              <a:t>, </a:t>
            </a:r>
            <a:r>
              <a:rPr lang="en-US" u="none" dirty="0" smtClean="0">
                <a:solidFill>
                  <a:schemeClr val="tx1"/>
                </a:solidFill>
                <a:hlinkClick r:id="rId15" tooltip="Sulfur"/>
              </a:rPr>
              <a:t>sulfur</a:t>
            </a:r>
            <a:r>
              <a:rPr lang="en-US" u="none" dirty="0" smtClean="0">
                <a:solidFill>
                  <a:schemeClr val="tx1"/>
                </a:solidFill>
              </a:rPr>
              <a:t> and </a:t>
            </a:r>
            <a:r>
              <a:rPr lang="en-US" u="none" dirty="0" smtClean="0">
                <a:solidFill>
                  <a:schemeClr val="tx1"/>
                </a:solidFill>
                <a:hlinkClick r:id="rId16" tooltip="Oxygen"/>
              </a:rPr>
              <a:t>oxygen</a:t>
            </a:r>
            <a:r>
              <a:rPr lang="en-US" u="none" dirty="0" smtClean="0">
                <a:solidFill>
                  <a:schemeClr val="tx1"/>
                </a:solidFill>
              </a:rPr>
              <a:t> within the coal. Additionally, specific physical and mechanical properties of coal and particular </a:t>
            </a:r>
            <a:r>
              <a:rPr lang="en-US" u="none" dirty="0" smtClean="0">
                <a:solidFill>
                  <a:schemeClr val="tx1"/>
                </a:solidFill>
                <a:hlinkClick r:id="rId17" tooltip="Coal assay"/>
              </a:rPr>
              <a:t>carbonization</a:t>
            </a:r>
            <a:r>
              <a:rPr lang="en-US" u="none" dirty="0" smtClean="0">
                <a:solidFill>
                  <a:schemeClr val="tx1"/>
                </a:solidFill>
              </a:rPr>
              <a:t> properties are also determined.</a:t>
            </a:r>
          </a:p>
          <a:p>
            <a:endParaRPr lang="en-US" u="none" dirty="0" smtClean="0">
              <a:solidFill>
                <a:schemeClr val="tx1"/>
              </a:solidFill>
            </a:endParaRPr>
          </a:p>
          <a:p>
            <a:r>
              <a:rPr lang="en-US" u="none" dirty="0" smtClean="0">
                <a:solidFill>
                  <a:schemeClr val="tx1"/>
                </a:solidFill>
              </a:rPr>
              <a:t>The calorific value </a:t>
            </a:r>
            <a:r>
              <a:rPr lang="en-US" i="1" u="none" dirty="0" smtClean="0">
                <a:solidFill>
                  <a:schemeClr val="tx1"/>
                </a:solidFill>
                <a:hlinkClick r:id="rId18" tooltip="Heat"/>
              </a:rPr>
              <a:t>Q</a:t>
            </a:r>
            <a:r>
              <a:rPr lang="en-US" u="none" dirty="0" smtClean="0">
                <a:solidFill>
                  <a:schemeClr val="tx1"/>
                </a:solidFill>
              </a:rPr>
              <a:t> of coal is the heat liberated by its complete </a:t>
            </a:r>
            <a:r>
              <a:rPr lang="en-US" u="none" dirty="0" smtClean="0">
                <a:solidFill>
                  <a:schemeClr val="tx1"/>
                </a:solidFill>
                <a:hlinkClick r:id="rId19" tooltip="Combustion"/>
              </a:rPr>
              <a:t>combustion</a:t>
            </a:r>
            <a:r>
              <a:rPr lang="en-US" u="none" dirty="0" smtClean="0">
                <a:solidFill>
                  <a:schemeClr val="tx1"/>
                </a:solidFill>
              </a:rPr>
              <a:t> with oxygen. </a:t>
            </a:r>
            <a:r>
              <a:rPr lang="en-US" i="1" u="none" dirty="0" smtClean="0">
                <a:solidFill>
                  <a:schemeClr val="tx1"/>
                </a:solidFill>
              </a:rPr>
              <a:t>Q</a:t>
            </a:r>
            <a:r>
              <a:rPr lang="en-US" u="none" dirty="0" smtClean="0">
                <a:solidFill>
                  <a:schemeClr val="tx1"/>
                </a:solidFill>
              </a:rPr>
              <a:t> is a complex function of the elemental composition of the coal. </a:t>
            </a:r>
            <a:r>
              <a:rPr lang="en-US" i="1" u="none" dirty="0" smtClean="0">
                <a:solidFill>
                  <a:schemeClr val="tx1"/>
                </a:solidFill>
              </a:rPr>
              <a:t>Q</a:t>
            </a:r>
            <a:r>
              <a:rPr lang="en-US" u="none" dirty="0" smtClean="0">
                <a:solidFill>
                  <a:schemeClr val="tx1"/>
                </a:solidFill>
              </a:rPr>
              <a:t> can be determined </a:t>
            </a:r>
            <a:r>
              <a:rPr lang="en-US" u="none" baseline="0" dirty="0" smtClean="0">
                <a:solidFill>
                  <a:schemeClr val="tx1"/>
                </a:solidFill>
                <a:hlinkClick r:id="rId20" tooltip="Experiment"/>
              </a:rPr>
              <a:t>experimentally</a:t>
            </a:r>
            <a:r>
              <a:rPr lang="en-US" u="none" dirty="0" smtClean="0">
                <a:solidFill>
                  <a:schemeClr val="tx1"/>
                </a:solidFill>
              </a:rPr>
              <a:t> using calorimeters. </a:t>
            </a:r>
            <a:r>
              <a:rPr lang="en-US" u="none" dirty="0" err="1" smtClean="0">
                <a:solidFill>
                  <a:schemeClr val="tx1"/>
                </a:solidFill>
              </a:rPr>
              <a:t>Dulong</a:t>
            </a:r>
            <a:r>
              <a:rPr lang="en-US" u="none" dirty="0" smtClean="0">
                <a:solidFill>
                  <a:schemeClr val="tx1"/>
                </a:solidFill>
              </a:rPr>
              <a:t> suggests the following approximate formula for </a:t>
            </a:r>
            <a:r>
              <a:rPr lang="en-US" i="1" u="none" dirty="0" smtClean="0">
                <a:solidFill>
                  <a:schemeClr val="tx1"/>
                </a:solidFill>
              </a:rPr>
              <a:t>Q</a:t>
            </a:r>
            <a:r>
              <a:rPr lang="en-US" u="none" dirty="0" smtClean="0">
                <a:solidFill>
                  <a:schemeClr val="tx1"/>
                </a:solidFill>
              </a:rPr>
              <a:t> when the oxygen content is less than 10%:</a:t>
            </a:r>
          </a:p>
          <a:p>
            <a:endParaRPr lang="en-US" i="1" u="none" dirty="0" smtClean="0">
              <a:solidFill>
                <a:schemeClr val="tx1"/>
              </a:solidFill>
            </a:endParaRPr>
          </a:p>
          <a:p>
            <a:r>
              <a:rPr lang="en-US" i="1" u="none" dirty="0" smtClean="0">
                <a:solidFill>
                  <a:schemeClr val="tx1"/>
                </a:solidFill>
              </a:rPr>
              <a:t>Q</a:t>
            </a:r>
            <a:r>
              <a:rPr lang="en-US" u="none" dirty="0" smtClean="0">
                <a:solidFill>
                  <a:schemeClr val="tx1"/>
                </a:solidFill>
              </a:rPr>
              <a:t> = 337</a:t>
            </a:r>
            <a:r>
              <a:rPr lang="en-US" i="1" u="none" dirty="0" smtClean="0">
                <a:solidFill>
                  <a:schemeClr val="tx1"/>
                </a:solidFill>
              </a:rPr>
              <a:t>C</a:t>
            </a:r>
            <a:r>
              <a:rPr lang="en-US" u="none" dirty="0" smtClean="0">
                <a:solidFill>
                  <a:schemeClr val="tx1"/>
                </a:solidFill>
              </a:rPr>
              <a:t> + 1442(</a:t>
            </a:r>
            <a:r>
              <a:rPr lang="en-US" i="1" u="none" dirty="0" smtClean="0">
                <a:solidFill>
                  <a:schemeClr val="tx1"/>
                </a:solidFill>
              </a:rPr>
              <a:t>H</a:t>
            </a:r>
            <a:r>
              <a:rPr lang="en-US" u="none" dirty="0" smtClean="0">
                <a:solidFill>
                  <a:schemeClr val="tx1"/>
                </a:solidFill>
              </a:rPr>
              <a:t> - </a:t>
            </a:r>
            <a:r>
              <a:rPr lang="en-US" i="1" u="none" dirty="0" smtClean="0">
                <a:solidFill>
                  <a:schemeClr val="tx1"/>
                </a:solidFill>
              </a:rPr>
              <a:t>O</a:t>
            </a:r>
            <a:r>
              <a:rPr lang="en-US" u="none" dirty="0" smtClean="0">
                <a:solidFill>
                  <a:schemeClr val="tx1"/>
                </a:solidFill>
              </a:rPr>
              <a:t>/8) + 93</a:t>
            </a:r>
            <a:r>
              <a:rPr lang="en-US" i="1" u="none" dirty="0" smtClean="0">
                <a:solidFill>
                  <a:schemeClr val="tx1"/>
                </a:solidFill>
              </a:rPr>
              <a:t>S</a:t>
            </a:r>
            <a:r>
              <a:rPr lang="en-US" u="none" dirty="0" smtClean="0">
                <a:solidFill>
                  <a:schemeClr val="tx1"/>
                </a:solidFill>
              </a:rPr>
              <a:t>, </a:t>
            </a:r>
          </a:p>
          <a:p>
            <a:endParaRPr lang="en-US" u="none" dirty="0" smtClean="0">
              <a:solidFill>
                <a:schemeClr val="tx1"/>
              </a:solidFill>
            </a:endParaRPr>
          </a:p>
          <a:p>
            <a:r>
              <a:rPr lang="en-US" u="none" dirty="0" smtClean="0">
                <a:solidFill>
                  <a:schemeClr val="tx1"/>
                </a:solidFill>
              </a:rPr>
              <a:t>where </a:t>
            </a:r>
            <a:r>
              <a:rPr lang="en-US" i="1" u="none" dirty="0" smtClean="0">
                <a:solidFill>
                  <a:schemeClr val="tx1"/>
                </a:solidFill>
              </a:rPr>
              <a:t>C</a:t>
            </a:r>
            <a:r>
              <a:rPr lang="en-US" u="none" dirty="0" smtClean="0">
                <a:solidFill>
                  <a:schemeClr val="tx1"/>
                </a:solidFill>
              </a:rPr>
              <a:t> is the mass percent of carbon, </a:t>
            </a:r>
            <a:r>
              <a:rPr lang="en-US" i="1" u="none" dirty="0" smtClean="0">
                <a:solidFill>
                  <a:schemeClr val="tx1"/>
                </a:solidFill>
              </a:rPr>
              <a:t>H</a:t>
            </a:r>
            <a:r>
              <a:rPr lang="en-US" u="none" dirty="0" smtClean="0">
                <a:solidFill>
                  <a:schemeClr val="tx1"/>
                </a:solidFill>
              </a:rPr>
              <a:t> is the mass percent of hydrogen, </a:t>
            </a:r>
            <a:r>
              <a:rPr lang="en-US" i="1" u="none" dirty="0" smtClean="0">
                <a:solidFill>
                  <a:schemeClr val="tx1"/>
                </a:solidFill>
              </a:rPr>
              <a:t>O</a:t>
            </a:r>
            <a:r>
              <a:rPr lang="en-US" u="none" dirty="0" smtClean="0">
                <a:solidFill>
                  <a:schemeClr val="tx1"/>
                </a:solidFill>
              </a:rPr>
              <a:t> is the mass percent of oxygen, and </a:t>
            </a:r>
            <a:r>
              <a:rPr lang="en-US" i="1" u="none" dirty="0" smtClean="0">
                <a:solidFill>
                  <a:schemeClr val="tx1"/>
                </a:solidFill>
              </a:rPr>
              <a:t>S</a:t>
            </a:r>
            <a:r>
              <a:rPr lang="en-US" u="none" dirty="0" smtClean="0">
                <a:solidFill>
                  <a:schemeClr val="tx1"/>
                </a:solidFill>
              </a:rPr>
              <a:t> is the mass percent of sulfur in the coal. With these constants, </a:t>
            </a:r>
            <a:r>
              <a:rPr lang="en-US" i="1" u="none" dirty="0" smtClean="0">
                <a:solidFill>
                  <a:schemeClr val="tx1"/>
                </a:solidFill>
              </a:rPr>
              <a:t>Q</a:t>
            </a:r>
            <a:r>
              <a:rPr lang="en-US" u="none" dirty="0" smtClean="0">
                <a:solidFill>
                  <a:schemeClr val="tx1"/>
                </a:solidFill>
              </a:rPr>
              <a:t> is given in kilojoules per kilogram.</a:t>
            </a:r>
          </a:p>
          <a:p>
            <a:endParaRPr lang="en-US" u="none" dirty="0" smtClean="0">
              <a:solidFill>
                <a:schemeClr val="tx1"/>
              </a:solidFill>
            </a:endParaRPr>
          </a:p>
          <a:p>
            <a:r>
              <a:rPr lang="en-US" u="none" dirty="0" smtClean="0">
                <a:solidFill>
                  <a:schemeClr val="tx1"/>
                </a:solidFill>
              </a:rPr>
              <a:t>1 BTU/lb = ~2326</a:t>
            </a:r>
            <a:r>
              <a:rPr lang="en-US" u="none" baseline="0" dirty="0" smtClean="0">
                <a:solidFill>
                  <a:schemeClr val="tx1"/>
                </a:solidFill>
              </a:rPr>
              <a:t> J/kb (depends slightly on temperature)</a:t>
            </a:r>
            <a:endParaRPr lang="en-US" u="none" dirty="0" smtClean="0">
              <a:solidFill>
                <a:schemeClr val="tx1"/>
              </a:solidFill>
            </a:endParaRPr>
          </a:p>
          <a:p>
            <a:endParaRPr lang="en-US" u="none" dirty="0">
              <a:solidFill>
                <a:schemeClr val="tx1"/>
              </a:solidFill>
            </a:endParaRPr>
          </a:p>
        </p:txBody>
      </p:sp>
      <p:sp>
        <p:nvSpPr>
          <p:cNvPr id="4" name="Slide Number Placeholder 3"/>
          <p:cNvSpPr>
            <a:spLocks noGrp="1"/>
          </p:cNvSpPr>
          <p:nvPr>
            <p:ph type="sldNum" sz="quarter" idx="10"/>
          </p:nvPr>
        </p:nvSpPr>
        <p:spPr/>
        <p:txBody>
          <a:bodyPr/>
          <a:lstStyle/>
          <a:p>
            <a:fld id="{443FA93B-BD95-4EEA-A350-40586F8CB958}"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Gasifier</a:t>
            </a:r>
            <a:r>
              <a:rPr lang="en-US" dirty="0" smtClean="0"/>
              <a:t> -&gt;</a:t>
            </a:r>
            <a:r>
              <a:rPr lang="en-US" baseline="0" dirty="0" smtClean="0"/>
              <a:t> for IGCC</a:t>
            </a:r>
          </a:p>
          <a:p>
            <a:r>
              <a:rPr lang="en-US" baseline="0" dirty="0" smtClean="0"/>
              <a:t>Gasification step =&gt; H2 &amp; (CO, CO2) – capture here instead of after combustion (when mixed with sulfur) – more pure, less energy to capture</a:t>
            </a:r>
          </a:p>
          <a:p>
            <a:r>
              <a:rPr lang="en-US" baseline="0" dirty="0" smtClean="0"/>
              <a:t>Still not cost-competitive</a:t>
            </a:r>
            <a:endParaRPr lang="en-US" dirty="0"/>
          </a:p>
        </p:txBody>
      </p:sp>
      <p:sp>
        <p:nvSpPr>
          <p:cNvPr id="4" name="Slide Number Placeholder 3"/>
          <p:cNvSpPr>
            <a:spLocks noGrp="1"/>
          </p:cNvSpPr>
          <p:nvPr>
            <p:ph type="sldNum" sz="quarter" idx="10"/>
          </p:nvPr>
        </p:nvSpPr>
        <p:spPr/>
        <p:txBody>
          <a:bodyPr/>
          <a:lstStyle/>
          <a:p>
            <a:fld id="{443FA93B-BD95-4EEA-A350-40586F8CB958}" type="slidenum">
              <a:rPr lang="en-US" smtClean="0"/>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Construction costs of the different</a:t>
            </a:r>
            <a:r>
              <a:rPr lang="en-US" baseline="0" dirty="0" smtClean="0"/>
              <a:t> types of plants</a:t>
            </a:r>
          </a:p>
          <a:p>
            <a:endParaRPr lang="en-US" baseline="0" dirty="0" smtClean="0"/>
          </a:p>
          <a:p>
            <a:r>
              <a:rPr lang="en-US" baseline="0" dirty="0" smtClean="0"/>
              <a:t>Units are $/kW h or something like that.</a:t>
            </a:r>
          </a:p>
          <a:p>
            <a:endParaRPr lang="en-US" baseline="0" dirty="0" smtClean="0"/>
          </a:p>
          <a:p>
            <a:r>
              <a:rPr lang="en-US" baseline="0" dirty="0" smtClean="0"/>
              <a:t>Add CO2 capture to any of these, cost almost doubles</a:t>
            </a:r>
          </a:p>
          <a:p>
            <a:r>
              <a:rPr lang="en-US" baseline="0" dirty="0" smtClean="0"/>
              <a:t>More efficient plants, still more expensive</a:t>
            </a:r>
          </a:p>
          <a:p>
            <a:endParaRPr lang="en-US" baseline="0" dirty="0" smtClean="0"/>
          </a:p>
          <a:p>
            <a:r>
              <a:rPr lang="en-US" baseline="0" dirty="0" smtClean="0"/>
              <a:t>IGCC most expensive of any of them, but cheapest of CO2 capture (move to these not likely to happen until CO2 sequestration mandated)</a:t>
            </a:r>
            <a:endParaRPr lang="en-US" dirty="0"/>
          </a:p>
        </p:txBody>
      </p:sp>
      <p:sp>
        <p:nvSpPr>
          <p:cNvPr id="4" name="Slide Number Placeholder 3"/>
          <p:cNvSpPr>
            <a:spLocks noGrp="1"/>
          </p:cNvSpPr>
          <p:nvPr>
            <p:ph type="sldNum" sz="quarter" idx="10"/>
          </p:nvPr>
        </p:nvSpPr>
        <p:spPr/>
        <p:txBody>
          <a:bodyPr/>
          <a:lstStyle/>
          <a:p>
            <a:fld id="{443FA93B-BD95-4EEA-A350-40586F8CB958}" type="slidenum">
              <a:rPr lang="en-US" smtClean="0"/>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3FA93B-BD95-4EEA-A350-40586F8CB958}" type="slidenum">
              <a:rPr lang="en-US" smtClean="0"/>
              <a:pPr/>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 cost on free market to make these technologies</a:t>
            </a:r>
            <a:r>
              <a:rPr lang="en-US" baseline="0" dirty="0" smtClean="0"/>
              <a:t> competitive</a:t>
            </a:r>
          </a:p>
          <a:p>
            <a:endParaRPr lang="en-US" baseline="0" dirty="0" smtClean="0"/>
          </a:p>
          <a:p>
            <a:r>
              <a:rPr lang="en-US" baseline="0" dirty="0" smtClean="0"/>
              <a:t>Update graph </a:t>
            </a:r>
            <a:endParaRPr lang="en-US" dirty="0"/>
          </a:p>
        </p:txBody>
      </p:sp>
      <p:sp>
        <p:nvSpPr>
          <p:cNvPr id="4" name="Slide Number Placeholder 3"/>
          <p:cNvSpPr>
            <a:spLocks noGrp="1"/>
          </p:cNvSpPr>
          <p:nvPr>
            <p:ph type="sldNum" sz="quarter" idx="10"/>
          </p:nvPr>
        </p:nvSpPr>
        <p:spPr/>
        <p:txBody>
          <a:bodyPr/>
          <a:lstStyle/>
          <a:p>
            <a:fld id="{443FA93B-BD95-4EEA-A350-40586F8CB958}" type="slidenum">
              <a:rPr lang="en-US" smtClean="0"/>
              <a:pPr/>
              <a:t>25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3FA93B-BD95-4EEA-A350-40586F8CB958}" type="slidenum">
              <a:rPr lang="en-US" smtClean="0"/>
              <a:pPr/>
              <a:t>26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3FA93B-BD95-4EEA-A350-40586F8CB958}" type="slidenum">
              <a:rPr lang="en-US" smtClean="0"/>
              <a:pPr/>
              <a:t>27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Front image: http://www.technologyreview.com/Biztech/21397/?nlid=1353&amp;a=f</a:t>
            </a:r>
          </a:p>
          <a:p>
            <a:r>
              <a:rPr lang="en-US" dirty="0" smtClean="0"/>
              <a:t>Overhead image: http://news.bbc.co.uk/2/hi/science/nature/7584151.stm</a:t>
            </a:r>
          </a:p>
          <a:p>
            <a:endParaRPr lang="en-US" dirty="0" smtClean="0"/>
          </a:p>
          <a:p>
            <a:r>
              <a:rPr lang="en-US" dirty="0" smtClean="0"/>
              <a:t>Regular</a:t>
            </a:r>
            <a:r>
              <a:rPr lang="en-US" baseline="0" dirty="0" smtClean="0"/>
              <a:t> plants produce 1,700 MW energy</a:t>
            </a:r>
          </a:p>
          <a:p>
            <a:endParaRPr lang="en-US" baseline="0" dirty="0" smtClean="0"/>
          </a:p>
          <a:p>
            <a:r>
              <a:rPr lang="en-US" baseline="0" dirty="0" smtClean="0"/>
              <a:t>U.S. Average: http://www.netl.doe.gov/coal/refshelf/ncp.pdf, slide 9</a:t>
            </a:r>
            <a:endParaRPr lang="en-US" dirty="0"/>
          </a:p>
        </p:txBody>
      </p:sp>
      <p:sp>
        <p:nvSpPr>
          <p:cNvPr id="4" name="Slide Number Placeholder 3"/>
          <p:cNvSpPr>
            <a:spLocks noGrp="1"/>
          </p:cNvSpPr>
          <p:nvPr>
            <p:ph type="sldNum" sz="quarter" idx="10"/>
          </p:nvPr>
        </p:nvSpPr>
        <p:spPr/>
        <p:txBody>
          <a:bodyPr/>
          <a:lstStyle/>
          <a:p>
            <a:fld id="{443FA93B-BD95-4EEA-A350-40586F8CB958}" type="slidenum">
              <a:rPr lang="en-US" smtClean="0"/>
              <a:pPr/>
              <a:t>28</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3FA93B-BD95-4EEA-A350-40586F8CB958}"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Deep</a:t>
            </a:r>
            <a:r>
              <a:rPr lang="en-US" baseline="0" dirty="0" smtClean="0"/>
              <a:t> color represents areas known to contain coal beds that are of commercial value at the present time or that may be of value in the future. In general, the minimum thicknesses included are 14 inches for anthracite and bituminous coal, and 30 inches for sub-bituminous coal and lignite.</a:t>
            </a:r>
          </a:p>
          <a:p>
            <a:endParaRPr lang="en-US" baseline="0" dirty="0" smtClean="0"/>
          </a:p>
          <a:p>
            <a:r>
              <a:rPr lang="en-US" baseline="0" dirty="0" smtClean="0"/>
              <a:t>Light color represents areas of doubtful value for coal. These may be divided into three classes:</a:t>
            </a:r>
          </a:p>
          <a:p>
            <a:pPr marL="228600" indent="-228600">
              <a:buAutoNum type="arabicParenBoth"/>
            </a:pPr>
            <a:r>
              <a:rPr lang="en-US" baseline="0" dirty="0" smtClean="0"/>
              <a:t>areas containing thin or irregular beds, which generally have little or no value, but which locally may be thick enough to mine,</a:t>
            </a:r>
          </a:p>
          <a:p>
            <a:pPr marL="228600" indent="-228600">
              <a:buAutoNum type="arabicParenBoth"/>
            </a:pPr>
            <a:r>
              <a:rPr lang="en-US" baseline="0" dirty="0" smtClean="0"/>
              <a:t>areas in which the coal is poor in quality, and</a:t>
            </a:r>
          </a:p>
          <a:p>
            <a:pPr marL="228600" indent="-228600">
              <a:buAutoNum type="arabicParenBoth"/>
            </a:pPr>
            <a:r>
              <a:rPr lang="en-US" baseline="0" dirty="0" smtClean="0"/>
              <a:t>areas where information on the thickness and quality of coal beds is meager or lacking.</a:t>
            </a:r>
            <a:endParaRPr lang="en-US" dirty="0"/>
          </a:p>
        </p:txBody>
      </p:sp>
      <p:sp>
        <p:nvSpPr>
          <p:cNvPr id="4" name="Slide Number Placeholder 3"/>
          <p:cNvSpPr>
            <a:spLocks noGrp="1"/>
          </p:cNvSpPr>
          <p:nvPr>
            <p:ph type="sldNum" sz="quarter" idx="10"/>
          </p:nvPr>
        </p:nvSpPr>
        <p:spPr/>
        <p:txBody>
          <a:bodyPr/>
          <a:lstStyle/>
          <a:p>
            <a:fld id="{443FA93B-BD95-4EEA-A350-40586F8CB958}"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http://bookofanswers.blogspot.com/2008/05/us-coal-fired-power-plants-2000.html</a:t>
            </a:r>
            <a:endParaRPr lang="en-US" dirty="0"/>
          </a:p>
        </p:txBody>
      </p:sp>
      <p:sp>
        <p:nvSpPr>
          <p:cNvPr id="4" name="Slide Number Placeholder 3"/>
          <p:cNvSpPr>
            <a:spLocks noGrp="1"/>
          </p:cNvSpPr>
          <p:nvPr>
            <p:ph type="sldNum" sz="quarter" idx="10"/>
          </p:nvPr>
        </p:nvSpPr>
        <p:spPr/>
        <p:txBody>
          <a:bodyPr/>
          <a:lstStyle/>
          <a:p>
            <a:fld id="{443FA93B-BD95-4EEA-A350-40586F8CB958}"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http://www.netl.doe.gov/coal/refshelf/ncp.pdf</a:t>
            </a:r>
          </a:p>
          <a:p>
            <a:endParaRPr lang="en-US" dirty="0" smtClean="0"/>
          </a:p>
          <a:p>
            <a:r>
              <a:rPr lang="en-US" dirty="0" smtClean="0"/>
              <a:t>151 plants are currently permitted, near construction or under construction in the U.S.</a:t>
            </a:r>
            <a:endParaRPr lang="en-US" dirty="0"/>
          </a:p>
        </p:txBody>
      </p:sp>
      <p:sp>
        <p:nvSpPr>
          <p:cNvPr id="4" name="Slide Number Placeholder 3"/>
          <p:cNvSpPr>
            <a:spLocks noGrp="1"/>
          </p:cNvSpPr>
          <p:nvPr>
            <p:ph type="sldNum" sz="quarter" idx="10"/>
          </p:nvPr>
        </p:nvSpPr>
        <p:spPr/>
        <p:txBody>
          <a:bodyPr/>
          <a:lstStyle/>
          <a:p>
            <a:fld id="{443FA93B-BD95-4EEA-A350-40586F8CB958}"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China = 12</a:t>
            </a:r>
            <a:r>
              <a:rPr lang="en-US" dirty="0" smtClean="0"/>
              <a:t>%</a:t>
            </a:r>
          </a:p>
          <a:p>
            <a:r>
              <a:rPr lang="en-US" dirty="0" smtClean="0"/>
              <a:t>China, India and the U.S. — none of them restricted by Kyoto — are planning to build more than 850 new coal-fired energy plants over the next few years. </a:t>
            </a:r>
            <a:r>
              <a:rPr lang="en-US" dirty="0" smtClean="0"/>
              <a:t>China set to build 562 new coal plants.</a:t>
            </a:r>
          </a:p>
          <a:p>
            <a:endParaRPr lang="en-US" dirty="0" smtClean="0"/>
          </a:p>
          <a:p>
            <a:r>
              <a:rPr lang="en-US" dirty="0" smtClean="0"/>
              <a:t>It is estimated that the average American still pollutes between five and six times more than the average Chinese person. (BBC News, June 19, 2007)</a:t>
            </a:r>
            <a:endParaRPr lang="en-US" dirty="0"/>
          </a:p>
        </p:txBody>
      </p:sp>
      <p:sp>
        <p:nvSpPr>
          <p:cNvPr id="4" name="Slide Number Placeholder 3"/>
          <p:cNvSpPr>
            <a:spLocks noGrp="1"/>
          </p:cNvSpPr>
          <p:nvPr>
            <p:ph type="sldNum" sz="quarter" idx="10"/>
          </p:nvPr>
        </p:nvSpPr>
        <p:spPr/>
        <p:txBody>
          <a:bodyPr/>
          <a:lstStyle/>
          <a:p>
            <a:fld id="{443FA93B-BD95-4EEA-A350-40586F8CB958}"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43FA93B-BD95-4EEA-A350-40586F8CB958}"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3FA93B-BD95-4EEA-A350-40586F8CB958}"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43FA93B-BD95-4EEA-A350-40586F8CB958}"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538978CE-EBD1-4F3D-A730-D9D9FAF869FF}" type="datetime1">
              <a:rPr lang="en-US" smtClean="0"/>
              <a:pPr/>
              <a:t>12/2/2008</a:t>
            </a:fld>
            <a:endParaRPr lang="en-US"/>
          </a:p>
        </p:txBody>
      </p:sp>
      <p:sp>
        <p:nvSpPr>
          <p:cNvPr id="5" name="Footer Placeholder 4"/>
          <p:cNvSpPr>
            <a:spLocks noGrp="1"/>
          </p:cNvSpPr>
          <p:nvPr>
            <p:ph type="ftr" sz="quarter" idx="11"/>
          </p:nvPr>
        </p:nvSpPr>
        <p:spPr/>
        <p:txBody>
          <a:bodyPr/>
          <a:lstStyle/>
          <a:p>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249CDF0-7E47-4F11-B7CF-E3860519A1BE}" type="datetime1">
              <a:rPr lang="en-US" smtClean="0"/>
              <a:pPr/>
              <a:t>12/2/2008</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6CFA62B-2850-4FE8-BB4D-D060921B7F6B}" type="datetime1">
              <a:rPr lang="en-US" smtClean="0"/>
              <a:pPr/>
              <a:t>12/2/2008</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45A152A-5B87-4AFF-AB92-C13BC031D8B9}" type="datetime1">
              <a:rPr lang="en-US" smtClean="0"/>
              <a:pPr/>
              <a:t>12/2/2008</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0E567D-46EE-479B-AD7A-59D39F1AC689}" type="datetime1">
              <a:rPr lang="en-US" smtClean="0"/>
              <a:pPr/>
              <a:t>12/2/2008</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5D9746-EB8F-4DAE-A346-E8AC6C0BDEAF}" type="datetime1">
              <a:rPr lang="en-US" smtClean="0"/>
              <a:pPr/>
              <a:t>12/2/2008</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A8A6DB1-2ED7-45DD-88DC-A546AC7E365E}" type="datetime1">
              <a:rPr lang="en-US" smtClean="0"/>
              <a:pPr/>
              <a:t>12/2/2008</a:t>
            </a:fld>
            <a:endParaRPr lang="en-US"/>
          </a:p>
        </p:txBody>
      </p:sp>
      <p:sp>
        <p:nvSpPr>
          <p:cNvPr id="6" name="Footer Placeholder 5"/>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B4AEE85-9868-4B5E-9EFC-BAD6596720F4}" type="datetime1">
              <a:rPr lang="en-US" smtClean="0"/>
              <a:pPr/>
              <a:t>12/2/2008</a:t>
            </a:fld>
            <a:endParaRPr lang="en-US"/>
          </a:p>
        </p:txBody>
      </p:sp>
      <p:sp>
        <p:nvSpPr>
          <p:cNvPr id="8" name="Footer Placeholder 7"/>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0586D39-EC6C-4A37-8FDF-B1D55F62DCD6}" type="datetime1">
              <a:rPr lang="en-US" smtClean="0"/>
              <a:pPr/>
              <a:t>12/2/2008</a:t>
            </a:fld>
            <a:endParaRPr lang="en-US"/>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9DF28B-C5EC-4035-A6F7-3C89930243A9}" type="datetime1">
              <a:rPr lang="en-US" smtClean="0"/>
              <a:pPr/>
              <a:t>12/2/2008</a:t>
            </a:fld>
            <a:endParaRPr lang="en-US"/>
          </a:p>
        </p:txBody>
      </p:sp>
      <p:sp>
        <p:nvSpPr>
          <p:cNvPr id="3" name="Footer Placeholder 2"/>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EA8F82-8CD4-45CD-9D52-EE0FD72E7ADB}" type="datetime1">
              <a:rPr lang="en-US" smtClean="0"/>
              <a:pPr/>
              <a:t>12/2/2008</a:t>
            </a:fld>
            <a:endParaRPr lang="en-US"/>
          </a:p>
        </p:txBody>
      </p:sp>
      <p:sp>
        <p:nvSpPr>
          <p:cNvPr id="6" name="Footer Placeholder 5"/>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72043ED-6124-498B-AFA3-E436C5433CBF}" type="datetime1">
              <a:rPr lang="en-US" smtClean="0"/>
              <a:pPr/>
              <a:t>12/2/2008</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087925-1C4E-47FB-A48E-3E6E8474D73D}" type="datetime1">
              <a:rPr lang="en-US" smtClean="0"/>
              <a:pPr/>
              <a:t>12/2/2008</a:t>
            </a:fld>
            <a:endParaRPr lang="en-US"/>
          </a:p>
        </p:txBody>
      </p:sp>
      <p:sp>
        <p:nvSpPr>
          <p:cNvPr id="6" name="Footer Placeholder 5"/>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0D8E76-C996-4396-9663-1F42DE60D059}" type="datetime1">
              <a:rPr lang="en-US" smtClean="0"/>
              <a:pPr/>
              <a:t>12/2/2008</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7C023E-D84A-4582-8FE2-77CF9C649D6E}" type="datetime1">
              <a:rPr lang="en-US" smtClean="0"/>
              <a:pPr/>
              <a:t>12/2/2008</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77EFB01-8156-4B9C-94B2-B248E2CFE06A}" type="datetime1">
              <a:rPr lang="en-US" smtClean="0"/>
              <a:pPr/>
              <a:t>12/2/2008</a:t>
            </a:fld>
            <a:endParaRPr lang="en-US"/>
          </a:p>
        </p:txBody>
      </p:sp>
      <p:sp>
        <p:nvSpPr>
          <p:cNvPr id="5" name="Footer Placeholder 4"/>
          <p:cNvSpPr>
            <a:spLocks noGrp="1"/>
          </p:cNvSpPr>
          <p:nvPr>
            <p:ph type="ftr" sz="quarter" idx="11"/>
          </p:nvPr>
        </p:nvSpPr>
        <p:spPr/>
        <p:txBody>
          <a:bodyPr/>
          <a:lstStyle/>
          <a:p>
            <a:endParaRPr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3438E8E-FC92-4CB8-B7D4-5C41146FABCB}" type="datetime1">
              <a:rPr lang="en-US" smtClean="0"/>
              <a:pPr/>
              <a:t>12/2/2008</a:t>
            </a:fld>
            <a:endParaRPr lang="en-US"/>
          </a:p>
        </p:txBody>
      </p:sp>
      <p:sp>
        <p:nvSpPr>
          <p:cNvPr id="6" name="Footer Placeholder 5"/>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F6AD1F0-FEC9-4FEF-92D2-8B603B51AA59}" type="datetime1">
              <a:rPr lang="en-US" smtClean="0"/>
              <a:pPr/>
              <a:t>12/2/2008</a:t>
            </a:fld>
            <a:endParaRPr lang="en-US"/>
          </a:p>
        </p:txBody>
      </p:sp>
      <p:sp>
        <p:nvSpPr>
          <p:cNvPr id="8" name="Footer Placeholder 7"/>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D214A5C-BD85-4962-833B-860DC42D034A}" type="datetime1">
              <a:rPr lang="en-US" smtClean="0"/>
              <a:pPr/>
              <a:t>12/2/2008</a:t>
            </a:fld>
            <a:endParaRPr lang="en-US"/>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6DCDBB-737B-4E7A-8014-8AFA1EA34DBF}" type="datetime1">
              <a:rPr lang="en-US" smtClean="0"/>
              <a:pPr/>
              <a:t>12/2/2008</a:t>
            </a:fld>
            <a:endParaRPr lang="en-US"/>
          </a:p>
        </p:txBody>
      </p:sp>
      <p:sp>
        <p:nvSpPr>
          <p:cNvPr id="3" name="Footer Placeholder 2"/>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5149F18-6DA1-4994-B68D-C43A9D626F7A}" type="datetime1">
              <a:rPr lang="en-US" smtClean="0"/>
              <a:pPr/>
              <a:t>12/2/2008</a:t>
            </a:fld>
            <a:endParaRPr lang="en-US"/>
          </a:p>
        </p:txBody>
      </p:sp>
      <p:sp>
        <p:nvSpPr>
          <p:cNvPr id="6" name="Footer Placeholder 5"/>
          <p:cNvSpPr>
            <a:spLocks noGrp="1"/>
          </p:cNvSpPr>
          <p:nvPr>
            <p:ph type="ftr" sz="quarter" idx="11"/>
          </p:nvPr>
        </p:nvSpPr>
        <p:spPr/>
        <p:txBody>
          <a:bodyPr/>
          <a:lstStyle/>
          <a:p>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D7F8E6D1-CAFC-478F-91CB-7A34F5CC4CBB}" type="datetime1">
              <a:rPr lang="en-US" smtClean="0"/>
              <a:pPr/>
              <a:t>12/2/2008</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a:prstGeom prst="rect">
            <a:avLst/>
          </a:prstGeom>
        </p:spPr>
        <p:txBody>
          <a:bodyPr/>
          <a:lstStyle/>
          <a:p>
            <a:fld id="{AD0FB3E2-C47A-4836-A55C-9A3F536F0FD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695E9373-6035-4CB1-99FB-7B0E02FA153A}" type="datetime1">
              <a:rPr lang="en-US" smtClean="0"/>
              <a:pPr/>
              <a:t>12/2/2008</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22DD7F-B8EC-4F7C-A654-8BE815FD5BCE}" type="datetime1">
              <a:rPr lang="en-US" smtClean="0"/>
              <a:pPr/>
              <a:t>12/2/2008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8.wmf"/></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13.xml"/><Relationship Id="rId5" Type="http://schemas.openxmlformats.org/officeDocument/2006/relationships/image" Target="../media/image26.png"/><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8" Type="http://schemas.openxmlformats.org/officeDocument/2006/relationships/hyperlink" Target="http://www.nytimes.com/" TargetMode="External"/><Relationship Id="rId3" Type="http://schemas.openxmlformats.org/officeDocument/2006/relationships/image" Target="../media/image27.wmf"/><Relationship Id="rId7" Type="http://schemas.openxmlformats.org/officeDocument/2006/relationships/image" Target="../media/image31.gif"/><Relationship Id="rId12"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image" Target="../media/image30.png"/><Relationship Id="rId11" Type="http://schemas.openxmlformats.org/officeDocument/2006/relationships/image" Target="../media/image33.png"/><Relationship Id="rId5" Type="http://schemas.openxmlformats.org/officeDocument/2006/relationships/image" Target="../media/image29.wmf"/><Relationship Id="rId10" Type="http://schemas.openxmlformats.org/officeDocument/2006/relationships/hyperlink" Target="http://www.nytimes.com/adx/bin/adx_click.html?type=goto&amp;page=www.nytimes.com/printer-friendly&amp;pos=Position1&amp;sn2=336c557e/4f3dd5d2&amp;sn1=606e0675/3f0637d8&amp;camp=foxsearch2008_emailtools_810901d-nyt5&amp;ad=youngatheart2.29.8&amp;goto=http://www.foxsearchlight.com/youngatheart/" TargetMode="External"/><Relationship Id="rId4" Type="http://schemas.openxmlformats.org/officeDocument/2006/relationships/image" Target="../media/image28.wmf"/><Relationship Id="rId9"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393370" y="0"/>
            <a:ext cx="9930740" cy="6858000"/>
          </a:xfrm>
          <a:prstGeom prst="rect">
            <a:avLst/>
          </a:prstGeom>
          <a:noFill/>
          <a:ln w="9525">
            <a:noFill/>
            <a:miter lim="800000"/>
            <a:headEnd/>
            <a:tailEnd/>
          </a:ln>
          <a:effectLst/>
        </p:spPr>
      </p:pic>
      <p:sp>
        <p:nvSpPr>
          <p:cNvPr id="2" name="Title 1"/>
          <p:cNvSpPr>
            <a:spLocks noGrp="1"/>
          </p:cNvSpPr>
          <p:nvPr>
            <p:ph type="ctrTitle"/>
          </p:nvPr>
        </p:nvSpPr>
        <p:spPr>
          <a:xfrm>
            <a:off x="1752600" y="990600"/>
            <a:ext cx="6096000" cy="835152"/>
          </a:xfrm>
        </p:spPr>
        <p:txBody>
          <a:bodyPr/>
          <a:lstStyle/>
          <a:p>
            <a:r>
              <a:rPr lang="en-US" dirty="0" smtClean="0"/>
              <a:t>Clean Coal Technology</a:t>
            </a:r>
            <a:endParaRPr lang="en-US" dirty="0"/>
          </a:p>
        </p:txBody>
      </p:sp>
      <p:sp>
        <p:nvSpPr>
          <p:cNvPr id="3" name="Subtitle 2"/>
          <p:cNvSpPr>
            <a:spLocks noGrp="1"/>
          </p:cNvSpPr>
          <p:nvPr>
            <p:ph type="subTitle" idx="1"/>
          </p:nvPr>
        </p:nvSpPr>
        <p:spPr>
          <a:xfrm>
            <a:off x="4648200" y="5358384"/>
            <a:ext cx="4648200" cy="1499616"/>
          </a:xfrm>
        </p:spPr>
        <p:txBody>
          <a:bodyPr/>
          <a:lstStyle/>
          <a:p>
            <a:r>
              <a:rPr lang="en-US" dirty="0" smtClean="0"/>
              <a:t>Dr. Faith Ann Heinsch &amp; Ryan Anderson </a:t>
            </a:r>
          </a:p>
          <a:p>
            <a:r>
              <a:rPr lang="en-US" dirty="0" smtClean="0"/>
              <a:t>December 2, 2008</a:t>
            </a:r>
          </a:p>
          <a:p>
            <a:r>
              <a:rPr lang="en-US" dirty="0" smtClean="0"/>
              <a:t>Climate Change: Science and Society</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en-US" dirty="0" smtClean="0"/>
          </a:p>
          <a:p>
            <a:endParaRPr lang="en-US" dirty="0"/>
          </a:p>
        </p:txBody>
      </p:sp>
      <p:pic>
        <p:nvPicPr>
          <p:cNvPr id="1026" name="Picture 2"/>
          <p:cNvPicPr>
            <a:picLocks noChangeAspect="1" noChangeArrowheads="1"/>
          </p:cNvPicPr>
          <p:nvPr/>
        </p:nvPicPr>
        <p:blipFill>
          <a:blip r:embed="rId3"/>
          <a:srcRect/>
          <a:stretch>
            <a:fillRect/>
          </a:stretch>
        </p:blipFill>
        <p:spPr bwMode="auto">
          <a:xfrm>
            <a:off x="76200" y="457200"/>
            <a:ext cx="8943430" cy="56197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152400" y="990600"/>
          <a:ext cx="8509000" cy="51054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6281742" y="6477000"/>
            <a:ext cx="2862258" cy="369332"/>
          </a:xfrm>
          <a:prstGeom prst="rect">
            <a:avLst/>
          </a:prstGeom>
          <a:noFill/>
        </p:spPr>
        <p:txBody>
          <a:bodyPr wrap="none" rtlCol="0">
            <a:spAutoFit/>
          </a:bodyPr>
          <a:lstStyle/>
          <a:p>
            <a:r>
              <a:rPr lang="en-US" i="1" dirty="0" smtClean="0"/>
              <a:t>The Future of Coal, MIT, 2007</a:t>
            </a:r>
            <a:endParaRPr lang="en-US" i="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But…</a:t>
            </a:r>
            <a:endParaRPr lang="en-US" b="1" dirty="0"/>
          </a:p>
        </p:txBody>
      </p:sp>
      <p:sp>
        <p:nvSpPr>
          <p:cNvPr id="3" name="Content Placeholder 2"/>
          <p:cNvSpPr>
            <a:spLocks noGrp="1"/>
          </p:cNvSpPr>
          <p:nvPr>
            <p:ph idx="1"/>
          </p:nvPr>
        </p:nvSpPr>
        <p:spPr>
          <a:xfrm>
            <a:off x="228600" y="1600200"/>
            <a:ext cx="8763000" cy="4625609"/>
          </a:xfrm>
        </p:spPr>
        <p:txBody>
          <a:bodyPr>
            <a:noAutofit/>
          </a:bodyPr>
          <a:lstStyle/>
          <a:p>
            <a:r>
              <a:rPr lang="en-US" sz="3600" dirty="0" smtClean="0"/>
              <a:t>Carbon intensity of Coal is Very High </a:t>
            </a:r>
            <a:endParaRPr lang="en-US" sz="3600" dirty="0" smtClean="0"/>
          </a:p>
          <a:p>
            <a:pPr>
              <a:buNone/>
            </a:pPr>
            <a:r>
              <a:rPr lang="en-US" sz="3600" dirty="0" smtClean="0"/>
              <a:t>	</a:t>
            </a:r>
            <a:r>
              <a:rPr lang="en-US" sz="3600" dirty="0" smtClean="0"/>
              <a:t>(92g CO2/MJ</a:t>
            </a:r>
            <a:r>
              <a:rPr lang="en-US" sz="3600" dirty="0" smtClean="0"/>
              <a:t>)</a:t>
            </a:r>
          </a:p>
          <a:p>
            <a:r>
              <a:rPr lang="en-US" sz="3600" dirty="0" smtClean="0"/>
              <a:t>One typical plant = 3 million tons/year CO2</a:t>
            </a:r>
          </a:p>
          <a:p>
            <a:r>
              <a:rPr lang="en-US" sz="3600" dirty="0" smtClean="0"/>
              <a:t>US produces 1.5 billion tons/year from coal burning power plants</a:t>
            </a:r>
          </a:p>
          <a:p>
            <a:r>
              <a:rPr lang="en-US" sz="3600" dirty="0" smtClean="0"/>
              <a:t>If 60% of the US CO2 from coal were captured for sequestration, it would be </a:t>
            </a:r>
            <a:r>
              <a:rPr lang="en-US" sz="3600" b="1" dirty="0" smtClean="0"/>
              <a:t>20 million barrels a day</a:t>
            </a:r>
            <a:endParaRPr lang="en-US" sz="3600" b="1" dirty="0"/>
          </a:p>
        </p:txBody>
      </p:sp>
      <p:sp>
        <p:nvSpPr>
          <p:cNvPr id="5" name="TextBox 4"/>
          <p:cNvSpPr txBox="1"/>
          <p:nvPr/>
        </p:nvSpPr>
        <p:spPr>
          <a:xfrm>
            <a:off x="6281742" y="6477000"/>
            <a:ext cx="2862258" cy="369332"/>
          </a:xfrm>
          <a:prstGeom prst="rect">
            <a:avLst/>
          </a:prstGeom>
          <a:noFill/>
        </p:spPr>
        <p:txBody>
          <a:bodyPr wrap="none" rtlCol="0">
            <a:spAutoFit/>
          </a:bodyPr>
          <a:lstStyle/>
          <a:p>
            <a:r>
              <a:rPr lang="en-US" i="1" dirty="0" smtClean="0"/>
              <a:t>The Future of Coal, MIT, 2007</a:t>
            </a:r>
            <a:endParaRPr lang="en-US" i="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Sub-critical Coal-Fired Power Plant</a:t>
            </a:r>
            <a:endParaRPr lang="en-US" dirty="0"/>
          </a:p>
        </p:txBody>
      </p:sp>
      <p:grpSp>
        <p:nvGrpSpPr>
          <p:cNvPr id="5" name="Group 4"/>
          <p:cNvGrpSpPr/>
          <p:nvPr/>
        </p:nvGrpSpPr>
        <p:grpSpPr>
          <a:xfrm>
            <a:off x="533400" y="1524001"/>
            <a:ext cx="8241323" cy="5265056"/>
            <a:chOff x="762000" y="1828799"/>
            <a:chExt cx="8012723" cy="4960257"/>
          </a:xfrm>
        </p:grpSpPr>
        <p:pic>
          <p:nvPicPr>
            <p:cNvPr id="3074" name="Picture 2"/>
            <p:cNvPicPr>
              <a:picLocks noChangeAspect="1" noChangeArrowheads="1"/>
            </p:cNvPicPr>
            <p:nvPr/>
          </p:nvPicPr>
          <p:blipFill>
            <a:blip r:embed="rId3"/>
            <a:srcRect/>
            <a:stretch>
              <a:fillRect/>
            </a:stretch>
          </p:blipFill>
          <p:spPr bwMode="auto">
            <a:xfrm>
              <a:off x="762001" y="1828799"/>
              <a:ext cx="8012722" cy="4960257"/>
            </a:xfrm>
            <a:prstGeom prst="rect">
              <a:avLst/>
            </a:prstGeom>
            <a:noFill/>
            <a:ln w="9525">
              <a:noFill/>
              <a:miter lim="800000"/>
              <a:headEnd/>
              <a:tailEnd/>
            </a:ln>
            <a:effectLst/>
          </p:spPr>
        </p:pic>
        <p:sp>
          <p:nvSpPr>
            <p:cNvPr id="4" name="Rectangle 3"/>
            <p:cNvSpPr/>
            <p:nvPr/>
          </p:nvSpPr>
          <p:spPr>
            <a:xfrm>
              <a:off x="762000" y="6504801"/>
              <a:ext cx="2598147" cy="276999"/>
            </a:xfrm>
            <a:prstGeom prst="rect">
              <a:avLst/>
            </a:prstGeom>
          </p:spPr>
          <p:txBody>
            <a:bodyPr wrap="none">
              <a:spAutoFit/>
            </a:bodyPr>
            <a:lstStyle/>
            <a:p>
              <a:r>
                <a:rPr lang="en-US" sz="1200" i="1" dirty="0" smtClean="0">
                  <a:solidFill>
                    <a:schemeClr val="bg1"/>
                  </a:solidFill>
                </a:rPr>
                <a:t>http://www.tva.gov/power/coalart.htm</a:t>
              </a:r>
              <a:endParaRPr lang="en-US" sz="1200" i="1" dirty="0">
                <a:solidFill>
                  <a:schemeClr val="bg1"/>
                </a:solidFill>
              </a:endParaRP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247650" y="1140278"/>
            <a:ext cx="8648700" cy="5619750"/>
          </a:xfrm>
          <a:prstGeom prst="rect">
            <a:avLst/>
          </a:prstGeom>
          <a:noFill/>
          <a:ln w="9525">
            <a:noFill/>
            <a:miter lim="800000"/>
            <a:headEnd/>
            <a:tailEnd/>
          </a:ln>
          <a:effectLst/>
        </p:spPr>
      </p:pic>
      <p:sp>
        <p:nvSpPr>
          <p:cNvPr id="4" name="Title 3"/>
          <p:cNvSpPr>
            <a:spLocks noGrp="1"/>
          </p:cNvSpPr>
          <p:nvPr>
            <p:ph type="title"/>
          </p:nvPr>
        </p:nvSpPr>
        <p:spPr>
          <a:xfrm>
            <a:off x="228600" y="155448"/>
            <a:ext cx="8763000" cy="1063752"/>
          </a:xfrm>
        </p:spPr>
        <p:txBody>
          <a:bodyPr>
            <a:normAutofit fontScale="90000"/>
          </a:bodyPr>
          <a:lstStyle/>
          <a:p>
            <a:r>
              <a:rPr lang="en-US" dirty="0" smtClean="0"/>
              <a:t>Sub-critical Pulverized Coal System</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Generating Efficiency</a:t>
            </a:r>
            <a:endParaRPr lang="en-US" dirty="0"/>
          </a:p>
        </p:txBody>
      </p:sp>
      <p:grpSp>
        <p:nvGrpSpPr>
          <p:cNvPr id="11" name="Group 10"/>
          <p:cNvGrpSpPr/>
          <p:nvPr/>
        </p:nvGrpSpPr>
        <p:grpSpPr>
          <a:xfrm>
            <a:off x="2171700" y="1600200"/>
            <a:ext cx="4800600" cy="1295400"/>
            <a:chOff x="2991021" y="1600200"/>
            <a:chExt cx="4800600" cy="1295400"/>
          </a:xfrm>
        </p:grpSpPr>
        <p:sp>
          <p:nvSpPr>
            <p:cNvPr id="6" name="TextBox 5"/>
            <p:cNvSpPr txBox="1"/>
            <p:nvPr/>
          </p:nvSpPr>
          <p:spPr>
            <a:xfrm>
              <a:off x="3009900" y="1600200"/>
              <a:ext cx="4762842" cy="646331"/>
            </a:xfrm>
            <a:prstGeom prst="rect">
              <a:avLst/>
            </a:prstGeom>
            <a:noFill/>
          </p:spPr>
          <p:txBody>
            <a:bodyPr wrap="none" rtlCol="0">
              <a:spAutoFit/>
            </a:bodyPr>
            <a:lstStyle/>
            <a:p>
              <a:r>
                <a:rPr lang="en-US" sz="3600" b="1" dirty="0" smtClean="0"/>
                <a:t>Thermal Energy in Fuel</a:t>
              </a:r>
              <a:endParaRPr lang="en-US" sz="3600" b="1" dirty="0"/>
            </a:p>
          </p:txBody>
        </p:sp>
        <p:sp>
          <p:nvSpPr>
            <p:cNvPr id="7" name="TextBox 6"/>
            <p:cNvSpPr txBox="1"/>
            <p:nvPr/>
          </p:nvSpPr>
          <p:spPr>
            <a:xfrm>
              <a:off x="3298441" y="2249269"/>
              <a:ext cx="4185761" cy="646331"/>
            </a:xfrm>
            <a:prstGeom prst="rect">
              <a:avLst/>
            </a:prstGeom>
            <a:noFill/>
          </p:spPr>
          <p:txBody>
            <a:bodyPr wrap="none" rtlCol="0">
              <a:spAutoFit/>
            </a:bodyPr>
            <a:lstStyle/>
            <a:p>
              <a:r>
                <a:rPr lang="en-US" sz="3600" b="1" dirty="0" smtClean="0"/>
                <a:t>Electricity Produced</a:t>
              </a:r>
              <a:endParaRPr lang="en-US" sz="3600" b="1" dirty="0"/>
            </a:p>
          </p:txBody>
        </p:sp>
        <p:cxnSp>
          <p:nvCxnSpPr>
            <p:cNvPr id="10" name="Straight Connector 9"/>
            <p:cNvCxnSpPr/>
            <p:nvPr/>
          </p:nvCxnSpPr>
          <p:spPr>
            <a:xfrm>
              <a:off x="2991021" y="2208212"/>
              <a:ext cx="48006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3048000" y="3124200"/>
            <a:ext cx="3429000" cy="2062103"/>
          </a:xfrm>
          <a:prstGeom prst="rect">
            <a:avLst/>
          </a:prstGeom>
          <a:noFill/>
        </p:spPr>
        <p:txBody>
          <a:bodyPr wrap="square" rtlCol="0">
            <a:spAutoFit/>
          </a:bodyPr>
          <a:lstStyle/>
          <a:p>
            <a:r>
              <a:rPr lang="en-US" sz="3200" dirty="0" smtClean="0"/>
              <a:t>Influenced By:</a:t>
            </a:r>
          </a:p>
          <a:p>
            <a:pPr>
              <a:buFont typeface="Arial" pitchFamily="34" charset="0"/>
              <a:buChar char="•"/>
            </a:pPr>
            <a:r>
              <a:rPr lang="en-US" sz="3200" dirty="0" smtClean="0"/>
              <a:t> Fuel </a:t>
            </a:r>
            <a:r>
              <a:rPr lang="en-US" sz="3200" dirty="0" smtClean="0"/>
              <a:t>Source</a:t>
            </a:r>
          </a:p>
          <a:p>
            <a:pPr>
              <a:buFont typeface="Arial" pitchFamily="34" charset="0"/>
              <a:buChar char="•"/>
            </a:pPr>
            <a:r>
              <a:rPr lang="en-US" sz="3200" dirty="0" smtClean="0"/>
              <a:t> Plant </a:t>
            </a:r>
            <a:r>
              <a:rPr lang="en-US" sz="3200" dirty="0" smtClean="0"/>
              <a:t>Design</a:t>
            </a:r>
          </a:p>
          <a:p>
            <a:pPr>
              <a:buFont typeface="Arial" pitchFamily="34" charset="0"/>
              <a:buChar char="•"/>
            </a:pPr>
            <a:r>
              <a:rPr lang="en-US" sz="3200" dirty="0" smtClean="0"/>
              <a:t> Environment</a:t>
            </a:r>
            <a:endParaRPr lang="en-US" sz="3200" dirty="0"/>
          </a:p>
        </p:txBody>
      </p:sp>
      <p:sp>
        <p:nvSpPr>
          <p:cNvPr id="13" name="TextBox 12"/>
          <p:cNvSpPr txBox="1"/>
          <p:nvPr/>
        </p:nvSpPr>
        <p:spPr>
          <a:xfrm>
            <a:off x="0" y="5486400"/>
            <a:ext cx="9144000" cy="954107"/>
          </a:xfrm>
          <a:prstGeom prst="rect">
            <a:avLst/>
          </a:prstGeom>
          <a:noFill/>
        </p:spPr>
        <p:txBody>
          <a:bodyPr wrap="square" rtlCol="0">
            <a:spAutoFit/>
          </a:bodyPr>
          <a:lstStyle/>
          <a:p>
            <a:r>
              <a:rPr lang="en-US" sz="2800" dirty="0" smtClean="0"/>
              <a:t>Lower efficiency = More coal burned per unit electricity produced</a:t>
            </a:r>
            <a:r>
              <a:rPr lang="en-US" dirty="0" smtClean="0"/>
              <a:t>.</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Coal Types</a:t>
            </a:r>
            <a:endParaRPr lang="en-US" dirty="0"/>
          </a:p>
        </p:txBody>
      </p:sp>
      <p:pic>
        <p:nvPicPr>
          <p:cNvPr id="7172" name="Picture 4"/>
          <p:cNvPicPr>
            <a:picLocks noChangeAspect="1" noChangeArrowheads="1"/>
          </p:cNvPicPr>
          <p:nvPr/>
        </p:nvPicPr>
        <p:blipFill>
          <a:blip r:embed="rId3"/>
          <a:srcRect/>
          <a:stretch>
            <a:fillRect/>
          </a:stretch>
        </p:blipFill>
        <p:spPr bwMode="auto">
          <a:xfrm>
            <a:off x="248339" y="1371600"/>
            <a:ext cx="8514661" cy="5081588"/>
          </a:xfrm>
          <a:prstGeom prst="rect">
            <a:avLst/>
          </a:prstGeom>
          <a:noFill/>
          <a:ln w="9525">
            <a:noFill/>
            <a:miter lim="800000"/>
            <a:headEnd/>
            <a:tailEnd/>
          </a:ln>
          <a:effectLst/>
        </p:spPr>
      </p:pic>
      <p:sp>
        <p:nvSpPr>
          <p:cNvPr id="5" name="TextBox 4"/>
          <p:cNvSpPr txBox="1"/>
          <p:nvPr/>
        </p:nvSpPr>
        <p:spPr>
          <a:xfrm>
            <a:off x="6281742" y="6477000"/>
            <a:ext cx="2862258" cy="369332"/>
          </a:xfrm>
          <a:prstGeom prst="rect">
            <a:avLst/>
          </a:prstGeom>
          <a:noFill/>
        </p:spPr>
        <p:txBody>
          <a:bodyPr wrap="none" rtlCol="0">
            <a:spAutoFit/>
          </a:bodyPr>
          <a:lstStyle/>
          <a:p>
            <a:r>
              <a:rPr lang="en-US" i="1" dirty="0" smtClean="0"/>
              <a:t>The Future of Coal, MIT, 2007</a:t>
            </a:r>
            <a:endParaRPr lang="en-US" i="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Plant Design</a:t>
            </a:r>
            <a:endParaRPr lang="en-US" dirty="0"/>
          </a:p>
        </p:txBody>
      </p:sp>
      <p:graphicFrame>
        <p:nvGraphicFramePr>
          <p:cNvPr id="4" name="Table 3"/>
          <p:cNvGraphicFramePr>
            <a:graphicFrameLocks noGrp="1"/>
          </p:cNvGraphicFramePr>
          <p:nvPr/>
        </p:nvGraphicFramePr>
        <p:xfrm>
          <a:off x="-1" y="1752597"/>
          <a:ext cx="9144001" cy="3309339"/>
        </p:xfrm>
        <a:graphic>
          <a:graphicData uri="http://schemas.openxmlformats.org/drawingml/2006/table">
            <a:tbl>
              <a:tblPr>
                <a:tableStyleId>{69CF1AB2-1976-4502-BF36-3FF5EA218861}</a:tableStyleId>
              </a:tblPr>
              <a:tblGrid>
                <a:gridCol w="3099661"/>
                <a:gridCol w="2506682"/>
                <a:gridCol w="2243886"/>
                <a:gridCol w="1293772"/>
              </a:tblGrid>
              <a:tr h="555908">
                <a:tc>
                  <a:txBody>
                    <a:bodyPr/>
                    <a:lstStyle/>
                    <a:p>
                      <a:pPr algn="l" fontAlgn="b"/>
                      <a:endParaRPr lang="en-US" sz="2400" b="0" i="0" u="none" strike="noStrike" dirty="0">
                        <a:solidFill>
                          <a:srgbClr val="000000"/>
                        </a:solidFill>
                        <a:latin typeface="Calibri"/>
                      </a:endParaRPr>
                    </a:p>
                  </a:txBody>
                  <a:tcPr marL="9525" marR="9525" marT="9525" marB="0" anchor="b"/>
                </a:tc>
                <a:tc>
                  <a:txBody>
                    <a:bodyPr/>
                    <a:lstStyle/>
                    <a:p>
                      <a:pPr algn="l" fontAlgn="b"/>
                      <a:r>
                        <a:rPr lang="en-US" sz="2400" u="none" strike="noStrike" dirty="0"/>
                        <a:t>Pressure</a:t>
                      </a:r>
                      <a:endParaRPr lang="en-US" sz="2400" b="0" i="0" u="none" strike="noStrike" dirty="0">
                        <a:solidFill>
                          <a:srgbClr val="000000"/>
                        </a:solidFill>
                        <a:latin typeface="Calibri"/>
                      </a:endParaRPr>
                    </a:p>
                  </a:txBody>
                  <a:tcPr marL="9525" marR="9525" marT="9525" marB="0" anchor="b"/>
                </a:tc>
                <a:tc>
                  <a:txBody>
                    <a:bodyPr/>
                    <a:lstStyle/>
                    <a:p>
                      <a:pPr algn="l" fontAlgn="b"/>
                      <a:r>
                        <a:rPr lang="en-US" sz="2400" u="none" strike="noStrike"/>
                        <a:t>Temperature</a:t>
                      </a:r>
                      <a:endParaRPr lang="en-US" sz="2400" b="0" i="0" u="none" strike="noStrike">
                        <a:solidFill>
                          <a:srgbClr val="000000"/>
                        </a:solidFill>
                        <a:latin typeface="Calibri"/>
                      </a:endParaRPr>
                    </a:p>
                  </a:txBody>
                  <a:tcPr marL="9525" marR="9525" marT="9525" marB="0" anchor="b"/>
                </a:tc>
                <a:tc>
                  <a:txBody>
                    <a:bodyPr/>
                    <a:lstStyle/>
                    <a:p>
                      <a:pPr algn="l" fontAlgn="b"/>
                      <a:r>
                        <a:rPr lang="en-US" sz="2400" u="none" strike="noStrike"/>
                        <a:t>Efficiency</a:t>
                      </a:r>
                      <a:endParaRPr lang="en-US" sz="2400" b="0" i="0" u="none" strike="noStrike">
                        <a:solidFill>
                          <a:srgbClr val="000000"/>
                        </a:solidFill>
                        <a:latin typeface="Calibri"/>
                      </a:endParaRPr>
                    </a:p>
                  </a:txBody>
                  <a:tcPr marL="9525" marR="9525" marT="9525" marB="0" anchor="b"/>
                </a:tc>
              </a:tr>
              <a:tr h="1006193">
                <a:tc>
                  <a:txBody>
                    <a:bodyPr/>
                    <a:lstStyle/>
                    <a:p>
                      <a:pPr algn="l" fontAlgn="b"/>
                      <a:r>
                        <a:rPr lang="en-US" sz="2400" u="none" strike="noStrike"/>
                        <a:t>Subcritical</a:t>
                      </a:r>
                      <a:endParaRPr lang="en-US" sz="2400" b="0" i="0" u="none" strike="noStrike">
                        <a:solidFill>
                          <a:srgbClr val="000000"/>
                        </a:solidFill>
                        <a:latin typeface="Calibri"/>
                      </a:endParaRPr>
                    </a:p>
                  </a:txBody>
                  <a:tcPr marL="9525" marR="9525" marT="9525" marB="0" anchor="b"/>
                </a:tc>
                <a:tc>
                  <a:txBody>
                    <a:bodyPr/>
                    <a:lstStyle/>
                    <a:p>
                      <a:pPr algn="l" fontAlgn="b"/>
                      <a:r>
                        <a:rPr lang="en-US" sz="2400" u="none" strike="noStrike" dirty="0"/>
                        <a:t>&lt;</a:t>
                      </a:r>
                      <a:r>
                        <a:rPr lang="en-US" sz="2400" u="none" strike="noStrike" dirty="0" smtClean="0"/>
                        <a:t>22.0 </a:t>
                      </a:r>
                      <a:r>
                        <a:rPr lang="en-US" sz="2400" u="none" strike="noStrike" dirty="0" err="1" smtClean="0"/>
                        <a:t>Mpa</a:t>
                      </a:r>
                      <a:r>
                        <a:rPr lang="en-US" sz="2400" u="none" strike="noStrike" dirty="0" smtClean="0"/>
                        <a:t> </a:t>
                      </a:r>
                    </a:p>
                    <a:p>
                      <a:pPr algn="l" fontAlgn="b"/>
                      <a:r>
                        <a:rPr lang="en-US" sz="2400" u="none" strike="noStrike" dirty="0" smtClean="0"/>
                        <a:t>(16.5)</a:t>
                      </a:r>
                      <a:endParaRPr lang="en-US" sz="2400" b="0" i="0" u="none" strike="noStrike" dirty="0">
                        <a:solidFill>
                          <a:srgbClr val="000000"/>
                        </a:solidFill>
                        <a:latin typeface="Calibri"/>
                      </a:endParaRPr>
                    </a:p>
                  </a:txBody>
                  <a:tcPr marL="9525" marR="9525" marT="9525" marB="0" anchor="b"/>
                </a:tc>
                <a:tc>
                  <a:txBody>
                    <a:bodyPr/>
                    <a:lstStyle/>
                    <a:p>
                      <a:pPr algn="l" fontAlgn="b"/>
                      <a:r>
                        <a:rPr lang="en-US" sz="2400" u="none" strike="noStrike" dirty="0"/>
                        <a:t>550C </a:t>
                      </a:r>
                      <a:endParaRPr lang="en-US" sz="2400" u="none" strike="noStrike" dirty="0" smtClean="0"/>
                    </a:p>
                    <a:p>
                      <a:pPr algn="l" fontAlgn="b"/>
                      <a:r>
                        <a:rPr lang="en-US" sz="2400" u="none" strike="noStrike" dirty="0" smtClean="0"/>
                        <a:t>(</a:t>
                      </a:r>
                      <a:r>
                        <a:rPr lang="en-US" sz="2400" u="none" strike="noStrike" dirty="0"/>
                        <a:t>540C)</a:t>
                      </a:r>
                      <a:endParaRPr lang="en-US" sz="2400" b="0" i="0" u="none" strike="noStrike" dirty="0">
                        <a:solidFill>
                          <a:srgbClr val="000000"/>
                        </a:solidFill>
                        <a:latin typeface="Calibri"/>
                      </a:endParaRPr>
                    </a:p>
                  </a:txBody>
                  <a:tcPr marL="9525" marR="9525" marT="9525" marB="0" anchor="b"/>
                </a:tc>
                <a:tc>
                  <a:txBody>
                    <a:bodyPr/>
                    <a:lstStyle/>
                    <a:p>
                      <a:pPr algn="l" fontAlgn="b"/>
                      <a:r>
                        <a:rPr lang="en-US" sz="2400" u="none" strike="noStrike"/>
                        <a:t>33%-37% (34%)</a:t>
                      </a:r>
                      <a:endParaRPr lang="en-US" sz="2400" b="0" i="0" u="none" strike="noStrike">
                        <a:solidFill>
                          <a:srgbClr val="000000"/>
                        </a:solidFill>
                        <a:latin typeface="Calibri"/>
                      </a:endParaRPr>
                    </a:p>
                  </a:txBody>
                  <a:tcPr marL="9525" marR="9525" marT="9525" marB="0" anchor="b"/>
                </a:tc>
              </a:tr>
              <a:tr h="1006193">
                <a:tc>
                  <a:txBody>
                    <a:bodyPr/>
                    <a:lstStyle/>
                    <a:p>
                      <a:pPr algn="l" fontAlgn="b"/>
                      <a:endParaRPr lang="en-US" sz="2400" u="none" strike="noStrike" dirty="0" smtClean="0"/>
                    </a:p>
                    <a:p>
                      <a:pPr algn="l" fontAlgn="b"/>
                      <a:r>
                        <a:rPr lang="en-US" sz="2400" u="none" strike="noStrike" dirty="0" smtClean="0"/>
                        <a:t>Supercritical</a:t>
                      </a:r>
                      <a:endParaRPr lang="en-US" sz="2400" b="0" i="0" u="none" strike="noStrike" dirty="0">
                        <a:solidFill>
                          <a:srgbClr val="000000"/>
                        </a:solidFill>
                        <a:latin typeface="Calibri"/>
                      </a:endParaRPr>
                    </a:p>
                  </a:txBody>
                  <a:tcPr marL="9525" marR="9525" marT="9525" marB="0" anchor="b"/>
                </a:tc>
                <a:tc>
                  <a:txBody>
                    <a:bodyPr/>
                    <a:lstStyle/>
                    <a:p>
                      <a:pPr algn="l" fontAlgn="b"/>
                      <a:r>
                        <a:rPr lang="en-US" sz="2400" u="none" strike="noStrike" dirty="0"/>
                        <a:t>&gt;</a:t>
                      </a:r>
                      <a:r>
                        <a:rPr lang="en-US" sz="2400" u="none" strike="noStrike" dirty="0" smtClean="0"/>
                        <a:t>22.0 </a:t>
                      </a:r>
                      <a:r>
                        <a:rPr lang="en-US" sz="2400" u="none" strike="noStrike" dirty="0" err="1" smtClean="0"/>
                        <a:t>Mpa</a:t>
                      </a:r>
                      <a:endParaRPr lang="en-US" sz="2400" u="none" strike="noStrike" dirty="0" smtClean="0"/>
                    </a:p>
                    <a:p>
                      <a:pPr algn="l" fontAlgn="b"/>
                      <a:r>
                        <a:rPr lang="en-US" sz="2400" u="none" strike="noStrike" dirty="0" smtClean="0"/>
                        <a:t> </a:t>
                      </a:r>
                      <a:r>
                        <a:rPr lang="en-US" sz="2400" u="none" strike="noStrike" dirty="0"/>
                        <a:t>(</a:t>
                      </a:r>
                      <a:r>
                        <a:rPr lang="en-US" sz="2400" u="none" strike="noStrike" dirty="0" smtClean="0"/>
                        <a:t>24.3)</a:t>
                      </a:r>
                      <a:endParaRPr lang="en-US" sz="2400" b="0" i="0" u="none" strike="noStrike" dirty="0">
                        <a:solidFill>
                          <a:srgbClr val="000000"/>
                        </a:solidFill>
                        <a:latin typeface="Calibri"/>
                      </a:endParaRPr>
                    </a:p>
                  </a:txBody>
                  <a:tcPr marL="9525" marR="9525" marT="9525" marB="0" anchor="b"/>
                </a:tc>
                <a:tc>
                  <a:txBody>
                    <a:bodyPr/>
                    <a:lstStyle/>
                    <a:p>
                      <a:pPr algn="l" fontAlgn="b"/>
                      <a:r>
                        <a:rPr lang="en-US" sz="2400" u="none" strike="noStrike" dirty="0"/>
                        <a:t>&gt;550C </a:t>
                      </a:r>
                      <a:endParaRPr lang="en-US" sz="2400" u="none" strike="noStrike" dirty="0" smtClean="0"/>
                    </a:p>
                    <a:p>
                      <a:pPr algn="l" fontAlgn="b"/>
                      <a:r>
                        <a:rPr lang="en-US" sz="2400" u="none" strike="noStrike" dirty="0" smtClean="0"/>
                        <a:t>(</a:t>
                      </a:r>
                      <a:r>
                        <a:rPr lang="en-US" sz="2400" u="none" strike="noStrike" dirty="0"/>
                        <a:t>565C)</a:t>
                      </a:r>
                      <a:endParaRPr lang="en-US" sz="2400" b="0" i="0" u="none" strike="noStrike" dirty="0">
                        <a:solidFill>
                          <a:srgbClr val="000000"/>
                        </a:solidFill>
                        <a:latin typeface="Calibri"/>
                      </a:endParaRPr>
                    </a:p>
                  </a:txBody>
                  <a:tcPr marL="9525" marR="9525" marT="9525" marB="0" anchor="b"/>
                </a:tc>
                <a:tc>
                  <a:txBody>
                    <a:bodyPr/>
                    <a:lstStyle/>
                    <a:p>
                      <a:pPr algn="l" fontAlgn="b"/>
                      <a:r>
                        <a:rPr lang="en-US" sz="2400" u="none" strike="noStrike"/>
                        <a:t>37%-40% (38%)</a:t>
                      </a:r>
                      <a:endParaRPr lang="en-US" sz="2400" b="0" i="0" u="none" strike="noStrike">
                        <a:solidFill>
                          <a:srgbClr val="000000"/>
                        </a:solidFill>
                        <a:latin typeface="Calibri"/>
                      </a:endParaRPr>
                    </a:p>
                  </a:txBody>
                  <a:tcPr marL="9525" marR="9525" marT="9525" marB="0" anchor="b"/>
                </a:tc>
              </a:tr>
              <a:tr h="555908">
                <a:tc>
                  <a:txBody>
                    <a:bodyPr/>
                    <a:lstStyle/>
                    <a:p>
                      <a:pPr algn="l" fontAlgn="b"/>
                      <a:endParaRPr lang="en-US" sz="2400" u="none" strike="noStrike" dirty="0" smtClean="0"/>
                    </a:p>
                    <a:p>
                      <a:pPr algn="l" fontAlgn="b"/>
                      <a:r>
                        <a:rPr lang="en-US" sz="2400" u="none" strike="noStrike" dirty="0" smtClean="0"/>
                        <a:t>Ultra-Supercritical</a:t>
                      </a:r>
                      <a:endParaRPr lang="en-US" sz="2400" b="0" i="0" u="none" strike="noStrike" dirty="0">
                        <a:solidFill>
                          <a:srgbClr val="000000"/>
                        </a:solidFill>
                        <a:latin typeface="Calibri"/>
                      </a:endParaRPr>
                    </a:p>
                  </a:txBody>
                  <a:tcPr marL="9525" marR="9525" marT="9525" marB="0" anchor="b"/>
                </a:tc>
                <a:tc>
                  <a:txBody>
                    <a:bodyPr/>
                    <a:lstStyle/>
                    <a:p>
                      <a:pPr algn="l" fontAlgn="b"/>
                      <a:r>
                        <a:rPr lang="en-US" sz="2400" u="none" strike="noStrike" dirty="0"/>
                        <a:t>Up to 32 </a:t>
                      </a:r>
                      <a:r>
                        <a:rPr lang="en-US" sz="2400" u="none" strike="noStrike" dirty="0" err="1" smtClean="0"/>
                        <a:t>Mpa</a:t>
                      </a:r>
                      <a:endParaRPr lang="en-US" sz="2400" b="0" i="0" u="none" strike="noStrike" dirty="0">
                        <a:solidFill>
                          <a:srgbClr val="000000"/>
                        </a:solidFill>
                        <a:latin typeface="Calibri"/>
                      </a:endParaRPr>
                    </a:p>
                  </a:txBody>
                  <a:tcPr marL="9525" marR="9525" marT="9525" marB="0" anchor="b"/>
                </a:tc>
                <a:tc>
                  <a:txBody>
                    <a:bodyPr/>
                    <a:lstStyle/>
                    <a:p>
                      <a:pPr algn="l" fontAlgn="b"/>
                      <a:r>
                        <a:rPr lang="en-US" sz="2400" u="none" strike="noStrike"/>
                        <a:t>610C</a:t>
                      </a:r>
                      <a:endParaRPr lang="en-US" sz="2400" b="0" i="0" u="none" strike="noStrike">
                        <a:solidFill>
                          <a:srgbClr val="000000"/>
                        </a:solidFill>
                        <a:latin typeface="Calibri"/>
                      </a:endParaRPr>
                    </a:p>
                  </a:txBody>
                  <a:tcPr marL="9525" marR="9525" marT="9525" marB="0" anchor="b"/>
                </a:tc>
                <a:tc>
                  <a:txBody>
                    <a:bodyPr/>
                    <a:lstStyle/>
                    <a:p>
                      <a:pPr algn="r" fontAlgn="b"/>
                      <a:r>
                        <a:rPr lang="en-US" sz="2400" u="none" strike="noStrike" dirty="0"/>
                        <a:t>43.30%</a:t>
                      </a:r>
                      <a:endParaRPr lang="en-US" sz="2400" b="0" i="0" u="none" strike="noStrike" dirty="0">
                        <a:solidFill>
                          <a:srgbClr val="000000"/>
                        </a:solidFill>
                        <a:latin typeface="Calibri"/>
                      </a:endParaRPr>
                    </a:p>
                  </a:txBody>
                  <a:tcPr marL="9525" marR="9525" marT="9525" marB="0" anchor="b"/>
                </a:tc>
              </a:tr>
            </a:tbl>
          </a:graphicData>
        </a:graphic>
      </p:graphicFrame>
      <p:sp>
        <p:nvSpPr>
          <p:cNvPr id="6" name="TextBox 5"/>
          <p:cNvSpPr txBox="1"/>
          <p:nvPr/>
        </p:nvSpPr>
        <p:spPr>
          <a:xfrm>
            <a:off x="6281742" y="6477000"/>
            <a:ext cx="2862258" cy="369332"/>
          </a:xfrm>
          <a:prstGeom prst="rect">
            <a:avLst/>
          </a:prstGeom>
          <a:noFill/>
        </p:spPr>
        <p:txBody>
          <a:bodyPr wrap="none" rtlCol="0">
            <a:spAutoFit/>
          </a:bodyPr>
          <a:lstStyle/>
          <a:p>
            <a:r>
              <a:rPr lang="en-US" i="1" dirty="0" smtClean="0"/>
              <a:t>The Future of Coal, MIT, 2007</a:t>
            </a:r>
            <a:endParaRPr lang="en-US" i="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Fluidized Bed Combustion</a:t>
            </a:r>
            <a:endParaRPr lang="en-US" dirty="0"/>
          </a:p>
        </p:txBody>
      </p:sp>
      <p:pic>
        <p:nvPicPr>
          <p:cNvPr id="5122" name="Picture 2"/>
          <p:cNvPicPr>
            <a:picLocks noChangeAspect="1" noChangeArrowheads="1"/>
          </p:cNvPicPr>
          <p:nvPr/>
        </p:nvPicPr>
        <p:blipFill>
          <a:blip r:embed="rId3"/>
          <a:srcRect/>
          <a:stretch>
            <a:fillRect/>
          </a:stretch>
        </p:blipFill>
        <p:spPr bwMode="auto">
          <a:xfrm>
            <a:off x="2209800" y="1514872"/>
            <a:ext cx="3352800" cy="4746384"/>
          </a:xfrm>
          <a:prstGeom prst="rect">
            <a:avLst/>
          </a:prstGeom>
          <a:noFill/>
          <a:ln w="9525">
            <a:noFill/>
            <a:miter lim="800000"/>
            <a:headEnd/>
            <a:tailEnd/>
          </a:ln>
          <a:effectLst/>
        </p:spPr>
      </p:pic>
      <p:sp>
        <p:nvSpPr>
          <p:cNvPr id="11" name="Rectangle 10"/>
          <p:cNvSpPr/>
          <p:nvPr/>
        </p:nvSpPr>
        <p:spPr>
          <a:xfrm>
            <a:off x="4038600" y="4800600"/>
            <a:ext cx="228600" cy="152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38600" y="4724400"/>
            <a:ext cx="45719"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4038600" y="5072744"/>
            <a:ext cx="337456" cy="503354"/>
            <a:chOff x="4038600" y="5072744"/>
            <a:chExt cx="337456" cy="503354"/>
          </a:xfrm>
        </p:grpSpPr>
        <p:sp>
          <p:nvSpPr>
            <p:cNvPr id="5" name="Oval 4"/>
            <p:cNvSpPr/>
            <p:nvPr/>
          </p:nvSpPr>
          <p:spPr>
            <a:xfrm>
              <a:off x="4131128" y="5170714"/>
              <a:ext cx="152400" cy="76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131128" y="5246914"/>
              <a:ext cx="152400" cy="76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131128" y="5323114"/>
              <a:ext cx="152400" cy="76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131128" y="5399314"/>
              <a:ext cx="152400" cy="76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038600" y="5475514"/>
              <a:ext cx="337456" cy="10058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131128" y="5072744"/>
              <a:ext cx="152400" cy="76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6" name="Straight Connector 15"/>
          <p:cNvCxnSpPr>
            <a:stCxn id="11" idx="3"/>
            <a:endCxn id="13" idx="7"/>
          </p:cNvCxnSpPr>
          <p:nvPr/>
        </p:nvCxnSpPr>
        <p:spPr>
          <a:xfrm flipH="1">
            <a:off x="4261210" y="4876800"/>
            <a:ext cx="5990" cy="2071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1534884" y="3581400"/>
            <a:ext cx="685800" cy="1588"/>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1524000" y="4646612"/>
            <a:ext cx="685800" cy="1588"/>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18212" y="3773269"/>
            <a:ext cx="1133644" cy="584775"/>
          </a:xfrm>
          <a:prstGeom prst="rect">
            <a:avLst/>
          </a:prstGeom>
          <a:noFill/>
        </p:spPr>
        <p:txBody>
          <a:bodyPr wrap="none" rtlCol="0">
            <a:spAutoFit/>
          </a:bodyPr>
          <a:lstStyle/>
          <a:p>
            <a:r>
              <a:rPr lang="en-US" sz="1600" b="1" dirty="0" smtClean="0"/>
              <a:t>secondary </a:t>
            </a:r>
          </a:p>
          <a:p>
            <a:r>
              <a:rPr lang="en-US" sz="1600" b="1" dirty="0" smtClean="0"/>
              <a:t>air</a:t>
            </a:r>
            <a:endParaRPr lang="en-US" sz="1600" b="1" dirty="0"/>
          </a:p>
        </p:txBody>
      </p:sp>
      <p:cxnSp>
        <p:nvCxnSpPr>
          <p:cNvPr id="21" name="Straight Arrow Connector 20"/>
          <p:cNvCxnSpPr/>
          <p:nvPr/>
        </p:nvCxnSpPr>
        <p:spPr>
          <a:xfrm>
            <a:off x="1524000" y="5942012"/>
            <a:ext cx="685800" cy="1588"/>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64028" y="5736772"/>
            <a:ext cx="1066318" cy="584775"/>
          </a:xfrm>
          <a:prstGeom prst="rect">
            <a:avLst/>
          </a:prstGeom>
          <a:noFill/>
        </p:spPr>
        <p:txBody>
          <a:bodyPr wrap="none" rtlCol="0">
            <a:spAutoFit/>
          </a:bodyPr>
          <a:lstStyle/>
          <a:p>
            <a:r>
              <a:rPr lang="en-US" sz="1600" b="1" dirty="0" smtClean="0"/>
              <a:t>coal and</a:t>
            </a:r>
          </a:p>
          <a:p>
            <a:r>
              <a:rPr lang="en-US" sz="1600" b="1" dirty="0" smtClean="0"/>
              <a:t>limestone</a:t>
            </a:r>
            <a:endParaRPr lang="en-US" sz="1600" b="1" dirty="0"/>
          </a:p>
        </p:txBody>
      </p:sp>
      <p:cxnSp>
        <p:nvCxnSpPr>
          <p:cNvPr id="23" name="Straight Arrow Connector 22"/>
          <p:cNvCxnSpPr/>
          <p:nvPr/>
        </p:nvCxnSpPr>
        <p:spPr>
          <a:xfrm rot="5400000">
            <a:off x="1866106" y="6133306"/>
            <a:ext cx="382588" cy="30480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73818" y="6367046"/>
            <a:ext cx="1207382" cy="338554"/>
          </a:xfrm>
          <a:prstGeom prst="rect">
            <a:avLst/>
          </a:prstGeom>
          <a:noFill/>
        </p:spPr>
        <p:txBody>
          <a:bodyPr wrap="none" rtlCol="0">
            <a:spAutoFit/>
          </a:bodyPr>
          <a:lstStyle/>
          <a:p>
            <a:r>
              <a:rPr lang="en-US" sz="1600" b="1" dirty="0" smtClean="0"/>
              <a:t>bottom ash</a:t>
            </a:r>
          </a:p>
        </p:txBody>
      </p:sp>
      <p:cxnSp>
        <p:nvCxnSpPr>
          <p:cNvPr id="26" name="Straight Arrow Connector 25"/>
          <p:cNvCxnSpPr/>
          <p:nvPr/>
        </p:nvCxnSpPr>
        <p:spPr>
          <a:xfrm rot="5400000" flipH="1" flipV="1">
            <a:off x="2401094" y="6428014"/>
            <a:ext cx="379412" cy="1588"/>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018068" y="6519446"/>
            <a:ext cx="1149674" cy="338554"/>
          </a:xfrm>
          <a:prstGeom prst="rect">
            <a:avLst/>
          </a:prstGeom>
          <a:noFill/>
        </p:spPr>
        <p:txBody>
          <a:bodyPr wrap="none" rtlCol="0">
            <a:spAutoFit/>
          </a:bodyPr>
          <a:lstStyle/>
          <a:p>
            <a:r>
              <a:rPr lang="en-US" sz="1600" b="1" dirty="0" smtClean="0"/>
              <a:t>primary air</a:t>
            </a:r>
          </a:p>
        </p:txBody>
      </p:sp>
      <p:sp>
        <p:nvSpPr>
          <p:cNvPr id="29" name="TextBox 28"/>
          <p:cNvSpPr txBox="1"/>
          <p:nvPr/>
        </p:nvSpPr>
        <p:spPr>
          <a:xfrm>
            <a:off x="3200400" y="6519446"/>
            <a:ext cx="1276311" cy="338554"/>
          </a:xfrm>
          <a:prstGeom prst="rect">
            <a:avLst/>
          </a:prstGeom>
          <a:noFill/>
        </p:spPr>
        <p:txBody>
          <a:bodyPr wrap="none" rtlCol="0">
            <a:spAutoFit/>
          </a:bodyPr>
          <a:lstStyle/>
          <a:p>
            <a:r>
              <a:rPr lang="en-US" sz="1600" b="1" dirty="0" smtClean="0"/>
              <a:t>fluidizing air</a:t>
            </a:r>
          </a:p>
        </p:txBody>
      </p:sp>
      <p:cxnSp>
        <p:nvCxnSpPr>
          <p:cNvPr id="30" name="Straight Arrow Connector 29"/>
          <p:cNvCxnSpPr/>
          <p:nvPr/>
        </p:nvCxnSpPr>
        <p:spPr>
          <a:xfrm rot="5400000" flipH="1" flipV="1">
            <a:off x="3391694" y="6361906"/>
            <a:ext cx="228600" cy="1588"/>
          </a:xfrm>
          <a:prstGeom prst="straightConnector1">
            <a:avLst/>
          </a:prstGeom>
          <a:ln w="28575">
            <a:solidFill>
              <a:schemeClr val="tx1"/>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5400000" flipH="1" flipV="1">
            <a:off x="3999705" y="6361906"/>
            <a:ext cx="228600" cy="1588"/>
          </a:xfrm>
          <a:prstGeom prst="straightConnector1">
            <a:avLst/>
          </a:prstGeom>
          <a:ln w="28575">
            <a:solidFill>
              <a:schemeClr val="tx1"/>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505200" y="6487886"/>
            <a:ext cx="609600" cy="1588"/>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4419600" y="5802086"/>
            <a:ext cx="1598707" cy="584775"/>
          </a:xfrm>
          <a:prstGeom prst="rect">
            <a:avLst/>
          </a:prstGeom>
          <a:noFill/>
        </p:spPr>
        <p:txBody>
          <a:bodyPr wrap="none" rtlCol="0">
            <a:spAutoFit/>
          </a:bodyPr>
          <a:lstStyle/>
          <a:p>
            <a:r>
              <a:rPr lang="en-US" sz="1600" b="1" dirty="0" smtClean="0"/>
              <a:t>fluidized bed</a:t>
            </a:r>
          </a:p>
          <a:p>
            <a:r>
              <a:rPr lang="en-US" sz="1600" b="1" dirty="0" smtClean="0"/>
              <a:t>heat exchanger</a:t>
            </a:r>
          </a:p>
        </p:txBody>
      </p:sp>
      <p:cxnSp>
        <p:nvCxnSpPr>
          <p:cNvPr id="36" name="Straight Arrow Connector 35"/>
          <p:cNvCxnSpPr/>
          <p:nvPr/>
        </p:nvCxnSpPr>
        <p:spPr>
          <a:xfrm>
            <a:off x="5562600" y="5410200"/>
            <a:ext cx="914400" cy="1588"/>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6477000" y="5181600"/>
            <a:ext cx="1311385" cy="584775"/>
          </a:xfrm>
          <a:prstGeom prst="rect">
            <a:avLst/>
          </a:prstGeom>
          <a:noFill/>
        </p:spPr>
        <p:txBody>
          <a:bodyPr wrap="none" rtlCol="0">
            <a:spAutoFit/>
          </a:bodyPr>
          <a:lstStyle/>
          <a:p>
            <a:r>
              <a:rPr lang="en-US" sz="1600" b="1" dirty="0" smtClean="0"/>
              <a:t>To </a:t>
            </a:r>
            <a:r>
              <a:rPr lang="en-US" sz="1600" b="1" dirty="0" err="1" smtClean="0"/>
              <a:t>haghouse</a:t>
            </a:r>
            <a:endParaRPr lang="en-US" sz="1600" b="1" dirty="0" smtClean="0"/>
          </a:p>
          <a:p>
            <a:r>
              <a:rPr lang="en-US" sz="1600" b="1" dirty="0" smtClean="0"/>
              <a:t>Or ESP</a:t>
            </a:r>
          </a:p>
        </p:txBody>
      </p:sp>
      <p:grpSp>
        <p:nvGrpSpPr>
          <p:cNvPr id="63" name="Group 62"/>
          <p:cNvGrpSpPr/>
          <p:nvPr/>
        </p:nvGrpSpPr>
        <p:grpSpPr>
          <a:xfrm>
            <a:off x="5105400" y="4419600"/>
            <a:ext cx="914400" cy="283028"/>
            <a:chOff x="5105400" y="4419600"/>
            <a:chExt cx="914400" cy="283028"/>
          </a:xfrm>
        </p:grpSpPr>
        <p:cxnSp>
          <p:nvCxnSpPr>
            <p:cNvPr id="39" name="Straight Arrow Connector 38"/>
            <p:cNvCxnSpPr/>
            <p:nvPr/>
          </p:nvCxnSpPr>
          <p:spPr>
            <a:xfrm>
              <a:off x="5105400" y="4419600"/>
              <a:ext cx="914400" cy="1588"/>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5105400" y="4701040"/>
              <a:ext cx="914400" cy="1588"/>
            </a:xfrm>
            <a:prstGeom prst="straightConnector1">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5105400" y="4419600"/>
              <a:ext cx="228600" cy="278678"/>
              <a:chOff x="5105400" y="4419600"/>
              <a:chExt cx="228600" cy="278678"/>
            </a:xfrm>
          </p:grpSpPr>
          <p:cxnSp>
            <p:nvCxnSpPr>
              <p:cNvPr id="43" name="Straight Arrow Connector 42"/>
              <p:cNvCxnSpPr/>
              <p:nvPr/>
            </p:nvCxnSpPr>
            <p:spPr>
              <a:xfrm>
                <a:off x="5105400" y="4419600"/>
                <a:ext cx="228600" cy="137160"/>
              </a:xfrm>
              <a:prstGeom prst="straightConnector1">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5105400" y="4561118"/>
                <a:ext cx="228600" cy="137160"/>
              </a:xfrm>
              <a:prstGeom prst="straightConnector1">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62" name="Group 61"/>
          <p:cNvGrpSpPr/>
          <p:nvPr/>
        </p:nvGrpSpPr>
        <p:grpSpPr>
          <a:xfrm>
            <a:off x="5105400" y="2525484"/>
            <a:ext cx="925286" cy="1436916"/>
            <a:chOff x="5105400" y="2296884"/>
            <a:chExt cx="925286" cy="1436916"/>
          </a:xfrm>
        </p:grpSpPr>
        <p:cxnSp>
          <p:nvCxnSpPr>
            <p:cNvPr id="40" name="Straight Arrow Connector 39"/>
            <p:cNvCxnSpPr/>
            <p:nvPr/>
          </p:nvCxnSpPr>
          <p:spPr>
            <a:xfrm>
              <a:off x="5105400" y="2296884"/>
              <a:ext cx="914400" cy="1588"/>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5116286" y="3732212"/>
              <a:ext cx="914400" cy="1588"/>
            </a:xfrm>
            <a:prstGeom prst="straightConnector1">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5116286" y="3439886"/>
              <a:ext cx="228600" cy="278678"/>
              <a:chOff x="5105400" y="4419600"/>
              <a:chExt cx="228600" cy="278678"/>
            </a:xfrm>
          </p:grpSpPr>
          <p:cxnSp>
            <p:nvCxnSpPr>
              <p:cNvPr id="48" name="Straight Arrow Connector 47"/>
              <p:cNvCxnSpPr/>
              <p:nvPr/>
            </p:nvCxnSpPr>
            <p:spPr>
              <a:xfrm>
                <a:off x="5105400" y="4419600"/>
                <a:ext cx="228600" cy="137160"/>
              </a:xfrm>
              <a:prstGeom prst="straightConnector1">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V="1">
                <a:off x="5105400" y="4561118"/>
                <a:ext cx="228600" cy="137160"/>
              </a:xfrm>
              <a:prstGeom prst="straightConnector1">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50" name="Group 49"/>
            <p:cNvGrpSpPr/>
            <p:nvPr/>
          </p:nvGrpSpPr>
          <p:grpSpPr>
            <a:xfrm>
              <a:off x="5116286" y="3156856"/>
              <a:ext cx="228600" cy="278678"/>
              <a:chOff x="5105400" y="4419600"/>
              <a:chExt cx="228600" cy="278678"/>
            </a:xfrm>
          </p:grpSpPr>
          <p:cxnSp>
            <p:nvCxnSpPr>
              <p:cNvPr id="51" name="Straight Arrow Connector 50"/>
              <p:cNvCxnSpPr/>
              <p:nvPr/>
            </p:nvCxnSpPr>
            <p:spPr>
              <a:xfrm>
                <a:off x="5105400" y="4419600"/>
                <a:ext cx="228600" cy="137160"/>
              </a:xfrm>
              <a:prstGeom prst="straightConnector1">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V="1">
                <a:off x="5105400" y="4561118"/>
                <a:ext cx="228600" cy="137160"/>
              </a:xfrm>
              <a:prstGeom prst="straightConnector1">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5116286" y="2873828"/>
              <a:ext cx="228600" cy="278678"/>
              <a:chOff x="5105400" y="4419600"/>
              <a:chExt cx="228600" cy="278678"/>
            </a:xfrm>
          </p:grpSpPr>
          <p:cxnSp>
            <p:nvCxnSpPr>
              <p:cNvPr id="54" name="Straight Arrow Connector 53"/>
              <p:cNvCxnSpPr/>
              <p:nvPr/>
            </p:nvCxnSpPr>
            <p:spPr>
              <a:xfrm>
                <a:off x="5105400" y="4419600"/>
                <a:ext cx="228600" cy="137160"/>
              </a:xfrm>
              <a:prstGeom prst="straightConnector1">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V="1">
                <a:off x="5105400" y="4561118"/>
                <a:ext cx="228600" cy="137160"/>
              </a:xfrm>
              <a:prstGeom prst="straightConnector1">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56" name="Group 55"/>
            <p:cNvGrpSpPr/>
            <p:nvPr/>
          </p:nvGrpSpPr>
          <p:grpSpPr>
            <a:xfrm>
              <a:off x="5116286" y="2590798"/>
              <a:ext cx="228600" cy="278678"/>
              <a:chOff x="5105400" y="4419600"/>
              <a:chExt cx="228600" cy="278678"/>
            </a:xfrm>
          </p:grpSpPr>
          <p:cxnSp>
            <p:nvCxnSpPr>
              <p:cNvPr id="57" name="Straight Arrow Connector 56"/>
              <p:cNvCxnSpPr/>
              <p:nvPr/>
            </p:nvCxnSpPr>
            <p:spPr>
              <a:xfrm>
                <a:off x="5105400" y="4419600"/>
                <a:ext cx="228600" cy="137160"/>
              </a:xfrm>
              <a:prstGeom prst="straightConnector1">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V="1">
                <a:off x="5105400" y="4561118"/>
                <a:ext cx="228600" cy="137160"/>
              </a:xfrm>
              <a:prstGeom prst="straightConnector1">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59" name="Group 58"/>
            <p:cNvGrpSpPr/>
            <p:nvPr/>
          </p:nvGrpSpPr>
          <p:grpSpPr>
            <a:xfrm>
              <a:off x="5116286" y="2307770"/>
              <a:ext cx="228600" cy="278678"/>
              <a:chOff x="5105400" y="4419600"/>
              <a:chExt cx="228600" cy="278678"/>
            </a:xfrm>
          </p:grpSpPr>
          <p:cxnSp>
            <p:nvCxnSpPr>
              <p:cNvPr id="60" name="Straight Arrow Connector 59"/>
              <p:cNvCxnSpPr/>
              <p:nvPr/>
            </p:nvCxnSpPr>
            <p:spPr>
              <a:xfrm>
                <a:off x="5105400" y="4419600"/>
                <a:ext cx="228600" cy="137160"/>
              </a:xfrm>
              <a:prstGeom prst="straightConnector1">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V="1">
                <a:off x="5105400" y="4561118"/>
                <a:ext cx="228600" cy="137160"/>
              </a:xfrm>
              <a:prstGeom prst="straightConnector1">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sp>
        <p:nvSpPr>
          <p:cNvPr id="64" name="TextBox 63"/>
          <p:cNvSpPr txBox="1"/>
          <p:nvPr/>
        </p:nvSpPr>
        <p:spPr>
          <a:xfrm>
            <a:off x="5181600" y="1447800"/>
            <a:ext cx="1568058" cy="584775"/>
          </a:xfrm>
          <a:prstGeom prst="rect">
            <a:avLst/>
          </a:prstGeom>
          <a:noFill/>
        </p:spPr>
        <p:txBody>
          <a:bodyPr wrap="none" rtlCol="0">
            <a:spAutoFit/>
          </a:bodyPr>
          <a:lstStyle/>
          <a:p>
            <a:r>
              <a:rPr lang="en-US" sz="1600" b="1" dirty="0" smtClean="0"/>
              <a:t>convective pass</a:t>
            </a:r>
          </a:p>
          <a:p>
            <a:r>
              <a:rPr lang="en-US" sz="1600" b="1" dirty="0" smtClean="0"/>
              <a:t>(</a:t>
            </a:r>
            <a:r>
              <a:rPr lang="en-US" sz="1600" b="1" dirty="0" err="1" smtClean="0"/>
              <a:t>backpass</a:t>
            </a:r>
            <a:r>
              <a:rPr lang="en-US" sz="1600" b="1" dirty="0" smtClean="0"/>
              <a:t>)</a:t>
            </a:r>
          </a:p>
        </p:txBody>
      </p:sp>
      <p:sp>
        <p:nvSpPr>
          <p:cNvPr id="65" name="TextBox 64"/>
          <p:cNvSpPr txBox="1"/>
          <p:nvPr/>
        </p:nvSpPr>
        <p:spPr>
          <a:xfrm>
            <a:off x="3385458" y="2405746"/>
            <a:ext cx="854721" cy="338554"/>
          </a:xfrm>
          <a:prstGeom prst="rect">
            <a:avLst/>
          </a:prstGeom>
          <a:noFill/>
        </p:spPr>
        <p:txBody>
          <a:bodyPr wrap="none" rtlCol="0">
            <a:spAutoFit/>
          </a:bodyPr>
          <a:lstStyle/>
          <a:p>
            <a:r>
              <a:rPr lang="en-US" sz="1600" b="1" dirty="0" smtClean="0"/>
              <a:t>cyclone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Gasification (IGCC)</a:t>
            </a:r>
            <a:endParaRPr lang="en-US" dirty="0"/>
          </a:p>
        </p:txBody>
      </p:sp>
      <p:sp>
        <p:nvSpPr>
          <p:cNvPr id="5" name="TextBox 4"/>
          <p:cNvSpPr txBox="1"/>
          <p:nvPr/>
        </p:nvSpPr>
        <p:spPr>
          <a:xfrm>
            <a:off x="457200" y="5791200"/>
            <a:ext cx="3505200" cy="461665"/>
          </a:xfrm>
          <a:prstGeom prst="rect">
            <a:avLst/>
          </a:prstGeom>
          <a:noFill/>
        </p:spPr>
        <p:txBody>
          <a:bodyPr wrap="square" rtlCol="0">
            <a:spAutoFit/>
          </a:bodyPr>
          <a:lstStyle/>
          <a:p>
            <a:r>
              <a:rPr lang="en-US" sz="2400" dirty="0" smtClean="0"/>
              <a:t>Coal + H</a:t>
            </a:r>
            <a:r>
              <a:rPr lang="en-US" sz="2400" baseline="-25000" dirty="0" smtClean="0"/>
              <a:t>2</a:t>
            </a:r>
            <a:r>
              <a:rPr lang="en-US" sz="2400" dirty="0" smtClean="0"/>
              <a:t>O </a:t>
            </a:r>
            <a:r>
              <a:rPr lang="en-US" sz="2400" dirty="0" smtClean="0">
                <a:sym typeface="Wingdings" pitchFamily="2" charset="2"/>
              </a:rPr>
              <a:t> H</a:t>
            </a:r>
            <a:r>
              <a:rPr lang="en-US" sz="2400" baseline="-25000" dirty="0" smtClean="0">
                <a:sym typeface="Wingdings" pitchFamily="2" charset="2"/>
              </a:rPr>
              <a:t>2</a:t>
            </a:r>
            <a:r>
              <a:rPr lang="en-US" sz="2400" dirty="0" smtClean="0">
                <a:sym typeface="Wingdings" pitchFamily="2" charset="2"/>
              </a:rPr>
              <a:t> + CO</a:t>
            </a:r>
          </a:p>
        </p:txBody>
      </p:sp>
      <p:pic>
        <p:nvPicPr>
          <p:cNvPr id="75779" name="Picture 3"/>
          <p:cNvPicPr>
            <a:picLocks noChangeAspect="1" noChangeArrowheads="1"/>
          </p:cNvPicPr>
          <p:nvPr/>
        </p:nvPicPr>
        <p:blipFill>
          <a:blip r:embed="rId3"/>
          <a:srcRect/>
          <a:stretch>
            <a:fillRect/>
          </a:stretch>
        </p:blipFill>
        <p:spPr bwMode="auto">
          <a:xfrm>
            <a:off x="126030" y="1524000"/>
            <a:ext cx="8865570" cy="3962400"/>
          </a:xfrm>
          <a:prstGeom prst="rect">
            <a:avLst/>
          </a:prstGeom>
          <a:noFill/>
          <a:ln w="9525">
            <a:noFill/>
            <a:miter lim="800000"/>
            <a:headEnd/>
            <a:tailEnd/>
          </a:ln>
          <a:effectLst/>
        </p:spPr>
      </p:pic>
      <p:cxnSp>
        <p:nvCxnSpPr>
          <p:cNvPr id="8" name="Straight Arrow Connector 7"/>
          <p:cNvCxnSpPr/>
          <p:nvPr/>
        </p:nvCxnSpPr>
        <p:spPr>
          <a:xfrm rot="5400000" flipH="1" flipV="1">
            <a:off x="838200" y="4724400"/>
            <a:ext cx="1752600" cy="381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7" name="TextBox 6"/>
          <p:cNvSpPr txBox="1"/>
          <p:nvPr/>
        </p:nvSpPr>
        <p:spPr>
          <a:xfrm>
            <a:off x="6281742" y="6477000"/>
            <a:ext cx="2862258" cy="369332"/>
          </a:xfrm>
          <a:prstGeom prst="rect">
            <a:avLst/>
          </a:prstGeom>
          <a:noFill/>
        </p:spPr>
        <p:txBody>
          <a:bodyPr wrap="none" rtlCol="0">
            <a:spAutoFit/>
          </a:bodyPr>
          <a:lstStyle/>
          <a:p>
            <a:r>
              <a:rPr lang="en-US" i="1" dirty="0" smtClean="0"/>
              <a:t>The Future of Coal, MIT, 2007</a:t>
            </a:r>
            <a:endParaRPr lang="en-US" i="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5448"/>
            <a:ext cx="8382000" cy="1252728"/>
          </a:xfrm>
        </p:spPr>
        <p:txBody>
          <a:bodyPr>
            <a:noAutofit/>
          </a:bodyPr>
          <a:lstStyle/>
          <a:p>
            <a:r>
              <a:rPr lang="en-US" sz="4000" dirty="0" smtClean="0"/>
              <a:t>Fuel needed to run a 100-W light bulb for one year (876 kWh, or 3153.6 MJ)</a:t>
            </a:r>
            <a:endParaRPr lang="en-US" sz="4000" dirty="0"/>
          </a:p>
        </p:txBody>
      </p:sp>
      <p:sp>
        <p:nvSpPr>
          <p:cNvPr id="3" name="Content Placeholder 2"/>
          <p:cNvSpPr>
            <a:spLocks noGrp="1"/>
          </p:cNvSpPr>
          <p:nvPr>
            <p:ph idx="1"/>
          </p:nvPr>
        </p:nvSpPr>
        <p:spPr>
          <a:xfrm>
            <a:off x="228600" y="1600200"/>
            <a:ext cx="8686800" cy="5029199"/>
          </a:xfrm>
        </p:spPr>
        <p:txBody>
          <a:bodyPr>
            <a:normAutofit/>
          </a:bodyPr>
          <a:lstStyle/>
          <a:p>
            <a:pPr marL="0" indent="0">
              <a:buNone/>
            </a:pPr>
            <a:r>
              <a:rPr lang="en-US" sz="1700" i="1" dirty="0" smtClean="0"/>
              <a:t>(The fuel quantities below assume 100% conversion efficiency. As most power generation/distribution systems only achieve 30% - 35% efficiency, the actual quantity of fuel used to power a 100 W light bulb in your home will be about three times the quantity shown.)</a:t>
            </a:r>
          </a:p>
          <a:p>
            <a:pPr marL="0" indent="0">
              <a:buNone/>
            </a:pPr>
            <a:endParaRPr lang="en-US" sz="1700" i="1" dirty="0" smtClean="0"/>
          </a:p>
          <a:p>
            <a:r>
              <a:rPr lang="en-US" dirty="0" smtClean="0"/>
              <a:t>166 kg of wood</a:t>
            </a:r>
          </a:p>
          <a:p>
            <a:r>
              <a:rPr lang="en-US" dirty="0" smtClean="0"/>
              <a:t>117 to 210 kg (257 to 462 lb) of coal</a:t>
            </a:r>
          </a:p>
          <a:p>
            <a:r>
              <a:rPr lang="en-US" dirty="0" smtClean="0"/>
              <a:t>73.34 kg (161.6 lb) of kerosene</a:t>
            </a:r>
          </a:p>
          <a:p>
            <a:r>
              <a:rPr lang="en-US" dirty="0" smtClean="0"/>
              <a:t>78.8m³, of natural gas</a:t>
            </a:r>
          </a:p>
          <a:p>
            <a:r>
              <a:rPr lang="en-US" dirty="0" smtClean="0"/>
              <a:t>58 kg of Methane</a:t>
            </a:r>
          </a:p>
          <a:p>
            <a:r>
              <a:rPr lang="en-US" dirty="0" smtClean="0"/>
              <a:t>.006 kg (.014 lb) of uranium</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srcRect/>
          <a:stretch>
            <a:fillRect/>
          </a:stretch>
        </p:blipFill>
        <p:spPr bwMode="auto">
          <a:xfrm>
            <a:off x="609600" y="1551801"/>
            <a:ext cx="8137254" cy="2171700"/>
          </a:xfrm>
          <a:prstGeom prst="rect">
            <a:avLst/>
          </a:prstGeom>
          <a:noFill/>
          <a:ln w="9525">
            <a:noFill/>
            <a:miter lim="800000"/>
            <a:headEnd/>
            <a:tailEnd/>
          </a:ln>
          <a:effectLst/>
        </p:spPr>
      </p:pic>
      <p:grpSp>
        <p:nvGrpSpPr>
          <p:cNvPr id="3" name="Group 2"/>
          <p:cNvGrpSpPr/>
          <p:nvPr/>
        </p:nvGrpSpPr>
        <p:grpSpPr>
          <a:xfrm>
            <a:off x="381000" y="4828401"/>
            <a:ext cx="3375963" cy="1359932"/>
            <a:chOff x="1143000" y="1447800"/>
            <a:chExt cx="3375963" cy="1359932"/>
          </a:xfrm>
        </p:grpSpPr>
        <p:cxnSp>
          <p:nvCxnSpPr>
            <p:cNvPr id="4" name="Straight Connector 3"/>
            <p:cNvCxnSpPr/>
            <p:nvPr/>
          </p:nvCxnSpPr>
          <p:spPr>
            <a:xfrm rot="16200000" flipH="1">
              <a:off x="1524000" y="1676400"/>
              <a:ext cx="838200" cy="838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rot="5400000">
              <a:off x="2324100" y="1714500"/>
              <a:ext cx="8382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16200000" flipH="1">
              <a:off x="3124200" y="1676400"/>
              <a:ext cx="914400" cy="914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143000" y="1447800"/>
              <a:ext cx="481222" cy="369332"/>
            </a:xfrm>
            <a:prstGeom prst="rect">
              <a:avLst/>
            </a:prstGeom>
            <a:noFill/>
          </p:spPr>
          <p:txBody>
            <a:bodyPr wrap="none" rtlCol="0">
              <a:spAutoFit/>
            </a:bodyPr>
            <a:lstStyle/>
            <a:p>
              <a:r>
                <a:rPr lang="en-US" dirty="0" smtClean="0"/>
                <a:t>HO</a:t>
              </a:r>
              <a:endParaRPr lang="en-US" dirty="0"/>
            </a:p>
          </p:txBody>
        </p:sp>
        <p:sp>
          <p:nvSpPr>
            <p:cNvPr id="8" name="TextBox 7"/>
            <p:cNvSpPr txBox="1"/>
            <p:nvPr/>
          </p:nvSpPr>
          <p:spPr>
            <a:xfrm>
              <a:off x="3962400" y="2438400"/>
              <a:ext cx="556563" cy="369332"/>
            </a:xfrm>
            <a:prstGeom prst="rect">
              <a:avLst/>
            </a:prstGeom>
            <a:noFill/>
          </p:spPr>
          <p:txBody>
            <a:bodyPr wrap="none" rtlCol="0">
              <a:spAutoFit/>
            </a:bodyPr>
            <a:lstStyle/>
            <a:p>
              <a:r>
                <a:rPr lang="en-US" dirty="0" smtClean="0"/>
                <a:t>NH</a:t>
              </a:r>
              <a:r>
                <a:rPr lang="en-US" baseline="-25000" dirty="0" smtClean="0"/>
                <a:t>2</a:t>
              </a:r>
              <a:endParaRPr lang="en-US" dirty="0"/>
            </a:p>
          </p:txBody>
        </p:sp>
      </p:grpSp>
      <p:sp>
        <p:nvSpPr>
          <p:cNvPr id="15" name="Title 14"/>
          <p:cNvSpPr>
            <a:spLocks noGrp="1"/>
          </p:cNvSpPr>
          <p:nvPr>
            <p:ph type="title"/>
          </p:nvPr>
        </p:nvSpPr>
        <p:spPr/>
        <p:txBody>
          <a:bodyPr>
            <a:normAutofit fontScale="90000"/>
          </a:bodyPr>
          <a:lstStyle/>
          <a:p>
            <a:r>
              <a:rPr lang="en-US" sz="4800" dirty="0" smtClean="0"/>
              <a:t>Post – Combustion CO</a:t>
            </a:r>
            <a:r>
              <a:rPr lang="en-US" sz="4800" baseline="-25000" dirty="0" smtClean="0"/>
              <a:t>2</a:t>
            </a:r>
            <a:r>
              <a:rPr lang="en-US" sz="4800" dirty="0" smtClean="0"/>
              <a:t> </a:t>
            </a:r>
            <a:r>
              <a:rPr lang="en-US" sz="4800" dirty="0" smtClean="0"/>
              <a:t>Capture</a:t>
            </a:r>
            <a:endParaRPr lang="en-US" dirty="0"/>
          </a:p>
        </p:txBody>
      </p:sp>
      <p:pic>
        <p:nvPicPr>
          <p:cNvPr id="10" name="Picture 4"/>
          <p:cNvPicPr>
            <a:picLocks noGrp="1" noChangeAspect="1" noChangeArrowheads="1"/>
          </p:cNvPicPr>
          <p:nvPr>
            <p:ph idx="4294967295"/>
          </p:nvPr>
        </p:nvPicPr>
        <p:blipFill>
          <a:blip r:embed="rId4"/>
          <a:stretch>
            <a:fillRect/>
          </a:stretch>
        </p:blipFill>
        <p:spPr>
          <a:xfrm>
            <a:off x="4459288" y="4371201"/>
            <a:ext cx="4684712" cy="1614488"/>
          </a:xfrm>
          <a:noFill/>
          <a:ln/>
        </p:spPr>
      </p:pic>
      <p:sp>
        <p:nvSpPr>
          <p:cNvPr id="12" name="TextBox 11"/>
          <p:cNvSpPr txBox="1"/>
          <p:nvPr/>
        </p:nvSpPr>
        <p:spPr>
          <a:xfrm>
            <a:off x="6310714" y="6047601"/>
            <a:ext cx="2406236" cy="276999"/>
          </a:xfrm>
          <a:prstGeom prst="rect">
            <a:avLst/>
          </a:prstGeom>
          <a:noFill/>
        </p:spPr>
        <p:txBody>
          <a:bodyPr wrap="none" rtlCol="0">
            <a:spAutoFit/>
          </a:bodyPr>
          <a:lstStyle/>
          <a:p>
            <a:r>
              <a:rPr lang="en-US" sz="1200" i="1" dirty="0" err="1" smtClean="0"/>
              <a:t>Banerjee</a:t>
            </a:r>
            <a:r>
              <a:rPr lang="en-US" sz="1200" i="1" dirty="0" smtClean="0"/>
              <a:t> et al. Science </a:t>
            </a:r>
            <a:r>
              <a:rPr lang="en-US" sz="1200" b="1" i="1" dirty="0" smtClean="0"/>
              <a:t>319</a:t>
            </a:r>
            <a:r>
              <a:rPr lang="en-US" sz="1200" i="1" dirty="0" smtClean="0"/>
              <a:t>:939-943</a:t>
            </a:r>
            <a:endParaRPr lang="en-US" sz="1200" i="1" dirty="0"/>
          </a:p>
        </p:txBody>
      </p:sp>
      <p:sp>
        <p:nvSpPr>
          <p:cNvPr id="13" name="TextBox 12"/>
          <p:cNvSpPr txBox="1"/>
          <p:nvPr/>
        </p:nvSpPr>
        <p:spPr>
          <a:xfrm>
            <a:off x="6621786" y="3674515"/>
            <a:ext cx="1988814" cy="276999"/>
          </a:xfrm>
          <a:prstGeom prst="rect">
            <a:avLst/>
          </a:prstGeom>
          <a:noFill/>
        </p:spPr>
        <p:txBody>
          <a:bodyPr wrap="none" rtlCol="0">
            <a:spAutoFit/>
          </a:bodyPr>
          <a:lstStyle/>
          <a:p>
            <a:r>
              <a:rPr lang="en-US" sz="1200" i="1" dirty="0" err="1" smtClean="0"/>
              <a:t>Kintisch</a:t>
            </a:r>
            <a:r>
              <a:rPr lang="en-US" sz="1200" i="1" dirty="0" smtClean="0"/>
              <a:t> Science </a:t>
            </a:r>
            <a:r>
              <a:rPr lang="en-US" sz="1200" b="1" i="1" dirty="0" smtClean="0"/>
              <a:t>317</a:t>
            </a:r>
            <a:r>
              <a:rPr lang="en-US" sz="1200" i="1" dirty="0" smtClean="0"/>
              <a:t>:184-186</a:t>
            </a:r>
            <a:endParaRPr lang="en-US" sz="1200" i="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Cost of CO</a:t>
            </a:r>
            <a:r>
              <a:rPr lang="en-US" baseline="-25000" dirty="0" smtClean="0"/>
              <a:t>2</a:t>
            </a:r>
            <a:r>
              <a:rPr lang="en-US" dirty="0" smtClean="0"/>
              <a:t> Capture</a:t>
            </a:r>
            <a:endParaRPr lang="en-US" dirty="0"/>
          </a:p>
        </p:txBody>
      </p:sp>
      <p:pic>
        <p:nvPicPr>
          <p:cNvPr id="5122" name="Picture 2"/>
          <p:cNvPicPr>
            <a:picLocks noChangeAspect="1" noChangeArrowheads="1"/>
          </p:cNvPicPr>
          <p:nvPr/>
        </p:nvPicPr>
        <p:blipFill>
          <a:blip r:embed="rId3"/>
          <a:srcRect/>
          <a:stretch>
            <a:fillRect/>
          </a:stretch>
        </p:blipFill>
        <p:spPr bwMode="auto">
          <a:xfrm>
            <a:off x="0" y="1795137"/>
            <a:ext cx="4495800" cy="3538863"/>
          </a:xfrm>
          <a:prstGeom prst="rect">
            <a:avLst/>
          </a:prstGeom>
          <a:noFill/>
          <a:ln w="9525">
            <a:noFill/>
            <a:miter lim="800000"/>
            <a:headEnd/>
            <a:tailEnd/>
          </a:ln>
          <a:effectLst/>
        </p:spPr>
      </p:pic>
      <p:pic>
        <p:nvPicPr>
          <p:cNvPr id="5123" name="Picture 3"/>
          <p:cNvPicPr>
            <a:picLocks noChangeAspect="1" noChangeArrowheads="1"/>
          </p:cNvPicPr>
          <p:nvPr/>
        </p:nvPicPr>
        <p:blipFill>
          <a:blip r:embed="rId4"/>
          <a:srcRect/>
          <a:stretch>
            <a:fillRect/>
          </a:stretch>
        </p:blipFill>
        <p:spPr bwMode="auto">
          <a:xfrm>
            <a:off x="4419600" y="1838325"/>
            <a:ext cx="4416531" cy="3495675"/>
          </a:xfrm>
          <a:prstGeom prst="rect">
            <a:avLst/>
          </a:prstGeom>
          <a:noFill/>
          <a:ln w="9525">
            <a:noFill/>
            <a:miter lim="800000"/>
            <a:headEnd/>
            <a:tailEnd/>
          </a:ln>
          <a:effectLst/>
        </p:spPr>
      </p:pic>
      <p:sp>
        <p:nvSpPr>
          <p:cNvPr id="6" name="TextBox 5"/>
          <p:cNvSpPr txBox="1"/>
          <p:nvPr/>
        </p:nvSpPr>
        <p:spPr>
          <a:xfrm>
            <a:off x="1143000" y="5257800"/>
            <a:ext cx="2576475" cy="369332"/>
          </a:xfrm>
          <a:prstGeom prst="rect">
            <a:avLst/>
          </a:prstGeom>
          <a:noFill/>
        </p:spPr>
        <p:txBody>
          <a:bodyPr wrap="none" rtlCol="0">
            <a:spAutoFit/>
          </a:bodyPr>
          <a:lstStyle/>
          <a:p>
            <a:r>
              <a:rPr lang="en-US" dirty="0" smtClean="0"/>
              <a:t>73 % of original efficiency</a:t>
            </a:r>
            <a:endParaRPr lang="en-US" dirty="0"/>
          </a:p>
        </p:txBody>
      </p:sp>
      <p:sp>
        <p:nvSpPr>
          <p:cNvPr id="7" name="TextBox 6"/>
          <p:cNvSpPr txBox="1"/>
          <p:nvPr/>
        </p:nvSpPr>
        <p:spPr>
          <a:xfrm>
            <a:off x="5715000" y="5257800"/>
            <a:ext cx="2531975" cy="369332"/>
          </a:xfrm>
          <a:prstGeom prst="rect">
            <a:avLst/>
          </a:prstGeom>
          <a:noFill/>
        </p:spPr>
        <p:txBody>
          <a:bodyPr wrap="none" rtlCol="0">
            <a:spAutoFit/>
          </a:bodyPr>
          <a:lstStyle/>
          <a:p>
            <a:r>
              <a:rPr lang="en-US" dirty="0" smtClean="0"/>
              <a:t>79% of original efficiency</a:t>
            </a:r>
            <a:endParaRPr lang="en-US" dirty="0"/>
          </a:p>
        </p:txBody>
      </p:sp>
      <p:sp>
        <p:nvSpPr>
          <p:cNvPr id="9" name="TextBox 8"/>
          <p:cNvSpPr txBox="1"/>
          <p:nvPr/>
        </p:nvSpPr>
        <p:spPr>
          <a:xfrm>
            <a:off x="6281742" y="6477000"/>
            <a:ext cx="2862258" cy="369332"/>
          </a:xfrm>
          <a:prstGeom prst="rect">
            <a:avLst/>
          </a:prstGeom>
          <a:noFill/>
        </p:spPr>
        <p:txBody>
          <a:bodyPr wrap="none" rtlCol="0">
            <a:spAutoFit/>
          </a:bodyPr>
          <a:lstStyle/>
          <a:p>
            <a:r>
              <a:rPr lang="en-US" i="1" dirty="0" smtClean="0"/>
              <a:t>The Future of Coal, MIT, 2007</a:t>
            </a:r>
            <a:endParaRPr lang="en-US" i="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IGCC Pre-Combustion CO</a:t>
            </a:r>
            <a:r>
              <a:rPr lang="en-US" baseline="-25000" dirty="0" smtClean="0"/>
              <a:t>2 </a:t>
            </a:r>
            <a:r>
              <a:rPr lang="en-US" dirty="0" smtClean="0"/>
              <a:t>Capture</a:t>
            </a:r>
            <a:endParaRPr lang="en-US" dirty="0"/>
          </a:p>
        </p:txBody>
      </p:sp>
      <p:pic>
        <p:nvPicPr>
          <p:cNvPr id="76802" name="Picture 2"/>
          <p:cNvPicPr>
            <a:picLocks noChangeAspect="1" noChangeArrowheads="1"/>
          </p:cNvPicPr>
          <p:nvPr/>
        </p:nvPicPr>
        <p:blipFill>
          <a:blip r:embed="rId3"/>
          <a:srcRect/>
          <a:stretch>
            <a:fillRect/>
          </a:stretch>
        </p:blipFill>
        <p:spPr bwMode="auto">
          <a:xfrm>
            <a:off x="228600" y="2362200"/>
            <a:ext cx="8653414" cy="3128962"/>
          </a:xfrm>
          <a:prstGeom prst="rect">
            <a:avLst/>
          </a:prstGeom>
          <a:noFill/>
          <a:ln w="9525">
            <a:noFill/>
            <a:miter lim="800000"/>
            <a:headEnd/>
            <a:tailEnd/>
          </a:ln>
          <a:effectLst/>
        </p:spPr>
      </p:pic>
      <p:sp>
        <p:nvSpPr>
          <p:cNvPr id="6" name="Rectangle 5"/>
          <p:cNvSpPr/>
          <p:nvPr/>
        </p:nvSpPr>
        <p:spPr>
          <a:xfrm>
            <a:off x="2438400" y="6096000"/>
            <a:ext cx="2129814" cy="369332"/>
          </a:xfrm>
          <a:prstGeom prst="rect">
            <a:avLst/>
          </a:prstGeom>
        </p:spPr>
        <p:txBody>
          <a:bodyPr wrap="none">
            <a:spAutoFit/>
          </a:bodyPr>
          <a:lstStyle/>
          <a:p>
            <a:r>
              <a:rPr lang="en-US" dirty="0" smtClean="0">
                <a:sym typeface="Wingdings" pitchFamily="2" charset="2"/>
              </a:rPr>
              <a:t>CO + H</a:t>
            </a:r>
            <a:r>
              <a:rPr lang="en-US" baseline="-25000" dirty="0" smtClean="0">
                <a:sym typeface="Wingdings" pitchFamily="2" charset="2"/>
              </a:rPr>
              <a:t>2</a:t>
            </a:r>
            <a:r>
              <a:rPr lang="en-US" dirty="0" smtClean="0">
                <a:sym typeface="Wingdings" pitchFamily="2" charset="2"/>
              </a:rPr>
              <a:t>O H</a:t>
            </a:r>
            <a:r>
              <a:rPr lang="en-US" baseline="-25000" dirty="0" smtClean="0">
                <a:sym typeface="Wingdings" pitchFamily="2" charset="2"/>
              </a:rPr>
              <a:t>2</a:t>
            </a:r>
            <a:r>
              <a:rPr lang="en-US" dirty="0" smtClean="0">
                <a:sym typeface="Wingdings" pitchFamily="2" charset="2"/>
              </a:rPr>
              <a:t> + CO</a:t>
            </a:r>
            <a:r>
              <a:rPr lang="en-US" baseline="-25000" dirty="0" smtClean="0">
                <a:sym typeface="Wingdings" pitchFamily="2" charset="2"/>
              </a:rPr>
              <a:t>2</a:t>
            </a:r>
            <a:endParaRPr lang="en-US" baseline="-25000" dirty="0"/>
          </a:p>
        </p:txBody>
      </p:sp>
      <p:cxnSp>
        <p:nvCxnSpPr>
          <p:cNvPr id="8" name="Straight Arrow Connector 7"/>
          <p:cNvCxnSpPr>
            <a:stCxn id="6" idx="0"/>
          </p:cNvCxnSpPr>
          <p:nvPr/>
        </p:nvCxnSpPr>
        <p:spPr>
          <a:xfrm rot="5400000" flipH="1" flipV="1">
            <a:off x="2970853" y="5409254"/>
            <a:ext cx="1219200" cy="15429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9" name="TextBox 8"/>
          <p:cNvSpPr txBox="1"/>
          <p:nvPr/>
        </p:nvSpPr>
        <p:spPr>
          <a:xfrm>
            <a:off x="4724400" y="2209800"/>
            <a:ext cx="3505200" cy="461665"/>
          </a:xfrm>
          <a:prstGeom prst="rect">
            <a:avLst/>
          </a:prstGeom>
          <a:noFill/>
        </p:spPr>
        <p:txBody>
          <a:bodyPr wrap="square" rtlCol="0">
            <a:spAutoFit/>
          </a:bodyPr>
          <a:lstStyle/>
          <a:p>
            <a:r>
              <a:rPr lang="en-US" sz="2400" dirty="0" smtClean="0"/>
              <a:t>Coal + H</a:t>
            </a:r>
            <a:r>
              <a:rPr lang="en-US" sz="2400" baseline="-25000" dirty="0" smtClean="0"/>
              <a:t>2</a:t>
            </a:r>
            <a:r>
              <a:rPr lang="en-US" sz="2400" dirty="0" smtClean="0"/>
              <a:t>O </a:t>
            </a:r>
            <a:r>
              <a:rPr lang="en-US" sz="2400" dirty="0" smtClean="0">
                <a:sym typeface="Wingdings" pitchFamily="2" charset="2"/>
              </a:rPr>
              <a:t> H</a:t>
            </a:r>
            <a:r>
              <a:rPr lang="en-US" sz="2400" baseline="-25000" dirty="0" smtClean="0">
                <a:sym typeface="Wingdings" pitchFamily="2" charset="2"/>
              </a:rPr>
              <a:t>2</a:t>
            </a:r>
            <a:r>
              <a:rPr lang="en-US" sz="2400" dirty="0" smtClean="0">
                <a:sym typeface="Wingdings" pitchFamily="2" charset="2"/>
              </a:rPr>
              <a:t> + CO</a:t>
            </a:r>
          </a:p>
        </p:txBody>
      </p:sp>
      <p:cxnSp>
        <p:nvCxnSpPr>
          <p:cNvPr id="10" name="Straight Arrow Connector 9"/>
          <p:cNvCxnSpPr>
            <a:stCxn id="9" idx="2"/>
          </p:cNvCxnSpPr>
          <p:nvPr/>
        </p:nvCxnSpPr>
        <p:spPr>
          <a:xfrm rot="5400000">
            <a:off x="3964633" y="1373834"/>
            <a:ext cx="1214736" cy="380999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1" name="TextBox 10"/>
          <p:cNvSpPr txBox="1"/>
          <p:nvPr/>
        </p:nvSpPr>
        <p:spPr>
          <a:xfrm>
            <a:off x="6281742" y="6477000"/>
            <a:ext cx="2862258" cy="369332"/>
          </a:xfrm>
          <a:prstGeom prst="rect">
            <a:avLst/>
          </a:prstGeom>
          <a:noFill/>
        </p:spPr>
        <p:txBody>
          <a:bodyPr wrap="none" rtlCol="0">
            <a:spAutoFit/>
          </a:bodyPr>
          <a:lstStyle/>
          <a:p>
            <a:r>
              <a:rPr lang="en-US" i="1" dirty="0" smtClean="0"/>
              <a:t>The Future of Coal, MIT, 2007</a:t>
            </a:r>
            <a:endParaRPr lang="en-US" i="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nvGraphicFramePr>
        <p:xfrm>
          <a:off x="0" y="0"/>
          <a:ext cx="9144000" cy="6858000"/>
        </p:xfrm>
        <a:graphic>
          <a:graphicData uri="http://schemas.openxmlformats.org/drawingml/2006/chart">
            <c:chart xmlns:c="http://schemas.openxmlformats.org/drawingml/2006/chart" xmlns:r="http://schemas.openxmlformats.org/officeDocument/2006/relationships" r:id="rId3"/>
          </a:graphicData>
        </a:graphic>
      </p:graphicFrame>
      <p:sp>
        <p:nvSpPr>
          <p:cNvPr id="5" name="Rounded Rectangle 4"/>
          <p:cNvSpPr/>
          <p:nvPr/>
        </p:nvSpPr>
        <p:spPr>
          <a:xfrm>
            <a:off x="7543800" y="1219200"/>
            <a:ext cx="1371600" cy="28194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281742" y="6477000"/>
            <a:ext cx="2862258" cy="369332"/>
          </a:xfrm>
          <a:prstGeom prst="rect">
            <a:avLst/>
          </a:prstGeom>
          <a:noFill/>
        </p:spPr>
        <p:txBody>
          <a:bodyPr wrap="none" rtlCol="0">
            <a:spAutoFit/>
          </a:bodyPr>
          <a:lstStyle/>
          <a:p>
            <a:r>
              <a:rPr lang="en-US" i="1" dirty="0" smtClean="0"/>
              <a:t>The Future of Coal, MIT, 2007</a:t>
            </a:r>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nvGraphicFramePr>
        <p:xfrm>
          <a:off x="-1" y="0"/>
          <a:ext cx="9144001" cy="6858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0" y="6488668"/>
            <a:ext cx="2862258" cy="369332"/>
          </a:xfrm>
          <a:prstGeom prst="rect">
            <a:avLst/>
          </a:prstGeom>
          <a:noFill/>
        </p:spPr>
        <p:txBody>
          <a:bodyPr wrap="none" rtlCol="0">
            <a:spAutoFit/>
          </a:bodyPr>
          <a:lstStyle/>
          <a:p>
            <a:r>
              <a:rPr lang="en-US" i="1" dirty="0" smtClean="0"/>
              <a:t>The Future of Coal, MIT, 2007</a:t>
            </a:r>
            <a:endParaRPr lang="en-US" i="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4724400" y="4833256"/>
            <a:ext cx="4392168" cy="1676400"/>
            <a:chOff x="4724400" y="4876800"/>
            <a:chExt cx="4392168" cy="1676400"/>
          </a:xfrm>
        </p:grpSpPr>
        <p:pic>
          <p:nvPicPr>
            <p:cNvPr id="6147" name="Picture 3"/>
            <p:cNvPicPr>
              <a:picLocks noChangeAspect="1" noChangeArrowheads="1"/>
            </p:cNvPicPr>
            <p:nvPr/>
          </p:nvPicPr>
          <p:blipFill>
            <a:blip r:embed="rId3"/>
            <a:srcRect/>
            <a:stretch>
              <a:fillRect/>
            </a:stretch>
          </p:blipFill>
          <p:spPr bwMode="auto">
            <a:xfrm>
              <a:off x="4724400" y="4876800"/>
              <a:ext cx="4392168" cy="1676400"/>
            </a:xfrm>
            <a:prstGeom prst="rect">
              <a:avLst/>
            </a:prstGeom>
            <a:noFill/>
            <a:ln w="9525">
              <a:noFill/>
              <a:miter lim="800000"/>
              <a:headEnd/>
              <a:tailEnd/>
            </a:ln>
            <a:effectLst/>
          </p:spPr>
        </p:pic>
        <p:sp>
          <p:nvSpPr>
            <p:cNvPr id="9" name="TextBox 8"/>
            <p:cNvSpPr txBox="1"/>
            <p:nvPr/>
          </p:nvSpPr>
          <p:spPr>
            <a:xfrm>
              <a:off x="7943147" y="4942896"/>
              <a:ext cx="1037785" cy="369332"/>
            </a:xfrm>
            <a:prstGeom prst="rect">
              <a:avLst/>
            </a:prstGeom>
            <a:noFill/>
          </p:spPr>
          <p:txBody>
            <a:bodyPr wrap="none" rtlCol="0">
              <a:spAutoFit/>
            </a:bodyPr>
            <a:lstStyle/>
            <a:p>
              <a:r>
                <a:rPr lang="en-US" dirty="0" smtClean="0"/>
                <a:t>Fall 2008</a:t>
              </a:r>
              <a:endParaRPr lang="en-US" dirty="0"/>
            </a:p>
          </p:txBody>
        </p:sp>
      </p:grpSp>
      <p:sp>
        <p:nvSpPr>
          <p:cNvPr id="2" name="Title 1"/>
          <p:cNvSpPr>
            <a:spLocks noGrp="1"/>
          </p:cNvSpPr>
          <p:nvPr>
            <p:ph type="title"/>
          </p:nvPr>
        </p:nvSpPr>
        <p:spPr/>
        <p:txBody>
          <a:bodyPr>
            <a:normAutofit fontScale="90000"/>
          </a:bodyPr>
          <a:lstStyle/>
          <a:p>
            <a:r>
              <a:rPr lang="en-US" dirty="0" smtClean="0"/>
              <a:t>Carbon Cost at Which Capture Becomes Competitive</a:t>
            </a:r>
            <a:endParaRPr lang="en-US" dirty="0"/>
          </a:p>
        </p:txBody>
      </p:sp>
      <p:sp>
        <p:nvSpPr>
          <p:cNvPr id="3" name="Content Placeholder 2"/>
          <p:cNvSpPr>
            <a:spLocks noGrp="1"/>
          </p:cNvSpPr>
          <p:nvPr>
            <p:ph idx="1"/>
          </p:nvPr>
        </p:nvSpPr>
        <p:spPr>
          <a:xfrm>
            <a:off x="457200" y="1447800"/>
            <a:ext cx="8229600" cy="4625609"/>
          </a:xfrm>
        </p:spPr>
        <p:txBody>
          <a:bodyPr>
            <a:normAutofit/>
          </a:bodyPr>
          <a:lstStyle/>
          <a:p>
            <a:r>
              <a:rPr lang="en-US" sz="4000" dirty="0" smtClean="0"/>
              <a:t>Subcritical : $41.3/ton</a:t>
            </a:r>
          </a:p>
          <a:p>
            <a:r>
              <a:rPr lang="en-US" sz="4000" dirty="0" smtClean="0"/>
              <a:t>Supercritical:  $40.4/ton</a:t>
            </a:r>
          </a:p>
          <a:p>
            <a:r>
              <a:rPr lang="en-US" sz="4000" dirty="0" smtClean="0"/>
              <a:t>Ultra-supercritical: $41.4/ton</a:t>
            </a:r>
          </a:p>
          <a:p>
            <a:r>
              <a:rPr lang="en-US" sz="4000" dirty="0" smtClean="0"/>
              <a:t>Fluidized bed combustion: $39.7/ton</a:t>
            </a:r>
          </a:p>
          <a:p>
            <a:r>
              <a:rPr lang="en-US" sz="4000" dirty="0" smtClean="0"/>
              <a:t>IGCC:$19.3/ton</a:t>
            </a:r>
            <a:endParaRPr lang="en-US" sz="4000" dirty="0"/>
          </a:p>
        </p:txBody>
      </p:sp>
      <p:grpSp>
        <p:nvGrpSpPr>
          <p:cNvPr id="10" name="Group 9"/>
          <p:cNvGrpSpPr/>
          <p:nvPr/>
        </p:nvGrpSpPr>
        <p:grpSpPr>
          <a:xfrm>
            <a:off x="0" y="4800600"/>
            <a:ext cx="4800600" cy="1752600"/>
            <a:chOff x="0" y="4800600"/>
            <a:chExt cx="4876800" cy="1861374"/>
          </a:xfrm>
        </p:grpSpPr>
        <p:pic>
          <p:nvPicPr>
            <p:cNvPr id="1026" name="Picture 2"/>
            <p:cNvPicPr>
              <a:picLocks noChangeAspect="1" noChangeArrowheads="1"/>
            </p:cNvPicPr>
            <p:nvPr/>
          </p:nvPicPr>
          <p:blipFill>
            <a:blip r:embed="rId4"/>
            <a:srcRect/>
            <a:stretch>
              <a:fillRect/>
            </a:stretch>
          </p:blipFill>
          <p:spPr bwMode="auto">
            <a:xfrm>
              <a:off x="0" y="4800600"/>
              <a:ext cx="4876800" cy="1861374"/>
            </a:xfrm>
            <a:prstGeom prst="rect">
              <a:avLst/>
            </a:prstGeom>
            <a:noFill/>
            <a:ln w="9525">
              <a:noFill/>
              <a:miter lim="800000"/>
              <a:headEnd/>
              <a:tailEnd/>
            </a:ln>
            <a:effectLst/>
          </p:spPr>
        </p:pic>
        <p:sp>
          <p:nvSpPr>
            <p:cNvPr id="8" name="TextBox 7"/>
            <p:cNvSpPr txBox="1"/>
            <p:nvPr/>
          </p:nvSpPr>
          <p:spPr>
            <a:xfrm>
              <a:off x="838200" y="4876800"/>
              <a:ext cx="1323119" cy="369332"/>
            </a:xfrm>
            <a:prstGeom prst="rect">
              <a:avLst/>
            </a:prstGeom>
            <a:noFill/>
          </p:spPr>
          <p:txBody>
            <a:bodyPr wrap="none" rtlCol="0">
              <a:spAutoFit/>
            </a:bodyPr>
            <a:lstStyle/>
            <a:p>
              <a:r>
                <a:rPr lang="en-US" dirty="0" smtClean="0"/>
                <a:t>Spring 2008</a:t>
              </a:r>
              <a:endParaRPr lang="en-US" dirty="0"/>
            </a:p>
          </p:txBody>
        </p:sp>
      </p:grpSp>
      <p:sp>
        <p:nvSpPr>
          <p:cNvPr id="12" name="TextBox 11"/>
          <p:cNvSpPr txBox="1"/>
          <p:nvPr/>
        </p:nvSpPr>
        <p:spPr>
          <a:xfrm>
            <a:off x="6281742" y="6477000"/>
            <a:ext cx="2862258" cy="369332"/>
          </a:xfrm>
          <a:prstGeom prst="rect">
            <a:avLst/>
          </a:prstGeom>
          <a:noFill/>
        </p:spPr>
        <p:txBody>
          <a:bodyPr wrap="none" rtlCol="0">
            <a:spAutoFit/>
          </a:bodyPr>
          <a:lstStyle/>
          <a:p>
            <a:r>
              <a:rPr lang="en-US" i="1" dirty="0" smtClean="0"/>
              <a:t>The Future of Coal, MIT, 2007</a:t>
            </a:r>
            <a:endParaRPr lang="en-US" i="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4" name="Picture 6"/>
          <p:cNvPicPr>
            <a:picLocks noChangeAspect="1" noChangeArrowheads="1"/>
          </p:cNvPicPr>
          <p:nvPr/>
        </p:nvPicPr>
        <p:blipFill>
          <a:blip r:embed="rId3"/>
          <a:srcRect/>
          <a:stretch>
            <a:fillRect/>
          </a:stretch>
        </p:blipFill>
        <p:spPr bwMode="auto">
          <a:xfrm>
            <a:off x="3124200" y="762000"/>
            <a:ext cx="6172200" cy="3538165"/>
          </a:xfrm>
          <a:prstGeom prst="rect">
            <a:avLst/>
          </a:prstGeom>
          <a:noFill/>
          <a:ln w="9525">
            <a:noFill/>
            <a:miter lim="800000"/>
            <a:headEnd/>
            <a:tailEnd/>
          </a:ln>
          <a:effectLst/>
        </p:spPr>
      </p:pic>
      <p:pic>
        <p:nvPicPr>
          <p:cNvPr id="78852" name="Picture 4"/>
          <p:cNvPicPr>
            <a:picLocks noChangeAspect="1" noChangeArrowheads="1"/>
          </p:cNvPicPr>
          <p:nvPr/>
        </p:nvPicPr>
        <p:blipFill>
          <a:blip r:embed="rId4"/>
          <a:srcRect/>
          <a:stretch>
            <a:fillRect/>
          </a:stretch>
        </p:blipFill>
        <p:spPr bwMode="auto">
          <a:xfrm>
            <a:off x="457200" y="4184387"/>
            <a:ext cx="5814167" cy="2673613"/>
          </a:xfrm>
          <a:prstGeom prst="rect">
            <a:avLst/>
          </a:prstGeom>
          <a:noFill/>
          <a:ln w="9525">
            <a:noFill/>
            <a:miter lim="800000"/>
            <a:headEnd/>
            <a:tailEnd/>
          </a:ln>
          <a:effectLst/>
        </p:spPr>
      </p:pic>
      <p:pic>
        <p:nvPicPr>
          <p:cNvPr id="78853" name="Picture 5"/>
          <p:cNvPicPr>
            <a:picLocks noChangeAspect="1" noChangeArrowheads="1"/>
          </p:cNvPicPr>
          <p:nvPr/>
        </p:nvPicPr>
        <p:blipFill>
          <a:blip r:embed="rId5"/>
          <a:srcRect/>
          <a:stretch>
            <a:fillRect/>
          </a:stretch>
        </p:blipFill>
        <p:spPr bwMode="auto">
          <a:xfrm>
            <a:off x="0" y="0"/>
            <a:ext cx="3419475" cy="2438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a:srcRect/>
          <a:stretch>
            <a:fillRect/>
          </a:stretch>
        </p:blipFill>
        <p:spPr bwMode="auto">
          <a:xfrm>
            <a:off x="-152400" y="304800"/>
            <a:ext cx="3119438" cy="6172200"/>
          </a:xfrm>
          <a:prstGeom prst="rect">
            <a:avLst/>
          </a:prstGeom>
          <a:noFill/>
          <a:ln w="9525">
            <a:noFill/>
            <a:miter lim="800000"/>
            <a:headEnd/>
            <a:tailEnd/>
          </a:ln>
          <a:effectLst/>
        </p:spPr>
      </p:pic>
      <p:pic>
        <p:nvPicPr>
          <p:cNvPr id="2053" name="Picture 5"/>
          <p:cNvPicPr>
            <a:picLocks noChangeAspect="1" noChangeArrowheads="1"/>
          </p:cNvPicPr>
          <p:nvPr/>
        </p:nvPicPr>
        <p:blipFill>
          <a:blip r:embed="rId4"/>
          <a:srcRect/>
          <a:stretch>
            <a:fillRect/>
          </a:stretch>
        </p:blipFill>
        <p:spPr bwMode="auto">
          <a:xfrm>
            <a:off x="2895600" y="304800"/>
            <a:ext cx="6442075" cy="2563813"/>
          </a:xfrm>
          <a:prstGeom prst="rect">
            <a:avLst/>
          </a:prstGeom>
          <a:noFill/>
          <a:ln w="9525">
            <a:noFill/>
            <a:miter lim="800000"/>
            <a:headEnd/>
            <a:tailEnd/>
          </a:ln>
          <a:effectLst/>
        </p:spPr>
      </p:pic>
      <p:pic>
        <p:nvPicPr>
          <p:cNvPr id="2055" name="Picture 7"/>
          <p:cNvPicPr>
            <a:picLocks noChangeAspect="1" noChangeArrowheads="1"/>
          </p:cNvPicPr>
          <p:nvPr/>
        </p:nvPicPr>
        <p:blipFill>
          <a:blip r:embed="rId5"/>
          <a:srcRect/>
          <a:stretch>
            <a:fillRect/>
          </a:stretch>
        </p:blipFill>
        <p:spPr bwMode="auto">
          <a:xfrm>
            <a:off x="1371600" y="2362200"/>
            <a:ext cx="7504113" cy="4195763"/>
          </a:xfrm>
          <a:prstGeom prst="rect">
            <a:avLst/>
          </a:prstGeom>
          <a:noFill/>
          <a:ln w="9525">
            <a:noFill/>
            <a:miter lim="800000"/>
            <a:headEnd/>
            <a:tailEnd/>
          </a:ln>
          <a:effectLst/>
        </p:spPr>
      </p:pic>
      <p:pic>
        <p:nvPicPr>
          <p:cNvPr id="2058" name="Picture 10" descr="spacer"/>
          <p:cNvPicPr>
            <a:picLocks noChangeAspect="1" noChangeArrowheads="1"/>
          </p:cNvPicPr>
          <p:nvPr/>
        </p:nvPicPr>
        <p:blipFill>
          <a:blip r:embed="rId6"/>
          <a:srcRect/>
          <a:stretch>
            <a:fillRect/>
          </a:stretch>
        </p:blipFill>
        <p:spPr bwMode="auto">
          <a:xfrm>
            <a:off x="-4657725" y="-9224963"/>
            <a:ext cx="9525" cy="9525"/>
          </a:xfrm>
          <a:prstGeom prst="rect">
            <a:avLst/>
          </a:prstGeom>
          <a:noFill/>
        </p:spPr>
      </p:pic>
      <p:pic>
        <p:nvPicPr>
          <p:cNvPr id="2061" name="Picture 13" descr="youngheart_88x31_3"/>
          <p:cNvPicPr>
            <a:picLocks noChangeAspect="1" noChangeArrowheads="1" noCrop="1"/>
          </p:cNvPicPr>
          <p:nvPr/>
        </p:nvPicPr>
        <p:blipFill>
          <a:blip r:embed="rId7"/>
          <a:srcRect/>
          <a:stretch>
            <a:fillRect/>
          </a:stretch>
        </p:blipFill>
        <p:spPr bwMode="auto">
          <a:xfrm>
            <a:off x="-4657725" y="-9224963"/>
            <a:ext cx="838200" cy="295275"/>
          </a:xfrm>
          <a:prstGeom prst="rect">
            <a:avLst/>
          </a:prstGeom>
          <a:noFill/>
        </p:spPr>
      </p:pic>
      <p:graphicFrame>
        <p:nvGraphicFramePr>
          <p:cNvPr id="2069" name="Group 21"/>
          <p:cNvGraphicFramePr>
            <a:graphicFrameLocks noGrp="1"/>
          </p:cNvGraphicFramePr>
          <p:nvPr/>
        </p:nvGraphicFramePr>
        <p:xfrm>
          <a:off x="-4657725" y="-8705850"/>
          <a:ext cx="7315200" cy="641350"/>
        </p:xfrm>
        <a:graphic>
          <a:graphicData uri="http://schemas.openxmlformats.org/drawingml/2006/table">
            <a:tbl>
              <a:tblPr/>
              <a:tblGrid>
                <a:gridCol w="7315200"/>
              </a:tblGrid>
              <a:tr h="64135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hlinkClick r:id=""/>
                        </a:rPr>
                        <a:t>  </a:t>
                      </a:r>
                      <a:r>
                        <a:rPr kumimoji="0" lang="en-US" sz="1400" b="0" i="0" u="none" strike="noStrike" cap="none" normalizeH="0" baseline="0" smtClean="0">
                          <a:ln>
                            <a:noFill/>
                          </a:ln>
                          <a:solidFill>
                            <a:schemeClr val="tx1"/>
                          </a:solidFill>
                          <a:effectLst/>
                          <a:latin typeface="Arial" charset="0"/>
                        </a:rPr>
                        <a:t> </a:t>
                      </a:r>
                      <a:r>
                        <a:rPr kumimoji="0" lang="en-US" sz="1800" b="0" i="0" u="none" strike="noStrike" cap="none" normalizeH="0" baseline="0" smtClean="0">
                          <a:ln>
                            <a:noFill/>
                          </a:ln>
                          <a:solidFill>
                            <a:schemeClr val="tx1"/>
                          </a:solidFill>
                          <a:effectLst/>
                          <a:latin typeface="Arial" charset="0"/>
                        </a:rPr>
                        <a:t>                </a:t>
                      </a:r>
                      <a:r>
                        <a:rPr kumimoji="0" lang="en-US" sz="1800" b="0" i="0" u="none" strike="noStrike" cap="none" normalizeH="0" baseline="0" smtClean="0">
                          <a:ln>
                            <a:noFill/>
                          </a:ln>
                          <a:solidFill>
                            <a:schemeClr val="tx1"/>
                          </a:solidFill>
                          <a:effectLst/>
                          <a:latin typeface="Arial" charset="0"/>
                          <a:hlinkClick r:id=""/>
                        </a:rPr>
                        <a:t>             </a:t>
                      </a:r>
                      <a:r>
                        <a:rPr kumimoji="0" lang="en-US" sz="1800" b="0" i="0" u="none" strike="noStrike" cap="none" normalizeH="0" baseline="0" smtClean="0">
                          <a:ln>
                            <a:noFill/>
                          </a:ln>
                          <a:solidFill>
                            <a:schemeClr val="tx1"/>
                          </a:solidFill>
                          <a:effectLst/>
                          <a:latin typeface="Arial" charset="0"/>
                        </a:rPr>
                        <a:t/>
                      </a:r>
                      <a:br>
                        <a:rPr kumimoji="0" lang="en-US" sz="1800" b="0" i="0" u="none" strike="noStrike" cap="none" normalizeH="0" baseline="0" smtClean="0">
                          <a:ln>
                            <a:noFill/>
                          </a:ln>
                          <a:solidFill>
                            <a:schemeClr val="tx1"/>
                          </a:solidFill>
                          <a:effectLst/>
                          <a:latin typeface="Arial" charset="0"/>
                        </a:rPr>
                      </a:br>
                      <a:endParaRPr kumimoji="0" lang="en-US" sz="1800" b="0" i="0" u="none" strike="noStrike" cap="none" normalizeH="0" baseline="0" smtClean="0">
                        <a:ln>
                          <a:noFill/>
                        </a:ln>
                        <a:solidFill>
                          <a:schemeClr val="tx1"/>
                        </a:solidFill>
                        <a:effectLst/>
                        <a:latin typeface="Arial" charset="0"/>
                      </a:endParaRPr>
                    </a:p>
                  </a:txBody>
                  <a:tcPr anchor="b" horzOverflow="overflow">
                    <a:lnL cap="flat">
                      <a:noFill/>
                    </a:lnL>
                    <a:lnR cap="flat">
                      <a:noFill/>
                    </a:lnR>
                    <a:lnT cap="flat">
                      <a:noFill/>
                    </a:lnT>
                    <a:lnB cap="flat">
                      <a:noFill/>
                    </a:lnB>
                    <a:lnTlToBr>
                      <a:noFill/>
                    </a:lnTlToBr>
                    <a:lnBlToTr>
                      <a:noFill/>
                    </a:lnBlToTr>
                    <a:noFill/>
                  </a:tcPr>
                </a:tc>
              </a:tr>
            </a:tbl>
          </a:graphicData>
        </a:graphic>
      </p:graphicFrame>
      <p:sp>
        <p:nvSpPr>
          <p:cNvPr id="2070" name="Rectangle 22"/>
          <p:cNvSpPr>
            <a:spLocks noChangeArrowheads="1"/>
          </p:cNvSpPr>
          <p:nvPr/>
        </p:nvSpPr>
        <p:spPr bwMode="auto">
          <a:xfrm>
            <a:off x="-4657725" y="-8064500"/>
            <a:ext cx="184150" cy="641350"/>
          </a:xfrm>
          <a:prstGeom prst="rect">
            <a:avLst/>
          </a:prstGeom>
          <a:noFill/>
          <a:ln w="9525">
            <a:noFill/>
            <a:miter lim="800000"/>
            <a:headEnd/>
            <a:tailEnd/>
          </a:ln>
          <a:effectLst/>
        </p:spPr>
        <p:txBody>
          <a:bodyPr wrap="none" anchor="ctr">
            <a:spAutoFit/>
          </a:bodyPr>
          <a:lstStyle/>
          <a:p>
            <a:r>
              <a:rPr lang="en-US"/>
              <a:t/>
            </a:r>
            <a:br>
              <a:rPr lang="en-US"/>
            </a:br>
            <a:endParaRPr lang="en-US"/>
          </a:p>
        </p:txBody>
      </p:sp>
      <p:sp>
        <p:nvSpPr>
          <p:cNvPr id="2071" name="Rectangle 23"/>
          <p:cNvSpPr>
            <a:spLocks noChangeArrowheads="1"/>
          </p:cNvSpPr>
          <p:nvPr/>
        </p:nvSpPr>
        <p:spPr bwMode="auto">
          <a:xfrm>
            <a:off x="-4657725" y="-7423150"/>
            <a:ext cx="9144000" cy="9525"/>
          </a:xfrm>
          <a:prstGeom prst="rect">
            <a:avLst/>
          </a:prstGeom>
          <a:solidFill>
            <a:srgbClr val="000000"/>
          </a:solidFill>
          <a:ln w="9525">
            <a:solidFill>
              <a:schemeClr val="tx1"/>
            </a:solidFill>
            <a:miter lim="800000"/>
            <a:headEnd/>
            <a:tailEnd/>
          </a:ln>
          <a:effectLst/>
        </p:spPr>
        <p:txBody>
          <a:bodyPr wrap="none" anchor="ctr">
            <a:spAutoFit/>
          </a:bodyPr>
          <a:lstStyle/>
          <a:p>
            <a:endParaRPr lang="en-US"/>
          </a:p>
        </p:txBody>
      </p:sp>
      <p:pic>
        <p:nvPicPr>
          <p:cNvPr id="2057" name="Picture 9" descr="The New York Times">
            <a:hlinkClick r:id="rId8"/>
          </p:cNvPr>
          <p:cNvPicPr>
            <a:picLocks noChangeAspect="1" noChangeArrowheads="1"/>
          </p:cNvPicPr>
          <p:nvPr/>
        </p:nvPicPr>
        <p:blipFill>
          <a:blip r:embed="rId9"/>
          <a:srcRect/>
          <a:stretch>
            <a:fillRect/>
          </a:stretch>
        </p:blipFill>
        <p:spPr bwMode="auto">
          <a:xfrm>
            <a:off x="-4502150" y="-9178925"/>
            <a:ext cx="1895475" cy="447675"/>
          </a:xfrm>
          <a:prstGeom prst="rect">
            <a:avLst/>
          </a:prstGeom>
          <a:noFill/>
        </p:spPr>
      </p:pic>
      <p:pic>
        <p:nvPicPr>
          <p:cNvPr id="2060" name="Picture 12" descr="Printer Friendly Format Sponsored By">
            <a:hlinkClick r:id="rId10"/>
          </p:cNvPr>
          <p:cNvPicPr>
            <a:picLocks noChangeAspect="1" noChangeArrowheads="1"/>
          </p:cNvPicPr>
          <p:nvPr/>
        </p:nvPicPr>
        <p:blipFill>
          <a:blip r:embed="rId11"/>
          <a:srcRect/>
          <a:stretch>
            <a:fillRect/>
          </a:stretch>
        </p:blipFill>
        <p:spPr bwMode="auto">
          <a:xfrm>
            <a:off x="611188" y="-8659813"/>
            <a:ext cx="1009650" cy="228600"/>
          </a:xfrm>
          <a:prstGeom prst="rect">
            <a:avLst/>
          </a:prstGeom>
          <a:noFill/>
        </p:spPr>
      </p:pic>
      <p:sp>
        <p:nvSpPr>
          <p:cNvPr id="2076" name="AutoShape 28" descr="nytimes_statesbattle"/>
          <p:cNvSpPr>
            <a:spLocks noChangeAspect="1" noChangeArrowheads="1"/>
          </p:cNvSpPr>
          <p:nvPr/>
        </p:nvSpPr>
        <p:spPr bwMode="auto">
          <a:xfrm>
            <a:off x="-4502150" y="15487650"/>
            <a:ext cx="9525" cy="9525"/>
          </a:xfrm>
          <a:prstGeom prst="rect">
            <a:avLst/>
          </a:prstGeom>
          <a:noFill/>
        </p:spPr>
        <p:txBody>
          <a:bodyPr/>
          <a:lstStyle/>
          <a:p>
            <a:endParaRPr lang="en-US"/>
          </a:p>
        </p:txBody>
      </p:sp>
      <p:pic>
        <p:nvPicPr>
          <p:cNvPr id="2077" name="Picture 29" descr="s86876825385913"/>
          <p:cNvPicPr>
            <a:picLocks noChangeAspect="1" noChangeArrowheads="1"/>
          </p:cNvPicPr>
          <p:nvPr/>
        </p:nvPicPr>
        <p:blipFill>
          <a:blip r:embed="rId12"/>
          <a:srcRect/>
          <a:stretch>
            <a:fillRect/>
          </a:stretch>
        </p:blipFill>
        <p:spPr bwMode="auto">
          <a:xfrm>
            <a:off x="-4438650" y="15487650"/>
            <a:ext cx="9525" cy="9525"/>
          </a:xfrm>
          <a:prstGeom prst="rect">
            <a:avLst/>
          </a:prstGeom>
          <a:noFill/>
        </p:spPr>
      </p:pic>
      <p:sp>
        <p:nvSpPr>
          <p:cNvPr id="2078" name="AutoShape 30" descr="a"/>
          <p:cNvSpPr>
            <a:spLocks noChangeAspect="1" noChangeArrowheads="1"/>
          </p:cNvSpPr>
          <p:nvPr/>
        </p:nvSpPr>
        <p:spPr bwMode="auto">
          <a:xfrm>
            <a:off x="-4311650" y="15487650"/>
            <a:ext cx="28575" cy="9525"/>
          </a:xfrm>
          <a:prstGeom prst="rect">
            <a:avLst/>
          </a:prstGeom>
          <a:noFill/>
        </p:spPr>
        <p:txBody>
          <a:bodyPr/>
          <a:lstStyle/>
          <a:p>
            <a:endParaRPr lang="en-US"/>
          </a:p>
        </p:txBody>
      </p:sp>
      <p:sp>
        <p:nvSpPr>
          <p:cNvPr id="2081" name="AutoShape 33" descr="DCSIMG"/>
          <p:cNvSpPr>
            <a:spLocks noChangeAspect="1" noChangeArrowheads="1"/>
          </p:cNvSpPr>
          <p:nvPr/>
        </p:nvSpPr>
        <p:spPr bwMode="auto">
          <a:xfrm>
            <a:off x="-4502150" y="15762288"/>
            <a:ext cx="9525" cy="9525"/>
          </a:xfrm>
          <a:prstGeom prst="rect">
            <a:avLst/>
          </a:prstGeom>
          <a:noFill/>
        </p:spPr>
        <p:txBody>
          <a:bodyPr/>
          <a:lstStyle/>
          <a:p>
            <a:endParaRPr lang="en-US"/>
          </a:p>
        </p:txBody>
      </p:sp>
      <p:pic>
        <p:nvPicPr>
          <p:cNvPr id="2082" name="Picture 34" descr="9aa51f1Q2FoQ7BwDPQ3AQ23nQ7DVaQ2BtQ3AVRQ2BXQ7DQ7DPlnQ5ED"/>
          <p:cNvPicPr>
            <a:picLocks noChangeAspect="1" noChangeArrowheads="1"/>
          </p:cNvPicPr>
          <p:nvPr/>
        </p:nvPicPr>
        <p:blipFill>
          <a:blip r:embed="rId6"/>
          <a:srcRect/>
          <a:stretch>
            <a:fillRect/>
          </a:stretch>
        </p:blipFill>
        <p:spPr bwMode="auto">
          <a:xfrm>
            <a:off x="-4565650" y="16036925"/>
            <a:ext cx="28575" cy="9525"/>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Spremberg</a:t>
            </a:r>
            <a:r>
              <a:rPr lang="en-US" dirty="0" smtClean="0"/>
              <a:t>, Germany</a:t>
            </a:r>
            <a:endParaRPr lang="en-US" dirty="0"/>
          </a:p>
        </p:txBody>
      </p:sp>
      <p:sp>
        <p:nvSpPr>
          <p:cNvPr id="3" name="Content Placeholder 2"/>
          <p:cNvSpPr>
            <a:spLocks noGrp="1"/>
          </p:cNvSpPr>
          <p:nvPr>
            <p:ph idx="1"/>
          </p:nvPr>
        </p:nvSpPr>
        <p:spPr/>
        <p:txBody>
          <a:bodyPr/>
          <a:lstStyle/>
          <a:p>
            <a:r>
              <a:rPr lang="en-US" dirty="0" smtClean="0"/>
              <a:t>First test plant for CCS</a:t>
            </a:r>
          </a:p>
          <a:p>
            <a:r>
              <a:rPr lang="en-US" dirty="0" smtClean="0"/>
              <a:t>30 MW plant, cost $70m Euros</a:t>
            </a:r>
          </a:p>
          <a:p>
            <a:pPr lvl="1"/>
            <a:r>
              <a:rPr lang="en-US" dirty="0" smtClean="0"/>
              <a:t>U.S. Average = 976 MW</a:t>
            </a:r>
          </a:p>
          <a:p>
            <a:r>
              <a:rPr lang="en-US" dirty="0" smtClean="0"/>
              <a:t>CO2 separated, condensed, </a:t>
            </a:r>
          </a:p>
          <a:p>
            <a:pPr>
              <a:buNone/>
            </a:pPr>
            <a:r>
              <a:rPr lang="en-US" dirty="0" smtClean="0"/>
              <a:t>	transported to gas field,</a:t>
            </a:r>
          </a:p>
          <a:p>
            <a:pPr>
              <a:buNone/>
            </a:pPr>
            <a:r>
              <a:rPr lang="en-US" dirty="0" smtClean="0"/>
              <a:t>	forced 1,000 m underground</a:t>
            </a:r>
          </a:p>
          <a:p>
            <a:r>
              <a:rPr lang="en-US" dirty="0" smtClean="0"/>
              <a:t>Larger </a:t>
            </a:r>
            <a:r>
              <a:rPr lang="en-US" dirty="0" smtClean="0"/>
              <a:t>demonstration project </a:t>
            </a:r>
            <a:endParaRPr lang="en-US" dirty="0" smtClean="0"/>
          </a:p>
          <a:p>
            <a:pPr>
              <a:buNone/>
            </a:pPr>
            <a:r>
              <a:rPr lang="en-US" dirty="0" smtClean="0"/>
              <a:t>	slated </a:t>
            </a:r>
            <a:r>
              <a:rPr lang="en-US" dirty="0" smtClean="0"/>
              <a:t>for 2015</a:t>
            </a:r>
          </a:p>
          <a:p>
            <a:endParaRPr lang="en-US" dirty="0" smtClean="0"/>
          </a:p>
        </p:txBody>
      </p:sp>
      <p:pic>
        <p:nvPicPr>
          <p:cNvPr id="7171" name="Picture 3"/>
          <p:cNvPicPr>
            <a:picLocks noChangeAspect="1" noChangeArrowheads="1"/>
          </p:cNvPicPr>
          <p:nvPr/>
        </p:nvPicPr>
        <p:blipFill>
          <a:blip r:embed="rId3"/>
          <a:srcRect/>
          <a:stretch>
            <a:fillRect/>
          </a:stretch>
        </p:blipFill>
        <p:spPr bwMode="auto">
          <a:xfrm>
            <a:off x="6019800" y="4114799"/>
            <a:ext cx="2895600" cy="2178106"/>
          </a:xfrm>
          <a:prstGeom prst="rect">
            <a:avLst/>
          </a:prstGeom>
          <a:noFill/>
          <a:ln w="9525">
            <a:noFill/>
            <a:miter lim="800000"/>
            <a:headEnd/>
            <a:tailEnd/>
          </a:ln>
          <a:effectLst/>
        </p:spPr>
      </p:pic>
      <p:pic>
        <p:nvPicPr>
          <p:cNvPr id="7172" name="Picture 4"/>
          <p:cNvPicPr>
            <a:picLocks noChangeAspect="1" noChangeArrowheads="1"/>
          </p:cNvPicPr>
          <p:nvPr/>
        </p:nvPicPr>
        <p:blipFill>
          <a:blip r:embed="rId4"/>
          <a:srcRect/>
          <a:stretch>
            <a:fillRect/>
          </a:stretch>
        </p:blipFill>
        <p:spPr bwMode="auto">
          <a:xfrm>
            <a:off x="6248400" y="1600200"/>
            <a:ext cx="2552700" cy="251789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a:bodyPr>
          <a:lstStyle/>
          <a:p>
            <a:r>
              <a:rPr lang="en-US" dirty="0" smtClean="0"/>
              <a:t>World power demands are expected to rise 60% by 2030.</a:t>
            </a:r>
          </a:p>
          <a:p>
            <a:r>
              <a:rPr lang="en-US" dirty="0" smtClean="0"/>
              <a:t>Coal </a:t>
            </a:r>
            <a:r>
              <a:rPr lang="en-US" dirty="0" smtClean="0"/>
              <a:t>is a huge part of global energy use and is likely to remain important</a:t>
            </a:r>
          </a:p>
          <a:p>
            <a:r>
              <a:rPr lang="en-US" dirty="0" smtClean="0"/>
              <a:t>Technology exists to remove 90% of CO</a:t>
            </a:r>
            <a:r>
              <a:rPr lang="en-US" baseline="-25000" dirty="0" smtClean="0"/>
              <a:t>2</a:t>
            </a:r>
            <a:r>
              <a:rPr lang="en-US" dirty="0" smtClean="0"/>
              <a:t>, 99% of sulfur dioxide, 99% of particulates, and 90% </a:t>
            </a:r>
            <a:r>
              <a:rPr lang="en-US" dirty="0" err="1" smtClean="0"/>
              <a:t>No</a:t>
            </a:r>
            <a:r>
              <a:rPr lang="en-US" baseline="-25000" dirty="0" err="1" smtClean="0"/>
              <a:t>x</a:t>
            </a:r>
            <a:endParaRPr lang="en-US" dirty="0"/>
          </a:p>
          <a:p>
            <a:r>
              <a:rPr lang="en-US" dirty="0" smtClean="0"/>
              <a:t>Costs of implementing these technologies are large and possibly prohibitive</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5448"/>
            <a:ext cx="8382000" cy="1252728"/>
          </a:xfrm>
        </p:spPr>
        <p:txBody>
          <a:bodyPr>
            <a:normAutofit fontScale="90000"/>
          </a:bodyPr>
          <a:lstStyle/>
          <a:p>
            <a:r>
              <a:rPr lang="en-US" dirty="0" smtClean="0"/>
              <a:t>Types of Coal (in order of C Content)</a:t>
            </a:r>
            <a:endParaRPr lang="en-US" dirty="0"/>
          </a:p>
        </p:txBody>
      </p:sp>
      <p:sp>
        <p:nvSpPr>
          <p:cNvPr id="3" name="Content Placeholder 2"/>
          <p:cNvSpPr>
            <a:spLocks noGrp="1"/>
          </p:cNvSpPr>
          <p:nvPr>
            <p:ph idx="1"/>
          </p:nvPr>
        </p:nvSpPr>
        <p:spPr>
          <a:xfrm>
            <a:off x="228600" y="1524000"/>
            <a:ext cx="8763000" cy="5334000"/>
          </a:xfrm>
        </p:spPr>
        <p:txBody>
          <a:bodyPr>
            <a:normAutofit fontScale="62500" lnSpcReduction="20000"/>
          </a:bodyPr>
          <a:lstStyle/>
          <a:p>
            <a:r>
              <a:rPr lang="en-US" dirty="0" smtClean="0"/>
              <a:t>Anthracite</a:t>
            </a:r>
          </a:p>
          <a:p>
            <a:pPr lvl="1"/>
            <a:r>
              <a:rPr lang="en-US" dirty="0" smtClean="0"/>
              <a:t>Carbon content (86-98%); Heat value = 15,000 BTUs/lb</a:t>
            </a:r>
          </a:p>
          <a:p>
            <a:pPr lvl="1"/>
            <a:r>
              <a:rPr lang="en-US" dirty="0" smtClean="0"/>
              <a:t>Most frequently associated with home heating</a:t>
            </a:r>
          </a:p>
          <a:p>
            <a:pPr lvl="1"/>
            <a:r>
              <a:rPr lang="en-US" dirty="0" smtClean="0"/>
              <a:t>7.3 billion tons of reserves in the U.S.; mostly in 11 northeastern PA counties</a:t>
            </a:r>
          </a:p>
          <a:p>
            <a:pPr lvl="8"/>
            <a:endParaRPr lang="en-US" dirty="0" smtClean="0"/>
          </a:p>
          <a:p>
            <a:r>
              <a:rPr lang="en-US" dirty="0" smtClean="0"/>
              <a:t>Bituminous</a:t>
            </a:r>
          </a:p>
          <a:p>
            <a:pPr lvl="1"/>
            <a:r>
              <a:rPr lang="en-US" dirty="0" smtClean="0"/>
              <a:t>Carbon content = 45-86%; Heat value = 10,500 – 15,500 BTUs/lb</a:t>
            </a:r>
          </a:p>
          <a:p>
            <a:pPr lvl="1"/>
            <a:r>
              <a:rPr lang="en-US" dirty="0" smtClean="0"/>
              <a:t>Most frequently used to generate electricity and make coke for steel industry</a:t>
            </a:r>
          </a:p>
          <a:p>
            <a:pPr lvl="1"/>
            <a:r>
              <a:rPr lang="en-US" dirty="0" smtClean="0"/>
              <a:t>Most plentiful form of coal in U.S.</a:t>
            </a:r>
          </a:p>
          <a:p>
            <a:pPr lvl="8"/>
            <a:endParaRPr lang="en-US" dirty="0" smtClean="0"/>
          </a:p>
          <a:p>
            <a:r>
              <a:rPr lang="en-US" dirty="0" smtClean="0"/>
              <a:t>Sub-bituminous</a:t>
            </a:r>
          </a:p>
          <a:p>
            <a:pPr lvl="1"/>
            <a:r>
              <a:rPr lang="en-US" dirty="0" smtClean="0"/>
              <a:t>Carbon content = 35-45%; Heat value = 8,300 – 13,000 BTUs/lb</a:t>
            </a:r>
          </a:p>
          <a:p>
            <a:pPr lvl="1"/>
            <a:r>
              <a:rPr lang="en-US" dirty="0" smtClean="0"/>
              <a:t>Lower sulfur content than other types = cleaner burning</a:t>
            </a:r>
          </a:p>
          <a:p>
            <a:pPr lvl="1"/>
            <a:r>
              <a:rPr lang="en-US" dirty="0" smtClean="0"/>
              <a:t>Reserves in half-dozen Western US states and Alaska</a:t>
            </a:r>
          </a:p>
          <a:p>
            <a:pPr lvl="8"/>
            <a:endParaRPr lang="en-US" dirty="0" smtClean="0"/>
          </a:p>
          <a:p>
            <a:r>
              <a:rPr lang="en-US" dirty="0" smtClean="0"/>
              <a:t>Lignite</a:t>
            </a:r>
          </a:p>
          <a:p>
            <a:pPr lvl="1"/>
            <a:r>
              <a:rPr lang="en-US" dirty="0" smtClean="0"/>
              <a:t>Carbon content = 25-35%; Heat value = 4,000-8,300 BTUs/lb</a:t>
            </a:r>
          </a:p>
          <a:p>
            <a:pPr lvl="1"/>
            <a:r>
              <a:rPr lang="en-US" dirty="0" smtClean="0"/>
              <a:t>Mainly used for electric power generation</a:t>
            </a:r>
          </a:p>
          <a:p>
            <a:pPr lvl="1"/>
            <a:r>
              <a:rPr lang="en-US" dirty="0" smtClean="0"/>
              <a:t>Sometimes called brown coal; Geologically young</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srcRect/>
          <a:stretch>
            <a:fillRect/>
          </a:stretch>
        </p:blipFill>
        <p:spPr bwMode="auto">
          <a:xfrm>
            <a:off x="76200" y="1676400"/>
            <a:ext cx="8085795" cy="5029200"/>
          </a:xfrm>
          <a:prstGeom prst="rect">
            <a:avLst/>
          </a:prstGeom>
          <a:noFill/>
          <a:ln w="9525">
            <a:noFill/>
            <a:miter lim="800000"/>
            <a:headEnd/>
            <a:tailEnd/>
          </a:ln>
          <a:effectLst/>
        </p:spPr>
      </p:pic>
      <p:sp>
        <p:nvSpPr>
          <p:cNvPr id="2" name="Title 1"/>
          <p:cNvSpPr>
            <a:spLocks noGrp="1"/>
          </p:cNvSpPr>
          <p:nvPr>
            <p:ph type="title"/>
          </p:nvPr>
        </p:nvSpPr>
        <p:spPr>
          <a:xfrm>
            <a:off x="0" y="0"/>
            <a:ext cx="8229600" cy="685800"/>
          </a:xfrm>
        </p:spPr>
        <p:txBody>
          <a:bodyPr>
            <a:normAutofit fontScale="90000"/>
          </a:bodyPr>
          <a:lstStyle/>
          <a:p>
            <a:r>
              <a:rPr lang="en-US" dirty="0" smtClean="0"/>
              <a:t>U.S. Coal Regions</a:t>
            </a:r>
            <a:endParaRPr lang="en-US" dirty="0"/>
          </a:p>
        </p:txBody>
      </p:sp>
      <p:pic>
        <p:nvPicPr>
          <p:cNvPr id="1031" name="Picture 7"/>
          <p:cNvPicPr>
            <a:picLocks noChangeAspect="1" noChangeArrowheads="1"/>
          </p:cNvPicPr>
          <p:nvPr/>
        </p:nvPicPr>
        <p:blipFill>
          <a:blip r:embed="rId4" cstate="print">
            <a:clrChange>
              <a:clrFrom>
                <a:srgbClr val="000000"/>
              </a:clrFrom>
              <a:clrTo>
                <a:srgbClr val="000000">
                  <a:alpha val="0"/>
                </a:srgbClr>
              </a:clrTo>
            </a:clrChange>
          </a:blip>
          <a:srcRect/>
          <a:stretch>
            <a:fillRect/>
          </a:stretch>
        </p:blipFill>
        <p:spPr bwMode="auto">
          <a:xfrm>
            <a:off x="6901913" y="6172200"/>
            <a:ext cx="1175287" cy="433388"/>
          </a:xfrm>
          <a:prstGeom prst="rect">
            <a:avLst/>
          </a:prstGeom>
          <a:noFill/>
          <a:ln w="9525">
            <a:noFill/>
            <a:miter lim="800000"/>
            <a:headEnd/>
            <a:tailEnd/>
          </a:ln>
          <a:effectLst/>
        </p:spPr>
      </p:pic>
      <p:sp>
        <p:nvSpPr>
          <p:cNvPr id="11" name="Rectangle 10"/>
          <p:cNvSpPr/>
          <p:nvPr/>
        </p:nvSpPr>
        <p:spPr>
          <a:xfrm>
            <a:off x="10886" y="1295400"/>
            <a:ext cx="9144000" cy="304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57200" y="676870"/>
            <a:ext cx="5834739" cy="923330"/>
          </a:xfrm>
          <a:prstGeom prst="rect">
            <a:avLst/>
          </a:prstGeom>
          <a:noFill/>
        </p:spPr>
        <p:txBody>
          <a:bodyPr wrap="none" rtlCol="0">
            <a:spAutoFit/>
          </a:bodyPr>
          <a:lstStyle/>
          <a:p>
            <a:r>
              <a:rPr lang="en-US" b="1" dirty="0" smtClean="0">
                <a:solidFill>
                  <a:srgbClr val="FFC800"/>
                </a:solidFill>
              </a:rPr>
              <a:t>U.S. Proved recoverable coal reserves at the end of 2006</a:t>
            </a:r>
          </a:p>
          <a:p>
            <a:pPr>
              <a:buFont typeface="Arial" pitchFamily="34" charset="0"/>
              <a:buChar char="•"/>
            </a:pPr>
            <a:r>
              <a:rPr lang="en-US" dirty="0" smtClean="0">
                <a:solidFill>
                  <a:srgbClr val="FFC800"/>
                </a:solidFill>
              </a:rPr>
              <a:t>  111,338 million </a:t>
            </a:r>
            <a:r>
              <a:rPr lang="en-US" dirty="0" err="1" smtClean="0">
                <a:solidFill>
                  <a:srgbClr val="FFC800"/>
                </a:solidFill>
              </a:rPr>
              <a:t>tonnes</a:t>
            </a:r>
            <a:r>
              <a:rPr lang="en-US" dirty="0" smtClean="0">
                <a:solidFill>
                  <a:srgbClr val="FFC800"/>
                </a:solidFill>
              </a:rPr>
              <a:t> of Bituminous &amp; Anthracite</a:t>
            </a:r>
          </a:p>
          <a:p>
            <a:pPr>
              <a:buFont typeface="Arial" pitchFamily="34" charset="0"/>
              <a:buChar char="•"/>
            </a:pPr>
            <a:r>
              <a:rPr lang="en-US" dirty="0" smtClean="0">
                <a:solidFill>
                  <a:srgbClr val="FFC800"/>
                </a:solidFill>
              </a:rPr>
              <a:t>  135,035 million </a:t>
            </a:r>
            <a:r>
              <a:rPr lang="en-US" dirty="0" err="1" smtClean="0">
                <a:solidFill>
                  <a:srgbClr val="FFC800"/>
                </a:solidFill>
              </a:rPr>
              <a:t>tonnes</a:t>
            </a:r>
            <a:r>
              <a:rPr lang="en-US" dirty="0" smtClean="0">
                <a:solidFill>
                  <a:srgbClr val="FFC800"/>
                </a:solidFill>
              </a:rPr>
              <a:t> of Sub-Bituminous &amp; lignite</a:t>
            </a:r>
            <a:endParaRPr lang="en-US" dirty="0">
              <a:solidFill>
                <a:srgbClr val="FFC800"/>
              </a:solidFill>
            </a:endParaRPr>
          </a:p>
        </p:txBody>
      </p:sp>
      <p:pic>
        <p:nvPicPr>
          <p:cNvPr id="1027" name="Picture 3"/>
          <p:cNvPicPr>
            <a:picLocks noChangeAspect="1" noChangeArrowheads="1"/>
          </p:cNvPicPr>
          <p:nvPr/>
        </p:nvPicPr>
        <p:blipFill>
          <a:blip r:embed="rId5"/>
          <a:srcRect l="12863" t="8598" r="11315" b="24624"/>
          <a:stretch>
            <a:fillRect/>
          </a:stretch>
        </p:blipFill>
        <p:spPr bwMode="auto">
          <a:xfrm>
            <a:off x="6248400" y="76200"/>
            <a:ext cx="2843784" cy="29018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505200" y="2895600"/>
            <a:ext cx="20574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410200" y="2971800"/>
            <a:ext cx="5334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4294967295"/>
          </p:nvPr>
        </p:nvSpPr>
        <p:spPr>
          <a:xfrm>
            <a:off x="6553200" y="6356350"/>
            <a:ext cx="2133600" cy="365125"/>
          </a:xfrm>
          <a:prstGeom prst="rect">
            <a:avLst/>
          </a:prstGeom>
        </p:spPr>
        <p:txBody>
          <a:bodyPr/>
          <a:lstStyle/>
          <a:p>
            <a:fld id="{AD0FB3E2-C47A-4836-A55C-9A3F536F0FDF}" type="slidenum">
              <a:rPr lang="en-US" smtClean="0"/>
              <a:pPr/>
              <a:t>5</a:t>
            </a:fld>
            <a:endParaRPr lang="en-US"/>
          </a:p>
        </p:txBody>
      </p:sp>
      <p:pic>
        <p:nvPicPr>
          <p:cNvPr id="1027" name="Picture 3"/>
          <p:cNvPicPr>
            <a:picLocks noChangeAspect="1" noChangeArrowheads="1"/>
          </p:cNvPicPr>
          <p:nvPr/>
        </p:nvPicPr>
        <p:blipFill>
          <a:blip r:embed="rId3"/>
          <a:srcRect/>
          <a:stretch>
            <a:fillRect/>
          </a:stretch>
        </p:blipFill>
        <p:spPr bwMode="auto">
          <a:xfrm>
            <a:off x="271463" y="190500"/>
            <a:ext cx="8601075" cy="6477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srcRect/>
          <a:stretch>
            <a:fillRect/>
          </a:stretch>
        </p:blipFill>
        <p:spPr bwMode="auto">
          <a:xfrm>
            <a:off x="-1" y="0"/>
            <a:ext cx="9168115"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nvGraphicFramePr>
        <p:xfrm>
          <a:off x="4267200" y="0"/>
          <a:ext cx="4876800" cy="3581400"/>
        </p:xfrm>
        <a:graphic>
          <a:graphicData uri="http://schemas.openxmlformats.org/drawingml/2006/chart">
            <c:chart xmlns:c="http://schemas.openxmlformats.org/drawingml/2006/chart" xmlns:r="http://schemas.openxmlformats.org/officeDocument/2006/relationships" r:id="rId3"/>
          </a:graphicData>
        </a:graphic>
      </p:graphicFrame>
      <p:pic>
        <p:nvPicPr>
          <p:cNvPr id="3074" name="Picture 2"/>
          <p:cNvPicPr>
            <a:picLocks noChangeAspect="1" noChangeArrowheads="1"/>
          </p:cNvPicPr>
          <p:nvPr/>
        </p:nvPicPr>
        <p:blipFill>
          <a:blip r:embed="rId4"/>
          <a:srcRect/>
          <a:stretch>
            <a:fillRect/>
          </a:stretch>
        </p:blipFill>
        <p:spPr bwMode="auto">
          <a:xfrm>
            <a:off x="0" y="3057525"/>
            <a:ext cx="5981700" cy="3800475"/>
          </a:xfrm>
          <a:prstGeom prst="rect">
            <a:avLst/>
          </a:prstGeom>
          <a:noFill/>
          <a:ln w="9525">
            <a:noFill/>
            <a:miter lim="800000"/>
            <a:headEnd/>
            <a:tailEnd/>
          </a:ln>
          <a:effectLst/>
        </p:spPr>
      </p:pic>
      <p:sp>
        <p:nvSpPr>
          <p:cNvPr id="5" name="TextBox 4"/>
          <p:cNvSpPr txBox="1"/>
          <p:nvPr/>
        </p:nvSpPr>
        <p:spPr>
          <a:xfrm>
            <a:off x="6281742" y="6477000"/>
            <a:ext cx="2862258" cy="369332"/>
          </a:xfrm>
          <a:prstGeom prst="rect">
            <a:avLst/>
          </a:prstGeom>
          <a:noFill/>
        </p:spPr>
        <p:txBody>
          <a:bodyPr wrap="none" rtlCol="0">
            <a:spAutoFit/>
          </a:bodyPr>
          <a:lstStyle/>
          <a:p>
            <a:r>
              <a:rPr lang="en-US" i="1" dirty="0" smtClean="0"/>
              <a:t>The Future of Coal, MIT, 2007</a:t>
            </a:r>
            <a:endParaRPr lang="en-US" i="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srcRect/>
          <a:stretch>
            <a:fillRect/>
          </a:stretch>
        </p:blipFill>
        <p:spPr bwMode="auto">
          <a:xfrm>
            <a:off x="1" y="267789"/>
            <a:ext cx="9144000" cy="6056811"/>
          </a:xfrm>
          <a:prstGeom prst="rect">
            <a:avLst/>
          </a:prstGeom>
          <a:noFill/>
          <a:ln w="9525">
            <a:noFill/>
            <a:miter lim="800000"/>
            <a:headEnd/>
            <a:tailEnd/>
          </a:ln>
          <a:effectLst/>
        </p:spPr>
      </p:pic>
      <p:sp>
        <p:nvSpPr>
          <p:cNvPr id="4" name="Rectangle 3"/>
          <p:cNvSpPr/>
          <p:nvPr/>
        </p:nvSpPr>
        <p:spPr>
          <a:xfrm>
            <a:off x="1981200" y="6211669"/>
            <a:ext cx="4572000" cy="307777"/>
          </a:xfrm>
          <a:prstGeom prst="rect">
            <a:avLst/>
          </a:prstGeom>
        </p:spPr>
        <p:txBody>
          <a:bodyPr>
            <a:spAutoFit/>
          </a:bodyPr>
          <a:lstStyle/>
          <a:p>
            <a:r>
              <a:rPr lang="en-US" sz="1400" i="1" dirty="0" smtClean="0"/>
              <a:t>https://eed.llnl.gov/flow/images/LLNL_Energy_Chart300.jpg</a:t>
            </a:r>
            <a:endParaRPr lang="en-US" sz="1400" i="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571500" y="-1"/>
            <a:ext cx="7962900" cy="682534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1269</TotalTime>
  <Words>1661</Words>
  <Application>Microsoft Office PowerPoint</Application>
  <PresentationFormat>On-screen Show (4:3)</PresentationFormat>
  <Paragraphs>259</Paragraphs>
  <Slides>29</Slides>
  <Notes>27</Notes>
  <HiddenSlides>0</HiddenSlides>
  <MMClips>0</MMClip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Module</vt:lpstr>
      <vt:lpstr>Office Theme</vt:lpstr>
      <vt:lpstr>Clean Coal Technology</vt:lpstr>
      <vt:lpstr>Fuel needed to run a 100-W light bulb for one year (876 kWh, or 3153.6 MJ)</vt:lpstr>
      <vt:lpstr>Types of Coal (in order of C Content)</vt:lpstr>
      <vt:lpstr>U.S. Coal Regions</vt:lpstr>
      <vt:lpstr>Slide 5</vt:lpstr>
      <vt:lpstr>Slide 6</vt:lpstr>
      <vt:lpstr>Slide 7</vt:lpstr>
      <vt:lpstr>Slide 8</vt:lpstr>
      <vt:lpstr>Slide 9</vt:lpstr>
      <vt:lpstr>Slide 10</vt:lpstr>
      <vt:lpstr>Slide 11</vt:lpstr>
      <vt:lpstr>But…</vt:lpstr>
      <vt:lpstr>Sub-critical Coal-Fired Power Plant</vt:lpstr>
      <vt:lpstr>Sub-critical Pulverized Coal System</vt:lpstr>
      <vt:lpstr>Generating Efficiency</vt:lpstr>
      <vt:lpstr>Coal Types</vt:lpstr>
      <vt:lpstr>Plant Design</vt:lpstr>
      <vt:lpstr>Fluidized Bed Combustion</vt:lpstr>
      <vt:lpstr>Gasification (IGCC)</vt:lpstr>
      <vt:lpstr>Post – Combustion CO2 Capture</vt:lpstr>
      <vt:lpstr>Energy Cost of CO2 Capture</vt:lpstr>
      <vt:lpstr>IGCC Pre-Combustion CO2 Capture</vt:lpstr>
      <vt:lpstr>Slide 23</vt:lpstr>
      <vt:lpstr>Slide 24</vt:lpstr>
      <vt:lpstr>Carbon Cost at Which Capture Becomes Competitive</vt:lpstr>
      <vt:lpstr>Slide 26</vt:lpstr>
      <vt:lpstr>Slide 27</vt:lpstr>
      <vt:lpstr>Spremberg, Germany</vt:lpstr>
      <vt:lpstr>Conclusions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Ryan</dc:creator>
  <cp:lastModifiedBy>Faith Ann Heinsch</cp:lastModifiedBy>
  <cp:revision>134</cp:revision>
  <dcterms:created xsi:type="dcterms:W3CDTF">2008-04-20T21:19:22Z</dcterms:created>
  <dcterms:modified xsi:type="dcterms:W3CDTF">2008-12-02T21:23:19Z</dcterms:modified>
</cp:coreProperties>
</file>