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10" r:id="rId3"/>
    <p:sldId id="259" r:id="rId4"/>
    <p:sldId id="308" r:id="rId5"/>
    <p:sldId id="258" r:id="rId6"/>
    <p:sldId id="305" r:id="rId7"/>
    <p:sldId id="256" r:id="rId8"/>
    <p:sldId id="261" r:id="rId9"/>
    <p:sldId id="307" r:id="rId10"/>
    <p:sldId id="257" r:id="rId11"/>
    <p:sldId id="264" r:id="rId12"/>
    <p:sldId id="265" r:id="rId13"/>
    <p:sldId id="262" r:id="rId14"/>
    <p:sldId id="267" r:id="rId15"/>
    <p:sldId id="275" r:id="rId16"/>
    <p:sldId id="274" r:id="rId17"/>
    <p:sldId id="276" r:id="rId18"/>
    <p:sldId id="273" r:id="rId19"/>
    <p:sldId id="311" r:id="rId20"/>
    <p:sldId id="272" r:id="rId21"/>
    <p:sldId id="312" r:id="rId22"/>
    <p:sldId id="271" r:id="rId23"/>
    <p:sldId id="313" r:id="rId24"/>
    <p:sldId id="270" r:id="rId25"/>
    <p:sldId id="314" r:id="rId26"/>
    <p:sldId id="269" r:id="rId27"/>
    <p:sldId id="315" r:id="rId28"/>
    <p:sldId id="277" r:id="rId29"/>
    <p:sldId id="278" r:id="rId30"/>
    <p:sldId id="279" r:id="rId31"/>
    <p:sldId id="280" r:id="rId32"/>
    <p:sldId id="316" r:id="rId33"/>
    <p:sldId id="285" r:id="rId34"/>
    <p:sldId id="309" r:id="rId35"/>
    <p:sldId id="260" r:id="rId36"/>
    <p:sldId id="286" r:id="rId37"/>
    <p:sldId id="287" r:id="rId38"/>
    <p:sldId id="288" r:id="rId39"/>
    <p:sldId id="289" r:id="rId40"/>
    <p:sldId id="290" r:id="rId41"/>
    <p:sldId id="291" r:id="rId42"/>
    <p:sldId id="317" r:id="rId43"/>
    <p:sldId id="292" r:id="rId44"/>
    <p:sldId id="297" r:id="rId45"/>
    <p:sldId id="294" r:id="rId46"/>
    <p:sldId id="295" r:id="rId47"/>
    <p:sldId id="296" r:id="rId48"/>
    <p:sldId id="298" r:id="rId49"/>
    <p:sldId id="293" r:id="rId50"/>
    <p:sldId id="299" r:id="rId51"/>
    <p:sldId id="300" r:id="rId52"/>
    <p:sldId id="301" r:id="rId53"/>
    <p:sldId id="302" r:id="rId54"/>
    <p:sldId id="303" r:id="rId55"/>
    <p:sldId id="306" r:id="rId56"/>
    <p:sldId id="318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84" autoAdjust="0"/>
    <p:restoredTop sz="94700" autoAdjust="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77C8-B8A3-41D2-89F1-A51E06881D4C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DD4FB-B802-4A8C-AF7C-0DB4C067C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An Intro to the Economics of Climate Policy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What are we going to cover today?</a:t>
            </a:r>
          </a:p>
          <a:p>
            <a:pPr lvl="1"/>
            <a:r>
              <a:rPr lang="en-US" dirty="0" smtClean="0"/>
              <a:t>Introduction to “cost-effective” policy solutions to CO</a:t>
            </a:r>
            <a:r>
              <a:rPr lang="en-US" baseline="-25000" dirty="0" smtClean="0"/>
              <a:t>2</a:t>
            </a:r>
            <a:r>
              <a:rPr lang="en-US" dirty="0" smtClean="0"/>
              <a:t> emission reductions.</a:t>
            </a:r>
          </a:p>
          <a:p>
            <a:pPr lvl="2"/>
            <a:r>
              <a:rPr lang="en-US" dirty="0" smtClean="0"/>
              <a:t>Develop a baseline standards approach</a:t>
            </a:r>
          </a:p>
          <a:p>
            <a:pPr lvl="2"/>
            <a:r>
              <a:rPr lang="en-US" dirty="0" smtClean="0"/>
              <a:t>Compare two popular approaches</a:t>
            </a:r>
          </a:p>
          <a:p>
            <a:pPr lvl="3"/>
            <a:r>
              <a:rPr lang="en-US" dirty="0" smtClean="0"/>
              <a:t>Emission taxes (carbon tax)</a:t>
            </a:r>
          </a:p>
          <a:p>
            <a:pPr lvl="3"/>
            <a:r>
              <a:rPr lang="en-US" dirty="0" smtClean="0"/>
              <a:t>Tradable emissions permits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Source A reduces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 from 8 tons/wk to the set standard of 4 tons/wk.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The cost of achieving the 50% reduction for Source A is 10 + 20 + 30 + 40 = $100.</a:t>
            </a:r>
          </a:p>
          <a:p>
            <a:endParaRPr lang="en-US" sz="2000" dirty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5410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5400000">
            <a:off x="10668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5400000">
            <a:off x="3505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5400000">
            <a:off x="5410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Source B reduces CO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emissions from 8 tons/wk to the set standard of 4 tons/wk.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The cost of achieving the 50% reduction for Source B is 20 + 60 + 80 + 100 = $260.</a:t>
            </a:r>
          </a:p>
          <a:p>
            <a:endParaRPr lang="en-US" sz="2000" dirty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7391400" y="2286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73914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73914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5400000">
            <a:off x="10668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5400000">
            <a:off x="3505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5400000">
            <a:off x="73914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What is the total cost of achieving a 50% reduction in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emissions?</a:t>
            </a:r>
          </a:p>
          <a:p>
            <a:r>
              <a:rPr lang="en-US" sz="2000" dirty="0" smtClean="0"/>
              <a:t>$100 + $260 = $360 per week</a:t>
            </a:r>
          </a:p>
          <a:p>
            <a:r>
              <a:rPr lang="en-US" sz="2000" dirty="0" smtClean="0"/>
              <a:t>Note that the marginal abatement costs are different for Source A and B.</a:t>
            </a:r>
            <a:endParaRPr lang="en-US" sz="2000" dirty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7391400" y="2286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73914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73914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5400000">
            <a:off x="10668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5400000">
            <a:off x="3505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5400000">
            <a:off x="73914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C0</a:t>
            </a:r>
            <a:r>
              <a:rPr lang="en-US" baseline="-25000" dirty="0" smtClean="0"/>
              <a:t>2</a:t>
            </a:r>
            <a:r>
              <a:rPr lang="en-US" dirty="0" smtClean="0"/>
              <a:t> Emission Tax (carbon tax)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carbon emission tax places a tax on a unit of carbon emissions… effectively placing a price on pollution.</a:t>
            </a:r>
          </a:p>
          <a:p>
            <a:r>
              <a:rPr lang="en-US" sz="2000" dirty="0" smtClean="0"/>
              <a:t>For example, if an emissions tax of $50 were placed on each ton of C0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 and a power plant emitted 40 tons per month…they would have a tax bill (cost) of $2000 per month.</a:t>
            </a:r>
          </a:p>
          <a:p>
            <a:r>
              <a:rPr lang="en-US" sz="2000" dirty="0" smtClean="0"/>
              <a:t>Firms and individuals seek to reduce costs to increase profit.  </a:t>
            </a:r>
          </a:p>
          <a:p>
            <a:r>
              <a:rPr lang="en-US" sz="2000" dirty="0" smtClean="0"/>
              <a:t>The emission tax (if correctly priced) gives polluting sources an incentive to reduce emissions.</a:t>
            </a:r>
          </a:p>
          <a:p>
            <a:r>
              <a:rPr lang="en-US" sz="2000" dirty="0" smtClean="0"/>
              <a:t>Let’s take a look…consider a $65 emission tax in our previous example.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What are </a:t>
            </a:r>
            <a:r>
              <a:rPr lang="en-US" sz="2400" i="1" dirty="0" smtClean="0"/>
              <a:t>total costs </a:t>
            </a:r>
            <a:r>
              <a:rPr lang="en-US" sz="2400" dirty="0" smtClean="0"/>
              <a:t>for Source A and Source B if they continue to emit 8 tons/wk?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Source A = $0 + $65*8 = $520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Source B = $0 + $65*8 = $520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Do Source A and Source B have an incentive to reduce costs by reducing their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18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18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18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New Course this Fall!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ECON 445 “International Environmental Economics and Climate Change” </a:t>
            </a:r>
          </a:p>
          <a:p>
            <a:r>
              <a:rPr lang="en-US" sz="2000" dirty="0" smtClean="0"/>
              <a:t>Fall 2009, Tuesday &amp; Thursday 11:10 AM – 12:30 PM</a:t>
            </a:r>
          </a:p>
          <a:p>
            <a:r>
              <a:rPr lang="en-US" sz="2000" dirty="0" smtClean="0"/>
              <a:t>Satisfies a component of the Climate Change and Society portion of the Climate Change Studies minor.</a:t>
            </a:r>
          </a:p>
          <a:p>
            <a:r>
              <a:rPr lang="en-US" sz="2000" dirty="0" smtClean="0"/>
              <a:t>Topics:</a:t>
            </a:r>
          </a:p>
          <a:p>
            <a:pPr lvl="1"/>
            <a:r>
              <a:rPr lang="en-US" sz="1600" dirty="0" smtClean="0"/>
              <a:t>Climate change economics</a:t>
            </a:r>
          </a:p>
          <a:p>
            <a:pPr lvl="1"/>
            <a:r>
              <a:rPr lang="en-US" sz="1600" dirty="0" smtClean="0"/>
              <a:t>The economics of international trade in waste</a:t>
            </a:r>
          </a:p>
          <a:p>
            <a:pPr lvl="1"/>
            <a:r>
              <a:rPr lang="en-US" sz="1600" dirty="0" smtClean="0"/>
              <a:t>Trans-boundary  pollution </a:t>
            </a:r>
          </a:p>
          <a:p>
            <a:pPr lvl="1"/>
            <a:r>
              <a:rPr lang="en-US" sz="1600" dirty="0" smtClean="0"/>
              <a:t>The Pollution Haven Hypothesis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5410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18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5410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18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5410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5400000">
            <a:off x="10668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5400000">
            <a:off x="3505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5400000">
            <a:off x="5410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18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5410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5400000">
            <a:off x="10668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5400000">
            <a:off x="3505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5400000">
            <a:off x="5410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18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</a:t>
            </a:r>
            <a:r>
              <a:rPr lang="en-US" sz="2400" dirty="0" smtClean="0">
                <a:solidFill>
                  <a:srgbClr val="FF0000"/>
                </a:solidFill>
              </a:rPr>
              <a:t>     </a:t>
            </a:r>
            <a:r>
              <a:rPr lang="en-US" sz="2400" dirty="0" smtClean="0"/>
              <a:t>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5410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5400000">
            <a:off x="10668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5400000">
            <a:off x="3505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5400000">
            <a:off x="5410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5400000">
            <a:off x="1066800" y="3733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 rot="5400000">
            <a:off x="3505200" y="3810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rot="5400000">
            <a:off x="5410200" y="3733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18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5410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5400000">
            <a:off x="10668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5400000">
            <a:off x="3505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5400000">
            <a:off x="5410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5400000">
            <a:off x="1066800" y="3733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 rot="5400000">
            <a:off x="3505200" y="3810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rot="5400000">
            <a:off x="5410200" y="3733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189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5410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5400000">
            <a:off x="10668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5400000">
            <a:off x="3505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5400000">
            <a:off x="5410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5400000">
            <a:off x="1066800" y="3733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 rot="5400000">
            <a:off x="3505200" y="3810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rot="5400000">
            <a:off x="5410200" y="3733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334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52951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Source A reduces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 from 8 tons/wk to 2 tons/wk when there is a $65/ton carbon tax.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The abatement cost of achieving the reduction for Source A is 10 + 20 + 30 + 40 +50 + 60 = $210, and their tax bill is $65*2 = $130.   For total costs of $100 +$130 = $340.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5410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54102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5400000">
            <a:off x="10668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5400000">
            <a:off x="3505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5400000">
            <a:off x="5410200" y="3048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5400000">
            <a:off x="10668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5400000">
            <a:off x="3505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5400000">
            <a:off x="5410200" y="3429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5400000">
            <a:off x="1066800" y="3733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 rot="5400000">
            <a:off x="3505200" y="3810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rot="5400000">
            <a:off x="5410200" y="3733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4800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46855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Does Source B have an incentive to reduce costs by reducing their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731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An Intro to the Economics of Climate Policy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Stern and IPCC estimates (as well as others) of the cost of climate change mitigation are approximately 1% of world GDP per year if we are to achieve a stabilization of atmospheric CO2 concentrations of 500-550 </a:t>
            </a:r>
            <a:r>
              <a:rPr lang="en-US" dirty="0" err="1" smtClean="0"/>
              <a:t>ppm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2008, world GDP was $70.6 trillion…the U.S. GDP was $14.6 trillion.</a:t>
            </a:r>
          </a:p>
          <a:p>
            <a:r>
              <a:rPr lang="en-US" dirty="0" smtClean="0"/>
              <a:t>This implies that the world will need to spend $706 billion/year, and the U.S. needs to spend $146 billion/year to achieve the 550 </a:t>
            </a:r>
            <a:r>
              <a:rPr lang="en-US" dirty="0" err="1" smtClean="0"/>
              <a:t>ppm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concentration target.</a:t>
            </a:r>
          </a:p>
          <a:p>
            <a:r>
              <a:rPr lang="en-US" dirty="0" smtClean="0"/>
              <a:t>The estimates assume that policies to abate CO</a:t>
            </a:r>
            <a:r>
              <a:rPr lang="en-US" baseline="-25000" dirty="0" smtClean="0"/>
              <a:t>2</a:t>
            </a:r>
            <a:r>
              <a:rPr lang="en-US" dirty="0" smtClean="0"/>
              <a:t> emissions are </a:t>
            </a:r>
            <a:r>
              <a:rPr lang="en-US" b="1" i="1" dirty="0" smtClean="0"/>
              <a:t>cost-effective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72390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6134894" y="51427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72390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72390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257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6134894" y="51427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</a:t>
            </a:r>
            <a:r>
              <a:rPr lang="en-US" sz="2400" dirty="0" smtClean="0">
                <a:solidFill>
                  <a:srgbClr val="FF0000"/>
                </a:solidFill>
              </a:rPr>
              <a:t>-65     +</a:t>
            </a:r>
            <a:r>
              <a:rPr lang="en-US" sz="2400" dirty="0" smtClean="0"/>
              <a:t>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                   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Source B reduces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 from 8 tons/wk to 6 tons/wk when there is a $65/ton carbon tax.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The abatement cost of achieving the reduction for Source B is 20 + 60 = $80, and their tax bill is $65*6 = $390.   For total costs of $80 +$390 = $470.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8" name="Curved Down Arrow 7"/>
          <p:cNvSpPr/>
          <p:nvPr/>
        </p:nvSpPr>
        <p:spPr>
          <a:xfrm rot="5400000">
            <a:off x="10668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 rot="5400000">
            <a:off x="35052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5400000">
            <a:off x="7239000" y="2209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5400000">
            <a:off x="10668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3505200" y="26670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5400000">
            <a:off x="7239000" y="2590800"/>
            <a:ext cx="3810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4876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Potential marginal tax savings per ton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6134894" y="4761706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        Source  A     </a:t>
            </a:r>
            <a:r>
              <a:rPr lang="en-US" sz="1200" b="1" u="sng" dirty="0" smtClean="0"/>
              <a:t>                  </a:t>
            </a:r>
            <a:r>
              <a:rPr lang="en-US" sz="2400" b="1" u="sng" dirty="0" smtClean="0"/>
              <a:t>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</a:t>
            </a:r>
            <a:r>
              <a:rPr lang="en-US" sz="2400" dirty="0" smtClean="0">
                <a:solidFill>
                  <a:schemeClr val="accent6"/>
                </a:solidFill>
              </a:rPr>
              <a:t>2</a:t>
            </a:r>
            <a:r>
              <a:rPr lang="en-US" sz="2400" dirty="0" smtClean="0"/>
              <a:t>		20		</a:t>
            </a:r>
            <a:r>
              <a:rPr lang="en-US" sz="2400" dirty="0" smtClean="0">
                <a:solidFill>
                  <a:srgbClr val="FFC000"/>
                </a:solidFill>
              </a:rPr>
              <a:t>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</a:t>
            </a:r>
            <a:r>
              <a:rPr lang="en-US" sz="2400" dirty="0" smtClean="0">
                <a:solidFill>
                  <a:srgbClr val="00B050"/>
                </a:solidFill>
              </a:rPr>
              <a:t>6</a:t>
            </a: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60</a:t>
            </a:r>
            <a:r>
              <a:rPr lang="en-US" sz="2400" dirty="0" smtClean="0"/>
              <a:t>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Has a $65/ton carbon tax lead to a 50% reduction in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emissions/wk?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Yes!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Total abatement costs are 10 + 20 + 30 + 40 + 50 + 60 = $210 from Source A and $20 + $60 = $80 for Source B, for a total of $290/wk.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That’s right, we’ve achieved a 50% reduction in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 at 20% lower cost compared to the uniform standard (recall that the cost there was $340/wk).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Implications of the Carbon Emission Tax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If</a:t>
            </a:r>
            <a:r>
              <a:rPr lang="en-US" sz="2000" dirty="0" smtClean="0"/>
              <a:t> the emission tax is set correctly, the carbon emission tax can achieve the target reduction in a cost-effective manner.</a:t>
            </a:r>
          </a:p>
          <a:p>
            <a:r>
              <a:rPr lang="en-US" sz="2000" dirty="0" smtClean="0"/>
              <a:t>Sources with low abatement costs will do more of the abating and pay less in taxes.  Sources with high abatement costs will do less abating but pay higher taxes.</a:t>
            </a:r>
          </a:p>
          <a:p>
            <a:r>
              <a:rPr lang="en-US" sz="2000" dirty="0" smtClean="0"/>
              <a:t>The emission tax creates an incentive for those that are most effective (least cost) at reducing emissions to do more of the abating.</a:t>
            </a:r>
          </a:p>
          <a:p>
            <a:r>
              <a:rPr lang="en-US" sz="2000" dirty="0" smtClean="0"/>
              <a:t>Reduces emissions and generates tax revenues that can be used for other things (so called “double dividend”).</a:t>
            </a:r>
          </a:p>
          <a:p>
            <a:pPr lvl="1"/>
            <a:r>
              <a:rPr lang="en-US" sz="1600" dirty="0" smtClean="0"/>
              <a:t>Covering regulatory budgets.</a:t>
            </a:r>
          </a:p>
          <a:p>
            <a:pPr lvl="1"/>
            <a:r>
              <a:rPr lang="en-US" sz="1600" dirty="0" smtClean="0"/>
              <a:t>Subsidizing consumers.</a:t>
            </a:r>
          </a:p>
          <a:p>
            <a:pPr lvl="1"/>
            <a:r>
              <a:rPr lang="en-US" sz="1600" dirty="0" smtClean="0"/>
              <a:t>Returned to firms in other ways (technology subsidies, etc.)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Tradable Emission Permits (Cap &amp; Trade)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Tradable Emission Permit programs create a ‘market’ for pollution by allocating permits that can be traded amongst polluters.</a:t>
            </a:r>
          </a:p>
          <a:p>
            <a:r>
              <a:rPr lang="en-US" sz="2000" dirty="0" smtClean="0"/>
              <a:t>Regulators set the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 target and allocate (or auction) the permits to polluters.</a:t>
            </a:r>
          </a:p>
          <a:p>
            <a:r>
              <a:rPr lang="en-US" sz="2000" dirty="0" smtClean="0"/>
              <a:t>Suppose a polluter is allocated 8 permits (1 ton of CO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equivalent) per month.</a:t>
            </a:r>
          </a:p>
          <a:p>
            <a:r>
              <a:rPr lang="en-US" sz="2000" dirty="0" smtClean="0"/>
              <a:t>Polluter has three options: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Pollute 8 tons of CO</a:t>
            </a:r>
            <a:r>
              <a:rPr lang="en-US" sz="1600" baseline="-25000" dirty="0" smtClean="0"/>
              <a:t>2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Pollute less than 8 tons and sell the extra permits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Buy more permits and pollute greater than 8 tons</a:t>
            </a:r>
          </a:p>
          <a:p>
            <a:pPr marL="857250" lvl="1" indent="-457200">
              <a:buFont typeface="+mj-lt"/>
              <a:buAutoNum type="arabicPeriod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40</a:t>
            </a: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Is there a price at which Source A and Source B could agree to trade a permit and make themselves better off?</a:t>
            </a:r>
          </a:p>
          <a:p>
            <a:r>
              <a:rPr lang="en-US" sz="2000" dirty="0" smtClean="0"/>
              <a:t>Yes!  Any price between $40 and $100 can make both firms better off.</a:t>
            </a:r>
          </a:p>
          <a:p>
            <a:r>
              <a:rPr lang="en-US" sz="2000" dirty="0" smtClean="0"/>
              <a:t>Let’s say they agree to a price of $65.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Source A increases abatement by 1 ton, thereby increasing abatement costs by $50.</a:t>
            </a:r>
          </a:p>
          <a:p>
            <a:r>
              <a:rPr lang="en-US" sz="2000" dirty="0" smtClean="0"/>
              <a:t>But they can sell that permit they freed up for $65…a net gain of $15.</a:t>
            </a:r>
            <a:endParaRPr lang="en-US" sz="2000" dirty="0"/>
          </a:p>
        </p:txBody>
      </p:sp>
      <p:sp>
        <p:nvSpPr>
          <p:cNvPr id="6" name="Curved Right Arrow 5"/>
          <p:cNvSpPr/>
          <p:nvPr/>
        </p:nvSpPr>
        <p:spPr>
          <a:xfrm>
            <a:off x="4876800" y="365760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What about Source B?  They purchase a permit for $65 from Source A (so that they now hold 5 permits), which allows them to avoid $100 of abatement costs.</a:t>
            </a:r>
          </a:p>
          <a:p>
            <a:r>
              <a:rPr lang="en-US" sz="2000" dirty="0" smtClean="0"/>
              <a:t>They pay $65 for a permit and save $100 in costs…a net gain of $35.</a:t>
            </a:r>
            <a:endParaRPr lang="en-US" sz="2000" dirty="0"/>
          </a:p>
        </p:txBody>
      </p:sp>
      <p:sp>
        <p:nvSpPr>
          <p:cNvPr id="6" name="Curved Right Arrow 5"/>
          <p:cNvSpPr/>
          <p:nvPr/>
        </p:nvSpPr>
        <p:spPr>
          <a:xfrm>
            <a:off x="4876800" y="365760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10800000">
            <a:off x="7467600" y="3276600"/>
            <a:ext cx="2286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policy is cost-effective if it achieves a given amount of environmental improvement at the least possible aggregate cost.</a:t>
            </a:r>
          </a:p>
          <a:p>
            <a:r>
              <a:rPr lang="en-US" dirty="0" smtClean="0"/>
              <a:t>This occurs when a policy is designed such that the </a:t>
            </a:r>
            <a:r>
              <a:rPr lang="en-US" i="1" dirty="0" smtClean="0"/>
              <a:t>marginal cost of abatement </a:t>
            </a:r>
            <a:r>
              <a:rPr lang="en-US" dirty="0" smtClean="0"/>
              <a:t>across sources are the same (known as the </a:t>
            </a:r>
            <a:r>
              <a:rPr lang="en-US" dirty="0" err="1" smtClean="0"/>
              <a:t>equimarginal</a:t>
            </a:r>
            <a:r>
              <a:rPr lang="en-US" dirty="0" smtClean="0"/>
              <a:t> principle).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Should they trade another permit?</a:t>
            </a:r>
          </a:p>
          <a:p>
            <a:r>
              <a:rPr lang="en-US" sz="2000" dirty="0" smtClean="0"/>
              <a:t>Source A could frees up another permit for $60 and sells for $65…a net gain of $5.</a:t>
            </a:r>
          </a:p>
          <a:p>
            <a:r>
              <a:rPr lang="en-US" sz="2000" dirty="0" smtClean="0"/>
              <a:t>Source B purchases a permit for $65 and reduces costs by $80…net gain=$15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Curved Right Arrow 5"/>
          <p:cNvSpPr/>
          <p:nvPr/>
        </p:nvSpPr>
        <p:spPr>
          <a:xfrm>
            <a:off x="4876800" y="365760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10800000">
            <a:off x="7467600" y="3276600"/>
            <a:ext cx="2286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4876800" y="403860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rot="10800000">
            <a:off x="7467600" y="2895600"/>
            <a:ext cx="2286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Should they trade another permit?</a:t>
            </a:r>
          </a:p>
          <a:p>
            <a:r>
              <a:rPr lang="en-US" sz="2000" dirty="0" smtClean="0"/>
              <a:t>No.  Source A would take a loss ($65-$80 = -$15) and Source B would take a loss ($60-$65=-$5).</a:t>
            </a:r>
          </a:p>
          <a:p>
            <a:r>
              <a:rPr lang="en-US" sz="2000" dirty="0" smtClean="0"/>
              <a:t>RESULT:  2 permits are traded at $65 apiece.</a:t>
            </a:r>
          </a:p>
          <a:p>
            <a:endParaRPr lang="en-US" sz="2000" dirty="0"/>
          </a:p>
        </p:txBody>
      </p:sp>
      <p:sp>
        <p:nvSpPr>
          <p:cNvPr id="6" name="Curved Right Arrow 5"/>
          <p:cNvSpPr/>
          <p:nvPr/>
        </p:nvSpPr>
        <p:spPr>
          <a:xfrm>
            <a:off x="4876800" y="365760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10800000">
            <a:off x="7467600" y="3276600"/>
            <a:ext cx="2286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4876800" y="403860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rot="10800000">
            <a:off x="7467600" y="2895600"/>
            <a:ext cx="2286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Tradable Emission Permits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Tradable emission permits create a private property right for emissions.  </a:t>
            </a:r>
          </a:p>
          <a:p>
            <a:r>
              <a:rPr lang="en-US" sz="2000" dirty="0" smtClean="0"/>
              <a:t>Low cost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abaters</a:t>
            </a:r>
            <a:r>
              <a:rPr lang="en-US" sz="2000" dirty="0" smtClean="0"/>
              <a:t> will increase abatement and sell permits for a profit.</a:t>
            </a:r>
          </a:p>
          <a:p>
            <a:r>
              <a:rPr lang="en-US" sz="2000" dirty="0" smtClean="0"/>
              <a:t>High cost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err="1" smtClean="0"/>
              <a:t>abaters</a:t>
            </a:r>
            <a:r>
              <a:rPr lang="en-US" sz="2000" dirty="0" smtClean="0"/>
              <a:t> will abate less by purchasing permits that cost less than their abatement costs.</a:t>
            </a:r>
          </a:p>
          <a:p>
            <a:r>
              <a:rPr lang="en-US" sz="2000" dirty="0" smtClean="0"/>
              <a:t>Result:  Those sources with the low abatement costs do most of the CO2 abatement.</a:t>
            </a:r>
          </a:p>
          <a:p>
            <a:r>
              <a:rPr lang="en-US" sz="2000" dirty="0" smtClean="0"/>
              <a:t>Policymakers control the level of emissions through the issuance of permits!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Tax or Tradable Permits?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the previous examples, the carbon tax and the tradable permits approach are equally effective at achieving the target goal of a 50% reduction in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 in a cost-effective manner.</a:t>
            </a:r>
          </a:p>
          <a:p>
            <a:r>
              <a:rPr lang="en-US" sz="2000" dirty="0" smtClean="0"/>
              <a:t>From a policymaker or regulator’s standpoint however this requires perfect information about each sources marginal abatement cost structure.</a:t>
            </a:r>
          </a:p>
          <a:p>
            <a:r>
              <a:rPr lang="en-US" sz="2000" dirty="0" smtClean="0"/>
              <a:t>Let’s take a look at a world where the policymakers </a:t>
            </a:r>
            <a:r>
              <a:rPr lang="en-US" sz="2000" i="1" dirty="0" smtClean="0"/>
              <a:t>do not </a:t>
            </a:r>
            <a:r>
              <a:rPr lang="en-US" sz="2000" dirty="0" smtClean="0"/>
              <a:t>have perfect information about the marginal abatement costs of firms (countries)…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Carbon Tax or Tradable Permits?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Carbon Tax or Tradable Permits?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C000"/>
                </a:solidFill>
              </a:rPr>
              <a:t>6</a:t>
            </a:r>
            <a:r>
              <a:rPr lang="en-US" sz="2400" dirty="0" smtClean="0"/>
              <a:t>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/>
              <a:t>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With perfect information a cost effective reduction of 50% can be achieved with a $65 carbon tax or allocating 8 permits (the market price will clear at $65).</a:t>
            </a:r>
          </a:p>
          <a:p>
            <a:r>
              <a:rPr lang="en-US" sz="2000" dirty="0" smtClean="0"/>
              <a:t>As a policy maker, you are indifferent from a cost-effectiveness perspective.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Carbon Tax or Tradable Permits?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C000"/>
                </a:solidFill>
              </a:rPr>
              <a:t>6</a:t>
            </a:r>
            <a:r>
              <a:rPr lang="en-US" sz="2400" dirty="0" smtClean="0"/>
              <a:t>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/>
              <a:t>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But what if you don’t know the true marginal abatement costs of the sources?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Carbon Tax or Tradable Permits w/imperfect information?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</a:t>
            </a:r>
          </a:p>
          <a:p>
            <a:r>
              <a:rPr lang="en-US" sz="2000" dirty="0" smtClean="0"/>
              <a:t>But what if you don’t know the true marginal abatement costs of the sources?</a:t>
            </a:r>
          </a:p>
          <a:p>
            <a:r>
              <a:rPr lang="en-US" sz="2000" dirty="0" smtClean="0"/>
              <a:t>Are carbon taxes and tradable permits equally efficient in the face of uncertainty for the policymaker?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Carbon Tax or Tradable Permits w/imperfect information?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</a:t>
            </a:r>
          </a:p>
          <a:p>
            <a:r>
              <a:rPr lang="en-US" sz="2000" dirty="0" smtClean="0"/>
              <a:t>Let’s begin with the carbon tax.  Suppose that the policymaker made a best guess at a carbon tax of $65.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Carbon Tax or Tradable Permits w/imperfect information?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30		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40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50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60		120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70		160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80		220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100		270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120		330</a:t>
            </a:r>
          </a:p>
          <a:p>
            <a:r>
              <a:rPr lang="en-US" sz="2000" dirty="0" smtClean="0"/>
              <a:t>Let’s begin with the carbon tax.  Suppose that the policymaker made a best guess at a carbon tax of $65.</a:t>
            </a:r>
          </a:p>
          <a:p>
            <a:r>
              <a:rPr lang="en-US" sz="2000" dirty="0" smtClean="0"/>
              <a:t>But the true marginal abatement costs of the Sources were above.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 Abatement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The marginal cost of abatement is the cost of reducing one additional unit of emissions (say 1 ton of CO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marginal abatement cost curve shows the marginal cost of reducing (abating) each unit of CO</a:t>
            </a:r>
            <a:r>
              <a:rPr lang="en-US" baseline="-25000" dirty="0" smtClean="0"/>
              <a:t>2 </a:t>
            </a:r>
            <a:r>
              <a:rPr lang="en-US" dirty="0" smtClean="0"/>
              <a:t>emissions.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Carbon Tax or Tradable Permits w/imperfect information?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30		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40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50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60		120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70		160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80		220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100		270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120		330</a:t>
            </a:r>
          </a:p>
          <a:p>
            <a:r>
              <a:rPr lang="en-US" sz="2000" dirty="0" smtClean="0"/>
              <a:t>Source A will abate 4 tons…abate as long as </a:t>
            </a:r>
            <a:r>
              <a:rPr lang="en-US" sz="2000" i="1" dirty="0" smtClean="0"/>
              <a:t>MAC &lt; tax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Source B will abate 1 ton… as long as </a:t>
            </a:r>
            <a:r>
              <a:rPr lang="en-US" sz="2000" i="1" dirty="0" smtClean="0"/>
              <a:t>MAC &lt; tax.</a:t>
            </a:r>
          </a:p>
          <a:p>
            <a:r>
              <a:rPr lang="en-US" sz="2000" dirty="0" smtClean="0"/>
              <a:t>END RESULT: We’re short of the 50% reduction target (5 tons abated, rather than 8)!</a:t>
            </a:r>
            <a:endParaRPr lang="en-US" sz="2000" dirty="0"/>
          </a:p>
        </p:txBody>
      </p:sp>
      <p:sp>
        <p:nvSpPr>
          <p:cNvPr id="6" name="Curved Left Arrow 5"/>
          <p:cNvSpPr/>
          <p:nvPr/>
        </p:nvSpPr>
        <p:spPr>
          <a:xfrm>
            <a:off x="5562600" y="2133600"/>
            <a:ext cx="1524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5562600" y="2514600"/>
            <a:ext cx="1524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5562600" y="2895600"/>
            <a:ext cx="1524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5562600" y="3276600"/>
            <a:ext cx="1524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7391400" y="2133600"/>
            <a:ext cx="1524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Carbon Tax or Tradable Permits w/imperfect information?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</a:t>
            </a:r>
          </a:p>
          <a:p>
            <a:r>
              <a:rPr lang="en-US" sz="2000" dirty="0" smtClean="0"/>
              <a:t>Are things different with a carbon trading program?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Carbon Tax or Tradable Permits w/imperfect information?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30		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40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50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60		120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70		160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80		220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100		270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120		330</a:t>
            </a:r>
          </a:p>
          <a:p>
            <a:r>
              <a:rPr lang="en-US" sz="2000" dirty="0" smtClean="0"/>
              <a:t>Are things different with a carbon trading program?</a:t>
            </a:r>
          </a:p>
          <a:p>
            <a:r>
              <a:rPr lang="en-US" sz="2000" dirty="0" smtClean="0"/>
              <a:t>Suppose each firm gets allocated 4 permits. Will they trade?</a:t>
            </a:r>
          </a:p>
          <a:p>
            <a:r>
              <a:rPr lang="en-US" sz="2000" dirty="0" smtClean="0"/>
              <a:t>Yes.  Any price between $60 and $120 can make them both better off.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Carbon Tax or Tradable Permits w/imperfect information?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30		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40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50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60		120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70		160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80		220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100		270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120		330</a:t>
            </a:r>
          </a:p>
          <a:p>
            <a:r>
              <a:rPr lang="en-US" sz="2000" dirty="0" smtClean="0"/>
              <a:t>Suppose the market clears in the middle at $90 per permit.</a:t>
            </a:r>
          </a:p>
          <a:p>
            <a:r>
              <a:rPr lang="en-US" sz="2000" dirty="0" smtClean="0"/>
              <a:t>Source A will increase abatement and sell permits to Source B as long as the permit price &gt; MAC.</a:t>
            </a:r>
          </a:p>
          <a:p>
            <a:r>
              <a:rPr lang="en-US" sz="2000" dirty="0" smtClean="0"/>
              <a:t>Source A increases abatement by 2 tons, freeing up 2 permits to sell.</a:t>
            </a:r>
            <a:endParaRPr lang="en-US" sz="2000" dirty="0"/>
          </a:p>
        </p:txBody>
      </p:sp>
      <p:sp>
        <p:nvSpPr>
          <p:cNvPr id="7" name="Curved Right Arrow 6"/>
          <p:cNvSpPr/>
          <p:nvPr/>
        </p:nvSpPr>
        <p:spPr>
          <a:xfrm>
            <a:off x="4876800" y="3657600"/>
            <a:ext cx="152400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4876800" y="4038600"/>
            <a:ext cx="152400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Carbon Tax or Tradable Permits w/imperfect information?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30		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40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50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60		120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70		160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80		220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100		270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120		330</a:t>
            </a:r>
          </a:p>
          <a:p>
            <a:r>
              <a:rPr lang="en-US" sz="2000" dirty="0" smtClean="0"/>
              <a:t>Source B will purchase permits as long as purchase price &lt; MAC.</a:t>
            </a:r>
          </a:p>
          <a:p>
            <a:r>
              <a:rPr lang="en-US" sz="2000" dirty="0" smtClean="0"/>
              <a:t>Source B will decrease abatement and purchase 2 permits.</a:t>
            </a:r>
          </a:p>
          <a:p>
            <a:r>
              <a:rPr lang="en-US" sz="2000" dirty="0" smtClean="0"/>
              <a:t>END RESULT:  50% reduction has been achieved, but permit price is higher.</a:t>
            </a:r>
            <a:endParaRPr lang="en-US" sz="2000" dirty="0"/>
          </a:p>
        </p:txBody>
      </p:sp>
      <p:sp>
        <p:nvSpPr>
          <p:cNvPr id="7" name="Curved Right Arrow 6"/>
          <p:cNvSpPr/>
          <p:nvPr/>
        </p:nvSpPr>
        <p:spPr>
          <a:xfrm>
            <a:off x="4876800" y="3657600"/>
            <a:ext cx="152400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4876800" y="4038600"/>
            <a:ext cx="152400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10800000">
            <a:off x="7467600" y="327660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10800000">
            <a:off x="7467600" y="289560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Carbon Tax or Tradable Permits?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Under the Carbon Tax, the policymaker sets the price and the quantity of abatement is determined by the market.</a:t>
            </a:r>
          </a:p>
          <a:p>
            <a:r>
              <a:rPr lang="en-US" sz="2000" dirty="0" smtClean="0"/>
              <a:t>Under the Tradable Permits program, the policymaker sets the quantity of abatement (by controlling how many permits they allow) and the market determines the price.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Carbon Tax or Tradable Permits?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Pros for tax</a:t>
            </a:r>
          </a:p>
          <a:p>
            <a:r>
              <a:rPr lang="en-US" sz="2000" dirty="0" smtClean="0"/>
              <a:t>No price volatility</a:t>
            </a:r>
          </a:p>
          <a:p>
            <a:r>
              <a:rPr lang="en-US" sz="2000" dirty="0" smtClean="0"/>
              <a:t>Revenue allows for “double-dividend”</a:t>
            </a:r>
          </a:p>
          <a:p>
            <a:r>
              <a:rPr lang="en-US" sz="2000" dirty="0" smtClean="0"/>
              <a:t>Can be applied at source (fewer monitoring sites.  Relevant for developing countries)</a:t>
            </a:r>
          </a:p>
          <a:p>
            <a:pPr>
              <a:buNone/>
            </a:pPr>
            <a:r>
              <a:rPr lang="en-US" b="1" dirty="0" smtClean="0"/>
              <a:t>Pros for cap-&amp;-trade</a:t>
            </a:r>
          </a:p>
          <a:p>
            <a:r>
              <a:rPr lang="en-US" sz="2000" dirty="0" smtClean="0"/>
              <a:t>Emissions certainty</a:t>
            </a:r>
          </a:p>
          <a:p>
            <a:r>
              <a:rPr lang="en-US" sz="2000" dirty="0" smtClean="0"/>
              <a:t>Can raise revenues through auctioning</a:t>
            </a:r>
          </a:p>
          <a:p>
            <a:r>
              <a:rPr lang="en-US" sz="2000" dirty="0" smtClean="0"/>
              <a:t>Political feasibility in countries that are “taxation-averse” (e.g. U.S.)</a:t>
            </a:r>
          </a:p>
          <a:p>
            <a:r>
              <a:rPr lang="en-US" sz="2000" dirty="0" smtClean="0"/>
              <a:t>Non-producing participants have a “voice” by buying and retiring permits.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Marginal Abatement Costs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81000" y="3505200"/>
            <a:ext cx="3352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057400" y="5181600"/>
            <a:ext cx="4572000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059619" y="2015231"/>
            <a:ext cx="4039340" cy="3151573"/>
          </a:xfrm>
          <a:custGeom>
            <a:avLst/>
            <a:gdLst>
              <a:gd name="connsiteX0" fmla="*/ 0 w 4039340"/>
              <a:gd name="connsiteY0" fmla="*/ 3151573 h 3151573"/>
              <a:gd name="connsiteX1" fmla="*/ 2192785 w 4039340"/>
              <a:gd name="connsiteY1" fmla="*/ 2352583 h 3151573"/>
              <a:gd name="connsiteX2" fmla="*/ 3293616 w 4039340"/>
              <a:gd name="connsiteY2" fmla="*/ 1349406 h 3151573"/>
              <a:gd name="connsiteX3" fmla="*/ 4039340 w 4039340"/>
              <a:gd name="connsiteY3" fmla="*/ 0 h 3151573"/>
              <a:gd name="connsiteX4" fmla="*/ 4039340 w 4039340"/>
              <a:gd name="connsiteY4" fmla="*/ 0 h 315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9340" h="3151573">
                <a:moveTo>
                  <a:pt x="0" y="3151573"/>
                </a:moveTo>
                <a:cubicBezTo>
                  <a:pt x="821924" y="2902258"/>
                  <a:pt x="1643849" y="2652944"/>
                  <a:pt x="2192785" y="2352583"/>
                </a:cubicBezTo>
                <a:cubicBezTo>
                  <a:pt x="2741721" y="2052222"/>
                  <a:pt x="2985857" y="1741503"/>
                  <a:pt x="3293616" y="1349406"/>
                </a:cubicBezTo>
                <a:cubicBezTo>
                  <a:pt x="3601375" y="957309"/>
                  <a:pt x="4039340" y="0"/>
                  <a:pt x="4039340" y="0"/>
                </a:cubicBezTo>
                <a:lnTo>
                  <a:pt x="4039340" y="0"/>
                </a:lnTo>
              </a:path>
            </a:pathLst>
          </a:cu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76400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541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Abatement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518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3"/>
          </p:cNvCxnSpPr>
          <p:nvPr/>
        </p:nvCxnSpPr>
        <p:spPr>
          <a:xfrm flipH="1">
            <a:off x="6096000" y="2015231"/>
            <a:ext cx="2959" cy="316636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10200" y="1981200"/>
            <a:ext cx="6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743200" y="5029200"/>
            <a:ext cx="3048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2057400" y="4876800"/>
            <a:ext cx="8382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3733800" y="4800600"/>
            <a:ext cx="7620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2057400" y="4419600"/>
            <a:ext cx="20574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90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20 %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40 %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76400" y="4724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76400" y="4267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37" name="5-Point Star 36"/>
          <p:cNvSpPr/>
          <p:nvPr/>
        </p:nvSpPr>
        <p:spPr>
          <a:xfrm>
            <a:off x="2819400" y="48006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4038600" y="43434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4953000" y="36576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676400" y="358140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24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60 %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rot="5400000" flipH="1" flipV="1">
            <a:off x="4305300" y="4457700"/>
            <a:ext cx="14478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2057400" y="3733800"/>
            <a:ext cx="2971800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4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Standards Based Approach to Emission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can be defined in many ways, but two common approaches are technology standards and emission standards.</a:t>
            </a:r>
          </a:p>
          <a:p>
            <a:pPr lvl="1"/>
            <a:r>
              <a:rPr lang="en-US" dirty="0" smtClean="0"/>
              <a:t>Technology standards define the technology that may be used.</a:t>
            </a:r>
          </a:p>
          <a:p>
            <a:pPr lvl="1"/>
            <a:r>
              <a:rPr lang="en-US" dirty="0" smtClean="0"/>
              <a:t>Emission standards place a limit on emissions.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Economic Efficiency of Policy Choices: An Example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CO</a:t>
            </a:r>
            <a:r>
              <a:rPr lang="en-US" sz="2400" b="1" u="sng" baseline="-25000" dirty="0" smtClean="0"/>
              <a:t>2</a:t>
            </a:r>
            <a:r>
              <a:rPr lang="en-US" sz="2400" b="1" u="sng" dirty="0" smtClean="0"/>
              <a:t> Emissions</a:t>
            </a:r>
            <a:r>
              <a:rPr lang="en-US" sz="2400" b="1" dirty="0" smtClean="0"/>
              <a:t>			     Marginal Abatement Costs($)</a:t>
            </a:r>
            <a:endParaRPr lang="en-US" sz="2400" b="1" u="sng" dirty="0" smtClean="0"/>
          </a:p>
          <a:p>
            <a:pPr>
              <a:lnSpc>
                <a:spcPct val="80000"/>
              </a:lnSpc>
              <a:buNone/>
            </a:pPr>
            <a:r>
              <a:rPr lang="en-US" sz="2400" b="1" u="sng" dirty="0" smtClean="0"/>
              <a:t>(tons/wk)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Tons Abated	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     Source A	        Source B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	8			0		0		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7			1		10		20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6			2		20		60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5			3		30		80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4			4		40		100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3			5		50		140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2			6		60		200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1			7		80		250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0			8		100		310</a:t>
            </a:r>
          </a:p>
          <a:p>
            <a:r>
              <a:rPr lang="en-US" sz="2000" dirty="0" smtClean="0"/>
              <a:t>Let’s take a look at the costs of an emission standard that calls for a 50% reduction in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Emissions from all sources.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1483</Words>
  <Application>Microsoft Office PowerPoint</Application>
  <PresentationFormat>On-screen Show (4:3)</PresentationFormat>
  <Paragraphs>664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An Intro to the Economics of Climate Policy</vt:lpstr>
      <vt:lpstr>New Course this Fall!</vt:lpstr>
      <vt:lpstr>An Intro to the Economics of Climate Policy</vt:lpstr>
      <vt:lpstr>Cost-Effectiveness</vt:lpstr>
      <vt:lpstr>Marginal Abatement Cost</vt:lpstr>
      <vt:lpstr>Marginal Abatement Costs</vt:lpstr>
      <vt:lpstr>Economic Efficiency of Policy Choices: An Example</vt:lpstr>
      <vt:lpstr>A Standards Based Approach to Emission Reduction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A C02 Emission Tax (carbon tax)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Implications of the Carbon Emission Tax</vt:lpstr>
      <vt:lpstr>Tradable Emission Permits (Cap &amp; Trade)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Economic Efficiency of Policy Choices: An Example</vt:lpstr>
      <vt:lpstr>Tradable Emission Permits</vt:lpstr>
      <vt:lpstr>Carbon Tax or Tradable Permits?</vt:lpstr>
      <vt:lpstr>Carbon Tax or Tradable Permits?</vt:lpstr>
      <vt:lpstr>Carbon Tax or Tradable Permits?</vt:lpstr>
      <vt:lpstr>Carbon Tax or Tradable Permits?</vt:lpstr>
      <vt:lpstr>Carbon Tax or Tradable Permits w/imperfect information?</vt:lpstr>
      <vt:lpstr>Carbon Tax or Tradable Permits w/imperfect information?</vt:lpstr>
      <vt:lpstr>Carbon Tax or Tradable Permits w/imperfect information?</vt:lpstr>
      <vt:lpstr>Carbon Tax or Tradable Permits w/imperfect information?</vt:lpstr>
      <vt:lpstr>Carbon Tax or Tradable Permits w/imperfect information?</vt:lpstr>
      <vt:lpstr>Carbon Tax or Tradable Permits w/imperfect information?</vt:lpstr>
      <vt:lpstr>Carbon Tax or Tradable Permits w/imperfect information?</vt:lpstr>
      <vt:lpstr>Carbon Tax or Tradable Permits w/imperfect information?</vt:lpstr>
      <vt:lpstr>Carbon Tax or Tradable Permits?</vt:lpstr>
      <vt:lpstr>Carbon Tax or Tradable Permits?</vt:lpstr>
    </vt:vector>
  </TitlesOfParts>
  <Company>University of Montana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Derek.Kellenberg</dc:creator>
  <cp:lastModifiedBy>nicky.phear</cp:lastModifiedBy>
  <cp:revision>85</cp:revision>
  <dcterms:created xsi:type="dcterms:W3CDTF">2009-03-16T20:24:36Z</dcterms:created>
  <dcterms:modified xsi:type="dcterms:W3CDTF">2009-04-16T01:15:11Z</dcterms:modified>
</cp:coreProperties>
</file>