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6"/>
  </p:notesMasterIdLst>
  <p:sldIdLst>
    <p:sldId id="256" r:id="rId2"/>
    <p:sldId id="305" r:id="rId3"/>
    <p:sldId id="319" r:id="rId4"/>
    <p:sldId id="282" r:id="rId5"/>
    <p:sldId id="276" r:id="rId6"/>
    <p:sldId id="307" r:id="rId7"/>
    <p:sldId id="257" r:id="rId8"/>
    <p:sldId id="418" r:id="rId9"/>
    <p:sldId id="292" r:id="rId10"/>
    <p:sldId id="293" r:id="rId11"/>
    <p:sldId id="294" r:id="rId12"/>
    <p:sldId id="295" r:id="rId13"/>
    <p:sldId id="368" r:id="rId14"/>
    <p:sldId id="408" r:id="rId15"/>
    <p:sldId id="359" r:id="rId16"/>
    <p:sldId id="362" r:id="rId17"/>
    <p:sldId id="358" r:id="rId18"/>
    <p:sldId id="407" r:id="rId19"/>
    <p:sldId id="361" r:id="rId20"/>
    <p:sldId id="367" r:id="rId21"/>
    <p:sldId id="320" r:id="rId22"/>
    <p:sldId id="298" r:id="rId23"/>
    <p:sldId id="299" r:id="rId24"/>
    <p:sldId id="381" r:id="rId25"/>
    <p:sldId id="384" r:id="rId26"/>
    <p:sldId id="383" r:id="rId27"/>
    <p:sldId id="297" r:id="rId28"/>
    <p:sldId id="394" r:id="rId29"/>
    <p:sldId id="334" r:id="rId30"/>
    <p:sldId id="405" r:id="rId31"/>
    <p:sldId id="406" r:id="rId32"/>
    <p:sldId id="416" r:id="rId33"/>
    <p:sldId id="417" r:id="rId34"/>
    <p:sldId id="337" r:id="rId35"/>
    <p:sldId id="321" r:id="rId36"/>
    <p:sldId id="370" r:id="rId37"/>
    <p:sldId id="371" r:id="rId38"/>
    <p:sldId id="372" r:id="rId39"/>
    <p:sldId id="373" r:id="rId40"/>
    <p:sldId id="375" r:id="rId41"/>
    <p:sldId id="376" r:id="rId42"/>
    <p:sldId id="302" r:id="rId43"/>
    <p:sldId id="316" r:id="rId44"/>
    <p:sldId id="315" r:id="rId45"/>
    <p:sldId id="304" r:id="rId46"/>
    <p:sldId id="303" r:id="rId47"/>
    <p:sldId id="301" r:id="rId48"/>
    <p:sldId id="411" r:id="rId49"/>
    <p:sldId id="412" r:id="rId50"/>
    <p:sldId id="413" r:id="rId51"/>
    <p:sldId id="414" r:id="rId52"/>
    <p:sldId id="415" r:id="rId53"/>
    <p:sldId id="322" r:id="rId54"/>
    <p:sldId id="333"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31" d="100"/>
          <a:sy n="131" d="100"/>
        </p:scale>
        <p:origin x="-1044" y="-84"/>
      </p:cViewPr>
      <p:guideLst>
        <p:guide orient="horz" pos="2160"/>
        <p:guide pos="2880"/>
      </p:guideLst>
    </p:cSldViewPr>
  </p:slideViewPr>
  <p:notesTextViewPr>
    <p:cViewPr>
      <p:scale>
        <a:sx n="100" d="100"/>
        <a:sy n="100" d="100"/>
      </p:scale>
      <p:origin x="0" y="0"/>
    </p:cViewPr>
  </p:notesTextViewPr>
  <p:sorterViewPr>
    <p:cViewPr>
      <p:scale>
        <a:sx n="89" d="100"/>
        <a:sy n="8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Teaching\Guest%20Lectures\Climate%20Change%20EU\co2%20by%20reg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eaching\Guest%20Lectures\Climate%20Change%20EU\co2%20by%20reg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clustered"/>
        <c:varyColors val="1"/>
        <c:ser>
          <c:idx val="0"/>
          <c:order val="0"/>
          <c:dPt>
            <c:idx val="0"/>
            <c:spPr>
              <a:solidFill>
                <a:schemeClr val="accent4"/>
              </a:solidFill>
            </c:spPr>
          </c:dPt>
          <c:dPt>
            <c:idx val="1"/>
            <c:spPr>
              <a:solidFill>
                <a:srgbClr val="7030A0"/>
              </a:solidFill>
            </c:spPr>
          </c:dPt>
          <c:dPt>
            <c:idx val="2"/>
            <c:spPr>
              <a:solidFill>
                <a:srgbClr val="C00000"/>
              </a:solidFill>
            </c:spPr>
          </c:dPt>
          <c:dPt>
            <c:idx val="3"/>
            <c:spPr>
              <a:solidFill>
                <a:schemeClr val="accent3"/>
              </a:solidFill>
            </c:spPr>
          </c:dPt>
          <c:dPt>
            <c:idx val="4"/>
            <c:spPr>
              <a:solidFill>
                <a:schemeClr val="accent1"/>
              </a:solidFill>
            </c:spPr>
          </c:dPt>
          <c:dPt>
            <c:idx val="5"/>
            <c:spPr>
              <a:solidFill>
                <a:schemeClr val="accent2"/>
              </a:solidFill>
            </c:spPr>
          </c:dPt>
          <c:cat>
            <c:strRef>
              <c:f>Sheet1!$K$13:$K$18</c:f>
              <c:strCache>
                <c:ptCount val="6"/>
                <c:pt idx="0">
                  <c:v>US</c:v>
                </c:pt>
                <c:pt idx="1">
                  <c:v>EU</c:v>
                </c:pt>
                <c:pt idx="2">
                  <c:v>Japan</c:v>
                </c:pt>
                <c:pt idx="3">
                  <c:v>World</c:v>
                </c:pt>
                <c:pt idx="4">
                  <c:v>China</c:v>
                </c:pt>
                <c:pt idx="5">
                  <c:v>India</c:v>
                </c:pt>
              </c:strCache>
            </c:strRef>
          </c:cat>
          <c:val>
            <c:numRef>
              <c:f>Sheet1!$L$13:$L$18</c:f>
              <c:numCache>
                <c:formatCode>General</c:formatCode>
                <c:ptCount val="6"/>
                <c:pt idx="0">
                  <c:v>20</c:v>
                </c:pt>
                <c:pt idx="1">
                  <c:v>11</c:v>
                </c:pt>
                <c:pt idx="2">
                  <c:v>10</c:v>
                </c:pt>
                <c:pt idx="3">
                  <c:v>4.5</c:v>
                </c:pt>
                <c:pt idx="4">
                  <c:v>3.3</c:v>
                </c:pt>
                <c:pt idx="5">
                  <c:v>1</c:v>
                </c:pt>
              </c:numCache>
            </c:numRef>
          </c:val>
        </c:ser>
        <c:shape val="cylinder"/>
        <c:axId val="56806784"/>
        <c:axId val="56808576"/>
        <c:axId val="0"/>
      </c:bar3DChart>
      <c:catAx>
        <c:axId val="56806784"/>
        <c:scaling>
          <c:orientation val="minMax"/>
        </c:scaling>
        <c:axPos val="b"/>
        <c:tickLblPos val="nextTo"/>
        <c:crossAx val="56808576"/>
        <c:crosses val="autoZero"/>
        <c:auto val="1"/>
        <c:lblAlgn val="ctr"/>
        <c:lblOffset val="100"/>
      </c:catAx>
      <c:valAx>
        <c:axId val="56808576"/>
        <c:scaling>
          <c:orientation val="minMax"/>
        </c:scaling>
        <c:axPos val="l"/>
        <c:majorGridlines/>
        <c:numFmt formatCode="General" sourceLinked="1"/>
        <c:tickLblPos val="nextTo"/>
        <c:crossAx val="56806784"/>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plotArea>
      <c:layout/>
      <c:bar3DChart>
        <c:barDir val="col"/>
        <c:grouping val="clustered"/>
        <c:varyColors val="1"/>
        <c:ser>
          <c:idx val="0"/>
          <c:order val="0"/>
          <c:tx>
            <c:strRef>
              <c:f>Sheet1!$L$4</c:f>
              <c:strCache>
                <c:ptCount val="1"/>
                <c:pt idx="0">
                  <c:v>Tons of CO2 per $1000 of GDP</c:v>
                </c:pt>
              </c:strCache>
            </c:strRef>
          </c:tx>
          <c:dPt>
            <c:idx val="4"/>
            <c:spPr>
              <a:solidFill>
                <a:srgbClr val="7030A0"/>
              </a:solidFill>
            </c:spPr>
          </c:dPt>
          <c:dPt>
            <c:idx val="5"/>
            <c:spPr>
              <a:solidFill>
                <a:srgbClr val="FF0000"/>
              </a:solidFill>
            </c:spPr>
          </c:dPt>
          <c:cat>
            <c:strRef>
              <c:f>Sheet1!$K$5:$K$10</c:f>
              <c:strCache>
                <c:ptCount val="6"/>
                <c:pt idx="0">
                  <c:v>China</c:v>
                </c:pt>
                <c:pt idx="1">
                  <c:v>India</c:v>
                </c:pt>
                <c:pt idx="2">
                  <c:v>World</c:v>
                </c:pt>
                <c:pt idx="3">
                  <c:v>US</c:v>
                </c:pt>
                <c:pt idx="4">
                  <c:v>EU</c:v>
                </c:pt>
                <c:pt idx="5">
                  <c:v>Japan</c:v>
                </c:pt>
              </c:strCache>
            </c:strRef>
          </c:cat>
          <c:val>
            <c:numRef>
              <c:f>Sheet1!$L$5:$L$10</c:f>
              <c:numCache>
                <c:formatCode>General</c:formatCode>
                <c:ptCount val="6"/>
                <c:pt idx="0">
                  <c:v>2.7</c:v>
                </c:pt>
                <c:pt idx="1">
                  <c:v>2</c:v>
                </c:pt>
                <c:pt idx="2">
                  <c:v>0.70000000000000062</c:v>
                </c:pt>
                <c:pt idx="3">
                  <c:v>0.60000000000000064</c:v>
                </c:pt>
                <c:pt idx="4">
                  <c:v>0.4</c:v>
                </c:pt>
                <c:pt idx="5">
                  <c:v>0.30000000000000032</c:v>
                </c:pt>
              </c:numCache>
            </c:numRef>
          </c:val>
        </c:ser>
        <c:shape val="cylinder"/>
        <c:axId val="48105344"/>
        <c:axId val="48106880"/>
        <c:axId val="0"/>
      </c:bar3DChart>
      <c:catAx>
        <c:axId val="48105344"/>
        <c:scaling>
          <c:orientation val="minMax"/>
        </c:scaling>
        <c:axPos val="b"/>
        <c:tickLblPos val="nextTo"/>
        <c:txPr>
          <a:bodyPr/>
          <a:lstStyle/>
          <a:p>
            <a:pPr>
              <a:defRPr sz="1800"/>
            </a:pPr>
            <a:endParaRPr lang="en-US"/>
          </a:p>
        </c:txPr>
        <c:crossAx val="48106880"/>
        <c:crosses val="autoZero"/>
        <c:auto val="1"/>
        <c:lblAlgn val="ctr"/>
        <c:lblOffset val="100"/>
      </c:catAx>
      <c:valAx>
        <c:axId val="48106880"/>
        <c:scaling>
          <c:orientation val="minMax"/>
        </c:scaling>
        <c:axPos val="l"/>
        <c:majorGridlines/>
        <c:numFmt formatCode="General" sourceLinked="1"/>
        <c:tickLblPos val="nextTo"/>
        <c:txPr>
          <a:bodyPr/>
          <a:lstStyle/>
          <a:p>
            <a:pPr>
              <a:defRPr sz="1800"/>
            </a:pPr>
            <a:endParaRPr lang="en-US"/>
          </a:p>
        </c:txPr>
        <c:crossAx val="48105344"/>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7E163-6093-482F-88FE-643266A67745}" type="datetimeFigureOut">
              <a:rPr lang="en-US" smtClean="0"/>
              <a:pPr/>
              <a:t>4/7/2009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B1D995-8A12-4368-890A-C43794A6E0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1D995-8A12-4368-890A-C43794A6E053}"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D963E-03C0-402A-85D4-53C997577676}" type="slidenum">
              <a:rPr lang="en-US"/>
              <a:pPr/>
              <a:t>39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F50C5-45F8-4845-AC9F-A273BF58096C}" type="slidenum">
              <a:rPr lang="en-US"/>
              <a:pPr/>
              <a:t>40</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D5BB8-6F76-405D-AC93-3A79AB1F8B4A}" type="slidenum">
              <a:rPr lang="en-US"/>
              <a:pPr/>
              <a:t>41</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D3AD3B08-7C06-4C0D-B7AC-75218DCB326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3AD3B08-7C06-4C0D-B7AC-75218DCB3265}"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3AD3B08-7C06-4C0D-B7AC-75218DCB3265}"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EECCCE-ADC4-4D98-8F10-2E78D750B801}" type="datetimeFigureOut">
              <a:rPr lang="en-US" smtClean="0"/>
              <a:pPr/>
              <a:t>4/7/2009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3AD3B08-7C06-4C0D-B7AC-75218DCB32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ECEECCCE-ADC4-4D98-8F10-2E78D750B801}" type="datetimeFigureOut">
              <a:rPr lang="en-US" smtClean="0"/>
              <a:pPr/>
              <a:t>4/7/2009</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D3AD3B08-7C06-4C0D-B7AC-75218DCB32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CEECCCE-ADC4-4D98-8F10-2E78D750B801}" type="datetimeFigureOut">
              <a:rPr lang="en-US" smtClean="0"/>
              <a:pPr/>
              <a:t>4/7/2009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3AD3B08-7C06-4C0D-B7AC-75218DCB32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de/1/16/B%C3%BCndnis_90_Die_Gr%C3%BCnen.sv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9/9f/Gr%C3%BCner_Punkt.sv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de/8/80/Bmu_atomaussieg2.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upload.wikimedia.org/wikipedia/de/c/c7/FRM1.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upload.wikimedia.org/wikipedia/commons/6/6b/GHG_by_country_2000.svg"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e/e0/GHG_per_capita_2000_no_LUC.svg" TargetMode="Externa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upload.wikimedia.org/wikipedia/commons/8/84/CO2_responsibility_1950-2000.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6/60/World_vehicles_per_capita.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b/b7/Flag_of_Europe.svg"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upload.wikimedia.org/wikipedia/commons/7/73/Global_European_Union.sv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8/86/WW1_TitlePicture_For_Wikipedia_Article.jpg"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upload.wikimedia.org/wikipedia/commons/c/cb/WW2Montage.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gif"/><Relationship Id="rId7" Type="http://schemas.openxmlformats.org/officeDocument/2006/relationships/image" Target="../media/image9.jpeg"/><Relationship Id="rId2" Type="http://schemas.openxmlformats.org/officeDocument/2006/relationships/hyperlink" Target="http://upload.wikimedia.org/wikipedia/commons/e/ed/FLAG_POLICY_DURING_THE_1973_oil_crisis.gif" TargetMode="External"/><Relationship Id="rId1" Type="http://schemas.openxmlformats.org/officeDocument/2006/relationships/slideLayout" Target="../slideLayouts/slideLayout2.xml"/><Relationship Id="rId6" Type="http://schemas.openxmlformats.org/officeDocument/2006/relationships/hyperlink" Target="http://upload.wikimedia.org/wikipedia/commons/0/0c/Acid_rain_woods1.JPG" TargetMode="External"/><Relationship Id="rId5" Type="http://schemas.openxmlformats.org/officeDocument/2006/relationships/image" Target="../media/image8.gif"/><Relationship Id="rId10" Type="http://schemas.openxmlformats.org/officeDocument/2006/relationships/image" Target="../media/image11.png"/><Relationship Id="rId4" Type="http://schemas.openxmlformats.org/officeDocument/2006/relationships/hyperlink" Target="http://www.clubofrome.org/eng/home/" TargetMode="External"/><Relationship Id="rId9" Type="http://schemas.openxmlformats.org/officeDocument/2006/relationships/hyperlink" Target="http://upload.wikimedia.org/wikipedia/de/8/82/Greenpeace.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European Union Perspectives on Climate Change</a:t>
            </a:r>
            <a:endParaRPr lang="en-US" dirty="0"/>
          </a:p>
        </p:txBody>
      </p:sp>
      <p:sp>
        <p:nvSpPr>
          <p:cNvPr id="3" name="Subtitle 2"/>
          <p:cNvSpPr>
            <a:spLocks noGrp="1"/>
          </p:cNvSpPr>
          <p:nvPr>
            <p:ph type="subTitle" idx="1"/>
          </p:nvPr>
        </p:nvSpPr>
        <p:spPr/>
        <p:txBody>
          <a:bodyPr>
            <a:normAutofit/>
          </a:bodyPr>
          <a:lstStyle/>
          <a:p>
            <a:r>
              <a:rPr lang="en-US" dirty="0" smtClean="0"/>
              <a:t>Ulrich Kamp</a:t>
            </a:r>
          </a:p>
          <a:p>
            <a:r>
              <a:rPr lang="en-US" dirty="0" smtClean="0"/>
              <a:t>Department of Geography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Amtsvereidigung von Joschka Fischer"/>
          <p:cNvPicPr>
            <a:picLocks noChangeAspect="1" noChangeArrowheads="1"/>
          </p:cNvPicPr>
          <p:nvPr/>
        </p:nvPicPr>
        <p:blipFill>
          <a:blip r:embed="rId2"/>
          <a:srcRect/>
          <a:stretch>
            <a:fillRect/>
          </a:stretch>
        </p:blipFill>
        <p:spPr bwMode="auto">
          <a:xfrm>
            <a:off x="762000" y="3962400"/>
            <a:ext cx="2590800" cy="2590800"/>
          </a:xfrm>
          <a:prstGeom prst="rect">
            <a:avLst/>
          </a:prstGeom>
          <a:noFill/>
        </p:spPr>
      </p:pic>
      <p:sp>
        <p:nvSpPr>
          <p:cNvPr id="2" name="Title 1"/>
          <p:cNvSpPr>
            <a:spLocks noGrp="1"/>
          </p:cNvSpPr>
          <p:nvPr>
            <p:ph type="title"/>
          </p:nvPr>
        </p:nvSpPr>
        <p:spPr/>
        <p:txBody>
          <a:bodyPr>
            <a:normAutofit/>
          </a:bodyPr>
          <a:lstStyle/>
          <a:p>
            <a:r>
              <a:rPr lang="en-US" sz="3600" dirty="0" smtClean="0"/>
              <a:t>History 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1980-1989:  </a:t>
            </a:r>
            <a:r>
              <a:rPr lang="en-US" sz="2400" dirty="0" smtClean="0">
                <a:solidFill>
                  <a:schemeClr val="accent1">
                    <a:lumMod val="75000"/>
                  </a:schemeClr>
                </a:solidFill>
              </a:rPr>
              <a:t>“The Greens”</a:t>
            </a:r>
            <a:endParaRPr lang="en-US" dirty="0">
              <a:solidFill>
                <a:schemeClr val="accent1">
                  <a:lumMod val="75000"/>
                </a:schemeClr>
              </a:solidFill>
            </a:endParaRPr>
          </a:p>
        </p:txBody>
      </p:sp>
      <p:pic>
        <p:nvPicPr>
          <p:cNvPr id="59396" name="Picture 4" descr="Bild:Bündnis 90 Die Grünen.svg">
            <a:hlinkClick r:id="rId3"/>
          </p:cNvPr>
          <p:cNvPicPr>
            <a:picLocks noChangeAspect="1" noChangeArrowheads="1"/>
          </p:cNvPicPr>
          <p:nvPr/>
        </p:nvPicPr>
        <p:blipFill>
          <a:blip r:embed="rId4"/>
          <a:srcRect/>
          <a:stretch>
            <a:fillRect/>
          </a:stretch>
        </p:blipFill>
        <p:spPr bwMode="auto">
          <a:xfrm>
            <a:off x="1981200" y="2362200"/>
            <a:ext cx="2971800" cy="1831372"/>
          </a:xfrm>
          <a:prstGeom prst="rect">
            <a:avLst/>
          </a:prstGeom>
          <a:noFill/>
        </p:spPr>
      </p:pic>
      <p:sp>
        <p:nvSpPr>
          <p:cNvPr id="6" name="TextBox 5"/>
          <p:cNvSpPr txBox="1"/>
          <p:nvPr/>
        </p:nvSpPr>
        <p:spPr>
          <a:xfrm>
            <a:off x="5410200" y="2667000"/>
            <a:ext cx="3352800" cy="2677656"/>
          </a:xfrm>
          <a:prstGeom prst="rect">
            <a:avLst/>
          </a:prstGeom>
          <a:noFill/>
        </p:spPr>
        <p:txBody>
          <a:bodyPr wrap="square" rtlCol="0">
            <a:spAutoFit/>
          </a:bodyPr>
          <a:lstStyle/>
          <a:p>
            <a:r>
              <a:rPr lang="en-US" sz="2400" b="1" dirty="0" smtClean="0"/>
              <a:t>1980</a:t>
            </a:r>
            <a:r>
              <a:rPr lang="en-US" sz="2400" dirty="0" smtClean="0"/>
              <a:t>:  Foundation</a:t>
            </a:r>
          </a:p>
          <a:p>
            <a:endParaRPr lang="en-US" sz="2400" dirty="0" smtClean="0"/>
          </a:p>
          <a:p>
            <a:r>
              <a:rPr lang="en-US" sz="2400" b="1" dirty="0" smtClean="0"/>
              <a:t>Since 1983</a:t>
            </a:r>
            <a:r>
              <a:rPr lang="en-US" sz="2400" dirty="0" smtClean="0"/>
              <a:t>:  Part of German Parliament</a:t>
            </a:r>
          </a:p>
          <a:p>
            <a:endParaRPr lang="en-US" sz="2400" dirty="0" smtClean="0"/>
          </a:p>
          <a:p>
            <a:r>
              <a:rPr lang="en-US" sz="2400" b="1" dirty="0" smtClean="0"/>
              <a:t>1998-2005</a:t>
            </a:r>
            <a:r>
              <a:rPr lang="en-US" sz="2400" dirty="0" smtClean="0"/>
              <a:t>:  Part of German Government </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 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1990-1999:  </a:t>
            </a:r>
            <a:r>
              <a:rPr lang="en-US" sz="2400" dirty="0" smtClean="0">
                <a:solidFill>
                  <a:schemeClr val="accent1">
                    <a:lumMod val="75000"/>
                  </a:schemeClr>
                </a:solidFill>
              </a:rPr>
              <a:t>“The Green Point”</a:t>
            </a:r>
          </a:p>
          <a:p>
            <a:pPr>
              <a:buNone/>
            </a:pPr>
            <a:endParaRPr lang="en-US" sz="2400" dirty="0" smtClean="0"/>
          </a:p>
          <a:p>
            <a:pPr>
              <a:buNone/>
            </a:pPr>
            <a:endParaRPr lang="en-US" dirty="0"/>
          </a:p>
        </p:txBody>
      </p:sp>
      <p:pic>
        <p:nvPicPr>
          <p:cNvPr id="58370" name="Picture 2" descr="Bild:Grüner Punkt.svg">
            <a:hlinkClick r:id="rId2"/>
          </p:cNvPr>
          <p:cNvPicPr>
            <a:picLocks noChangeAspect="1" noChangeArrowheads="1"/>
          </p:cNvPicPr>
          <p:nvPr/>
        </p:nvPicPr>
        <p:blipFill>
          <a:blip r:embed="rId3"/>
          <a:srcRect/>
          <a:stretch>
            <a:fillRect/>
          </a:stretch>
        </p:blipFill>
        <p:spPr bwMode="auto">
          <a:xfrm>
            <a:off x="914400" y="2895600"/>
            <a:ext cx="3810000" cy="3505200"/>
          </a:xfrm>
          <a:prstGeom prst="rect">
            <a:avLst/>
          </a:prstGeom>
          <a:noFill/>
        </p:spPr>
      </p:pic>
      <p:sp>
        <p:nvSpPr>
          <p:cNvPr id="5" name="TextBox 4"/>
          <p:cNvSpPr txBox="1"/>
          <p:nvPr/>
        </p:nvSpPr>
        <p:spPr>
          <a:xfrm>
            <a:off x="4953000" y="3178076"/>
            <a:ext cx="3962400" cy="2308324"/>
          </a:xfrm>
          <a:prstGeom prst="rect">
            <a:avLst/>
          </a:prstGeom>
          <a:noFill/>
        </p:spPr>
        <p:txBody>
          <a:bodyPr wrap="square" rtlCol="0">
            <a:spAutoFit/>
          </a:bodyPr>
          <a:lstStyle/>
          <a:p>
            <a:r>
              <a:rPr lang="en-US" sz="2400" b="1" dirty="0" smtClean="0"/>
              <a:t>1990</a:t>
            </a:r>
            <a:r>
              <a:rPr lang="en-US" sz="2400" dirty="0" smtClean="0"/>
              <a:t>:  Introduction of Dual Waste Management System in Germany.</a:t>
            </a:r>
          </a:p>
          <a:p>
            <a:endParaRPr lang="en-US" sz="2400" dirty="0" smtClean="0"/>
          </a:p>
          <a:p>
            <a:r>
              <a:rPr lang="en-US" sz="2400" b="1" dirty="0" smtClean="0"/>
              <a:t>Today</a:t>
            </a:r>
            <a:r>
              <a:rPr lang="en-US" sz="2400" dirty="0" smtClean="0"/>
              <a:t>:  Introduced in 23 other European countries.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 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2000-today: </a:t>
            </a:r>
            <a:r>
              <a:rPr lang="en-US" sz="2400" dirty="0" smtClean="0">
                <a:solidFill>
                  <a:schemeClr val="accent1">
                    <a:lumMod val="75000"/>
                  </a:schemeClr>
                </a:solidFill>
              </a:rPr>
              <a:t>Phasing out of Nuclear Power</a:t>
            </a:r>
            <a:r>
              <a:rPr lang="en-US" sz="2400" dirty="0" smtClean="0"/>
              <a:t>  </a:t>
            </a:r>
          </a:p>
          <a:p>
            <a:pPr>
              <a:buNone/>
            </a:pPr>
            <a:endParaRPr lang="en-US" sz="2400" dirty="0" smtClean="0"/>
          </a:p>
          <a:p>
            <a:pPr>
              <a:buNone/>
            </a:pPr>
            <a:endParaRPr lang="en-US" dirty="0"/>
          </a:p>
        </p:txBody>
      </p:sp>
      <p:pic>
        <p:nvPicPr>
          <p:cNvPr id="4" name="Picture 4" descr="Bild:Bmu atomaussieg2.jpg">
            <a:hlinkClick r:id="rId2"/>
          </p:cNvPr>
          <p:cNvPicPr>
            <a:picLocks noChangeAspect="1" noChangeArrowheads="1"/>
          </p:cNvPicPr>
          <p:nvPr/>
        </p:nvPicPr>
        <p:blipFill>
          <a:blip r:embed="rId3" cstate="print"/>
          <a:srcRect/>
          <a:stretch>
            <a:fillRect/>
          </a:stretch>
        </p:blipFill>
        <p:spPr bwMode="auto">
          <a:xfrm>
            <a:off x="1905000" y="4495800"/>
            <a:ext cx="2314353" cy="2162712"/>
          </a:xfrm>
          <a:prstGeom prst="rect">
            <a:avLst/>
          </a:prstGeom>
          <a:noFill/>
        </p:spPr>
      </p:pic>
      <p:pic>
        <p:nvPicPr>
          <p:cNvPr id="5" name="Picture 8" descr="Bild:FRM1.jpg">
            <a:hlinkClick r:id="rId4"/>
          </p:cNvPr>
          <p:cNvPicPr>
            <a:picLocks noChangeAspect="1" noChangeArrowheads="1"/>
          </p:cNvPicPr>
          <p:nvPr/>
        </p:nvPicPr>
        <p:blipFill>
          <a:blip r:embed="rId5" cstate="print"/>
          <a:srcRect/>
          <a:stretch>
            <a:fillRect/>
          </a:stretch>
        </p:blipFill>
        <p:spPr bwMode="auto">
          <a:xfrm>
            <a:off x="990600" y="2743200"/>
            <a:ext cx="4419600" cy="1596581"/>
          </a:xfrm>
          <a:prstGeom prst="rect">
            <a:avLst/>
          </a:prstGeom>
          <a:noFill/>
        </p:spPr>
      </p:pic>
      <p:sp>
        <p:nvSpPr>
          <p:cNvPr id="6" name="TextBox 5"/>
          <p:cNvSpPr txBox="1"/>
          <p:nvPr/>
        </p:nvSpPr>
        <p:spPr>
          <a:xfrm>
            <a:off x="5943600" y="3276600"/>
            <a:ext cx="2667000" cy="2308324"/>
          </a:xfrm>
          <a:prstGeom prst="rect">
            <a:avLst/>
          </a:prstGeom>
          <a:noFill/>
        </p:spPr>
        <p:txBody>
          <a:bodyPr wrap="square" rtlCol="0">
            <a:spAutoFit/>
          </a:bodyPr>
          <a:lstStyle/>
          <a:p>
            <a:r>
              <a:rPr lang="en-US" sz="2400" b="1" dirty="0" smtClean="0"/>
              <a:t>1978</a:t>
            </a:r>
            <a:r>
              <a:rPr lang="en-US" sz="2400" dirty="0" smtClean="0"/>
              <a:t>:  Austria</a:t>
            </a:r>
          </a:p>
          <a:p>
            <a:r>
              <a:rPr lang="en-US" sz="2400" b="1" dirty="0" smtClean="0"/>
              <a:t>1980</a:t>
            </a:r>
            <a:r>
              <a:rPr lang="en-US" sz="2400" dirty="0" smtClean="0"/>
              <a:t>:  Sweden</a:t>
            </a:r>
          </a:p>
          <a:p>
            <a:r>
              <a:rPr lang="en-US" sz="2400" b="1" dirty="0" smtClean="0"/>
              <a:t>1987</a:t>
            </a:r>
            <a:r>
              <a:rPr lang="en-US" sz="2400" dirty="0" smtClean="0"/>
              <a:t>:  Italy</a:t>
            </a:r>
          </a:p>
          <a:p>
            <a:r>
              <a:rPr lang="en-US" sz="2400" b="1" dirty="0" smtClean="0"/>
              <a:t>1999</a:t>
            </a:r>
            <a:r>
              <a:rPr lang="en-US" sz="2400" dirty="0" smtClean="0"/>
              <a:t>:  Belgium</a:t>
            </a:r>
          </a:p>
          <a:p>
            <a:r>
              <a:rPr lang="en-US" sz="2400" b="1" dirty="0" smtClean="0"/>
              <a:t>2000</a:t>
            </a:r>
            <a:r>
              <a:rPr lang="en-US" sz="2400" dirty="0" smtClean="0"/>
              <a:t>:  Germany</a:t>
            </a:r>
          </a:p>
          <a:p>
            <a:endParaRPr lang="en-US" sz="2400" dirty="0">
              <a:solidFill>
                <a:schemeClr val="accent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2</a:t>
            </a:r>
            <a:r>
              <a:rPr lang="en-US" dirty="0" smtClean="0"/>
              <a:t/>
            </a:r>
            <a:br>
              <a:rPr lang="en-US" dirty="0" smtClean="0"/>
            </a:br>
            <a:r>
              <a:rPr lang="en-US" sz="3200" dirty="0" smtClean="0"/>
              <a:t>EU GHG Emissions</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GHG Emissions</a:t>
            </a:r>
            <a:endParaRPr lang="en-US" sz="3600" dirty="0"/>
          </a:p>
        </p:txBody>
      </p:sp>
      <p:sp>
        <p:nvSpPr>
          <p:cNvPr id="3" name="Content Placeholder 2"/>
          <p:cNvSpPr>
            <a:spLocks noGrp="1"/>
          </p:cNvSpPr>
          <p:nvPr>
            <p:ph idx="1"/>
          </p:nvPr>
        </p:nvSpPr>
        <p:spPr>
          <a:xfrm>
            <a:off x="914400" y="1783560"/>
            <a:ext cx="7924800" cy="4572000"/>
          </a:xfrm>
        </p:spPr>
        <p:txBody>
          <a:bodyPr>
            <a:normAutofit/>
          </a:bodyPr>
          <a:lstStyle/>
          <a:p>
            <a:pPr>
              <a:buNone/>
            </a:pPr>
            <a:r>
              <a:rPr lang="en-US" sz="2800" dirty="0" smtClean="0">
                <a:solidFill>
                  <a:schemeClr val="accent1">
                    <a:lumMod val="75000"/>
                  </a:schemeClr>
                </a:solidFill>
              </a:rPr>
              <a:t>Seven largest emitters:</a:t>
            </a:r>
          </a:p>
          <a:p>
            <a:pPr>
              <a:buNone/>
            </a:pPr>
            <a:endParaRPr lang="en-US" sz="2800" dirty="0" smtClean="0">
              <a:solidFill>
                <a:schemeClr val="accent1">
                  <a:lumMod val="75000"/>
                </a:schemeClr>
              </a:solidFill>
            </a:endParaRPr>
          </a:p>
          <a:p>
            <a:r>
              <a:rPr lang="en-US" sz="2800" dirty="0" smtClean="0">
                <a:sym typeface="Wingdings" pitchFamily="2" charset="2"/>
              </a:rPr>
              <a:t>U.S., EU, China, Russia, Japan, India, Canada.</a:t>
            </a:r>
          </a:p>
          <a:p>
            <a:endParaRPr lang="en-US" sz="2800" dirty="0" smtClean="0">
              <a:sym typeface="Wingdings" pitchFamily="2" charset="2"/>
            </a:endParaRPr>
          </a:p>
          <a:p>
            <a:r>
              <a:rPr lang="en-US" sz="2800" dirty="0" smtClean="0">
                <a:sym typeface="Wingdings" pitchFamily="2" charset="2"/>
              </a:rPr>
              <a:t>Account for </a:t>
            </a:r>
            <a:r>
              <a:rPr lang="en-US" sz="2800" dirty="0" smtClean="0">
                <a:solidFill>
                  <a:schemeClr val="accent3"/>
                </a:solidFill>
                <a:sym typeface="Wingdings" pitchFamily="2" charset="2"/>
              </a:rPr>
              <a:t>&gt;70% of energy-related CO2 in 2004</a:t>
            </a:r>
            <a:r>
              <a:rPr lang="en-US" sz="2800" dirty="0" smtClean="0">
                <a:sym typeface="Wingdings" pitchFamily="2" charset="2"/>
              </a:rPr>
              <a:t>.</a:t>
            </a: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Global GHG / CO</a:t>
            </a:r>
            <a:r>
              <a:rPr lang="en-US" sz="3600" baseline="-25000" dirty="0" smtClean="0"/>
              <a:t>2</a:t>
            </a:r>
            <a:r>
              <a:rPr lang="en-US" sz="3600" dirty="0" smtClean="0"/>
              <a:t> Emissions</a:t>
            </a:r>
            <a:endParaRPr lang="en-US" sz="3600" dirty="0"/>
          </a:p>
        </p:txBody>
      </p:sp>
      <p:grpSp>
        <p:nvGrpSpPr>
          <p:cNvPr id="3" name="Group 7"/>
          <p:cNvGrpSpPr/>
          <p:nvPr/>
        </p:nvGrpSpPr>
        <p:grpSpPr>
          <a:xfrm>
            <a:off x="5334000" y="2514600"/>
            <a:ext cx="3733800" cy="2438400"/>
            <a:chOff x="1447800" y="2057400"/>
            <a:chExt cx="6096000" cy="4371975"/>
          </a:xfrm>
        </p:grpSpPr>
        <p:pic>
          <p:nvPicPr>
            <p:cNvPr id="86018" name="Picture 2" descr="Annual GHG Emissions"/>
            <p:cNvPicPr>
              <a:picLocks noChangeAspect="1" noChangeArrowheads="1"/>
            </p:cNvPicPr>
            <p:nvPr/>
          </p:nvPicPr>
          <p:blipFill>
            <a:blip r:embed="rId2"/>
            <a:srcRect/>
            <a:stretch>
              <a:fillRect/>
            </a:stretch>
          </p:blipFill>
          <p:spPr bwMode="auto">
            <a:xfrm>
              <a:off x="1447800" y="2057400"/>
              <a:ext cx="6096000" cy="4371975"/>
            </a:xfrm>
            <a:prstGeom prst="rect">
              <a:avLst/>
            </a:prstGeom>
            <a:noFill/>
          </p:spPr>
        </p:pic>
        <p:sp>
          <p:nvSpPr>
            <p:cNvPr id="7" name="TextBox 6"/>
            <p:cNvSpPr txBox="1"/>
            <p:nvPr/>
          </p:nvSpPr>
          <p:spPr>
            <a:xfrm>
              <a:off x="1524000" y="2069068"/>
              <a:ext cx="6019800" cy="369332"/>
            </a:xfrm>
            <a:prstGeom prst="rect">
              <a:avLst/>
            </a:prstGeom>
            <a:solidFill>
              <a:schemeClr val="tx1"/>
            </a:solidFill>
          </p:spPr>
          <p:txBody>
            <a:bodyPr wrap="square" rtlCol="0">
              <a:spAutoFit/>
            </a:bodyPr>
            <a:lstStyle/>
            <a:p>
              <a:endParaRPr lang="en-US" dirty="0"/>
            </a:p>
          </p:txBody>
        </p:sp>
      </p:grpSp>
      <p:pic>
        <p:nvPicPr>
          <p:cNvPr id="6" name="Picture 2" descr="Image:GHG by country 2000.svg">
            <a:hlinkClick r:id="rId3"/>
          </p:cNvPr>
          <p:cNvPicPr>
            <a:picLocks noChangeAspect="1" noChangeArrowheads="1"/>
          </p:cNvPicPr>
          <p:nvPr/>
        </p:nvPicPr>
        <p:blipFill>
          <a:blip r:embed="rId4"/>
          <a:srcRect/>
          <a:stretch>
            <a:fillRect/>
          </a:stretch>
        </p:blipFill>
        <p:spPr bwMode="auto">
          <a:xfrm>
            <a:off x="457200" y="2514600"/>
            <a:ext cx="4800600" cy="2436305"/>
          </a:xfrm>
          <a:prstGeom prst="rect">
            <a:avLst/>
          </a:prstGeom>
          <a:blipFill>
            <a:blip r:embed="rId5"/>
            <a:tile tx="0" ty="0" sx="100000" sy="100000" flip="none" algn="tl"/>
          </a:blip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CO</a:t>
            </a:r>
            <a:r>
              <a:rPr lang="en-US" baseline="-25000" dirty="0" smtClean="0"/>
              <a:t>2</a:t>
            </a:r>
            <a:r>
              <a:rPr lang="en-US" dirty="0" smtClean="0"/>
              <a:t> Emissions</a:t>
            </a:r>
            <a:br>
              <a:rPr lang="en-US" dirty="0" smtClean="0"/>
            </a:br>
            <a:r>
              <a:rPr lang="en-US" sz="2700" dirty="0" smtClean="0"/>
              <a:t>per capita / tons of CO</a:t>
            </a:r>
            <a:r>
              <a:rPr lang="en-US" sz="2700" baseline="-25000" dirty="0" smtClean="0"/>
              <a:t>2</a:t>
            </a:r>
            <a:r>
              <a:rPr lang="en-US" sz="2700" dirty="0" smtClean="0"/>
              <a:t> per capita</a:t>
            </a:r>
            <a:endParaRPr lang="en-US" sz="2700" dirty="0"/>
          </a:p>
        </p:txBody>
      </p:sp>
      <p:graphicFrame>
        <p:nvGraphicFramePr>
          <p:cNvPr id="4" name="Chart 3"/>
          <p:cNvGraphicFramePr/>
          <p:nvPr/>
        </p:nvGraphicFramePr>
        <p:xfrm>
          <a:off x="4724400" y="2514600"/>
          <a:ext cx="4292600" cy="28956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Image:GHG per capita 2000 no LUC.svg">
            <a:hlinkClick r:id="rId3"/>
          </p:cNvPr>
          <p:cNvPicPr>
            <a:picLocks noChangeAspect="1" noChangeArrowheads="1"/>
          </p:cNvPicPr>
          <p:nvPr/>
        </p:nvPicPr>
        <p:blipFill>
          <a:blip r:embed="rId4"/>
          <a:srcRect/>
          <a:stretch>
            <a:fillRect/>
          </a:stretch>
        </p:blipFill>
        <p:spPr bwMode="auto">
          <a:xfrm>
            <a:off x="457200" y="2667000"/>
            <a:ext cx="4343400" cy="2204276"/>
          </a:xfrm>
          <a:prstGeom prst="rect">
            <a:avLst/>
          </a:prstGeom>
          <a:blipFill>
            <a:blip r:embed="rId5"/>
            <a:tile tx="0" ty="0" sx="100000" sy="100000" flip="none" algn="tl"/>
          </a:blip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Cumulative CO</a:t>
            </a:r>
            <a:r>
              <a:rPr lang="en-US" baseline="-25000" dirty="0" smtClean="0"/>
              <a:t>2</a:t>
            </a:r>
            <a:r>
              <a:rPr lang="en-US" dirty="0" smtClean="0"/>
              <a:t> Emissions </a:t>
            </a:r>
            <a:br>
              <a:rPr lang="en-US" dirty="0" smtClean="0"/>
            </a:br>
            <a:r>
              <a:rPr lang="en-US" sz="2700" dirty="0" smtClean="0"/>
              <a:t>1850-2000 (Energy-related CO</a:t>
            </a:r>
            <a:r>
              <a:rPr lang="en-US" sz="2700" baseline="-25000" dirty="0" smtClean="0"/>
              <a:t>2</a:t>
            </a:r>
            <a:r>
              <a:rPr lang="en-US" sz="2700" dirty="0" smtClean="0"/>
              <a:t> only)</a:t>
            </a:r>
            <a:endParaRPr lang="en-US" sz="2700" dirty="0"/>
          </a:p>
        </p:txBody>
      </p:sp>
      <p:grpSp>
        <p:nvGrpSpPr>
          <p:cNvPr id="3" name="Group 6"/>
          <p:cNvGrpSpPr/>
          <p:nvPr/>
        </p:nvGrpSpPr>
        <p:grpSpPr>
          <a:xfrm>
            <a:off x="956157" y="2057400"/>
            <a:ext cx="7502043" cy="4038600"/>
            <a:chOff x="956157" y="2057400"/>
            <a:chExt cx="7502043" cy="4038600"/>
          </a:xfrm>
        </p:grpSpPr>
        <p:pic>
          <p:nvPicPr>
            <p:cNvPr id="17410" name="Picture 2" descr="Cumulative"/>
            <p:cNvPicPr>
              <a:picLocks noChangeAspect="1" noChangeArrowheads="1"/>
            </p:cNvPicPr>
            <p:nvPr/>
          </p:nvPicPr>
          <p:blipFill>
            <a:blip r:embed="rId2"/>
            <a:srcRect/>
            <a:stretch>
              <a:fillRect/>
            </a:stretch>
          </p:blipFill>
          <p:spPr bwMode="auto">
            <a:xfrm>
              <a:off x="956157" y="2057400"/>
              <a:ext cx="7502043" cy="4038600"/>
            </a:xfrm>
            <a:prstGeom prst="rect">
              <a:avLst/>
            </a:prstGeom>
            <a:noFill/>
          </p:spPr>
        </p:pic>
        <p:sp>
          <p:nvSpPr>
            <p:cNvPr id="6" name="TextBox 5"/>
            <p:cNvSpPr txBox="1"/>
            <p:nvPr/>
          </p:nvSpPr>
          <p:spPr>
            <a:xfrm>
              <a:off x="990600" y="2069068"/>
              <a:ext cx="7391400" cy="369332"/>
            </a:xfrm>
            <a:prstGeom prst="rect">
              <a:avLst/>
            </a:prstGeom>
            <a:solidFill>
              <a:schemeClr val="tx1"/>
            </a:solidFill>
          </p:spPr>
          <p:txBody>
            <a:bodyPr wrap="square" rtlCol="0">
              <a:spAutoFit/>
            </a:bodyPr>
            <a:lstStyle/>
            <a:p>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CO</a:t>
            </a:r>
            <a:r>
              <a:rPr lang="en-US" baseline="-25000" dirty="0" smtClean="0"/>
              <a:t>2</a:t>
            </a:r>
            <a:r>
              <a:rPr lang="en-US" dirty="0" smtClean="0"/>
              <a:t> Emissions</a:t>
            </a:r>
            <a:br>
              <a:rPr lang="en-US" dirty="0" smtClean="0"/>
            </a:br>
            <a:r>
              <a:rPr lang="en-US" sz="2700" dirty="0" smtClean="0"/>
              <a:t>1950-2000, per capita responsibility</a:t>
            </a:r>
            <a:endParaRPr lang="en-US" sz="2700" dirty="0"/>
          </a:p>
        </p:txBody>
      </p:sp>
      <p:pic>
        <p:nvPicPr>
          <p:cNvPr id="90116" name="Picture 4" descr="Image:CO2 responsibility 1950-2000.svg">
            <a:hlinkClick r:id="rId3"/>
          </p:cNvPr>
          <p:cNvPicPr>
            <a:picLocks noChangeAspect="1" noChangeArrowheads="1"/>
          </p:cNvPicPr>
          <p:nvPr/>
        </p:nvPicPr>
        <p:blipFill>
          <a:blip r:embed="rId4"/>
          <a:srcRect/>
          <a:stretch>
            <a:fillRect/>
          </a:stretch>
        </p:blipFill>
        <p:spPr bwMode="auto">
          <a:xfrm>
            <a:off x="533400" y="1981200"/>
            <a:ext cx="8382000" cy="4253865"/>
          </a:xfrm>
          <a:prstGeom prst="rect">
            <a:avLst/>
          </a:prstGeom>
          <a:blipFill>
            <a:blip r:embed="rId5"/>
            <a:tile tx="0" ty="0" sx="100000" sy="100000" flip="none" algn="tl"/>
          </a: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CO</a:t>
            </a:r>
            <a:r>
              <a:rPr lang="en-US" baseline="-25000" dirty="0" smtClean="0"/>
              <a:t>2</a:t>
            </a:r>
            <a:r>
              <a:rPr lang="en-US" dirty="0" smtClean="0"/>
              <a:t> Intensity</a:t>
            </a:r>
            <a:br>
              <a:rPr lang="en-US" dirty="0" smtClean="0"/>
            </a:br>
            <a:r>
              <a:rPr lang="en-US" sz="2700" dirty="0" smtClean="0"/>
              <a:t>2002, (Tons of CO</a:t>
            </a:r>
            <a:r>
              <a:rPr lang="en-US" sz="2700" baseline="-25000" dirty="0" smtClean="0"/>
              <a:t>2</a:t>
            </a:r>
            <a:r>
              <a:rPr lang="en-US" sz="2700" dirty="0" smtClean="0"/>
              <a:t> per $1,000 of GDP)</a:t>
            </a:r>
            <a:endParaRPr lang="en-US" sz="2700" dirty="0"/>
          </a:p>
        </p:txBody>
      </p:sp>
      <p:graphicFrame>
        <p:nvGraphicFramePr>
          <p:cNvPr id="3" name="Chart 2"/>
          <p:cNvGraphicFramePr/>
          <p:nvPr/>
        </p:nvGraphicFramePr>
        <p:xfrm>
          <a:off x="1295400" y="2286000"/>
          <a:ext cx="6350000" cy="381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Outline</a:t>
            </a:r>
            <a:endParaRPr lang="en-US" sz="3600" dirty="0"/>
          </a:p>
        </p:txBody>
      </p:sp>
      <p:sp>
        <p:nvSpPr>
          <p:cNvPr id="3" name="Content Placeholder 2"/>
          <p:cNvSpPr>
            <a:spLocks noGrp="1"/>
          </p:cNvSpPr>
          <p:nvPr>
            <p:ph idx="1"/>
          </p:nvPr>
        </p:nvSpPr>
        <p:spPr/>
        <p:txBody>
          <a:bodyPr>
            <a:normAutofit/>
          </a:bodyPr>
          <a:lstStyle/>
          <a:p>
            <a:pPr marL="525780" indent="-457200">
              <a:buFont typeface="+mj-lt"/>
              <a:buAutoNum type="arabicPeriod"/>
            </a:pPr>
            <a:r>
              <a:rPr lang="en-US" sz="2400" dirty="0" smtClean="0"/>
              <a:t>Environmental Awareness in the European Union</a:t>
            </a:r>
          </a:p>
          <a:p>
            <a:pPr marL="525780" indent="-457200">
              <a:buFont typeface="+mj-lt"/>
              <a:buAutoNum type="arabicPeriod"/>
            </a:pPr>
            <a:r>
              <a:rPr lang="en-US" sz="2400" dirty="0" smtClean="0"/>
              <a:t>EU GHG Emissions</a:t>
            </a:r>
          </a:p>
          <a:p>
            <a:pPr marL="525780" indent="-457200">
              <a:buFont typeface="+mj-lt"/>
              <a:buAutoNum type="arabicPeriod"/>
            </a:pPr>
            <a:r>
              <a:rPr lang="en-US" sz="2400" dirty="0" smtClean="0"/>
              <a:t>The EU and Climate Change</a:t>
            </a:r>
          </a:p>
          <a:p>
            <a:pPr marL="525780" indent="-457200">
              <a:buFont typeface="+mj-lt"/>
              <a:buAutoNum type="arabicPeriod"/>
            </a:pPr>
            <a:r>
              <a:rPr lang="en-US" sz="2400" dirty="0" smtClean="0"/>
              <a:t>The U.S. in the View of the EU </a:t>
            </a:r>
          </a:p>
          <a:p>
            <a:pPr marL="525780" indent="-457200">
              <a:buFont typeface="+mj-lt"/>
              <a:buAutoNum type="arabicPeriod"/>
            </a:pPr>
            <a:r>
              <a:rPr lang="en-US" sz="2400" dirty="0" smtClean="0"/>
              <a:t>Taking Sustainability Seriously</a:t>
            </a:r>
          </a:p>
          <a:p>
            <a:endParaRPr lang="en-US" sz="2000" dirty="0" smtClean="0"/>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GHG Emissions</a:t>
            </a:r>
            <a:br>
              <a:rPr lang="en-US" dirty="0" smtClean="0"/>
            </a:br>
            <a:r>
              <a:rPr lang="en-US" sz="2700" dirty="0" smtClean="0"/>
              <a:t>2004, by sector and by gas</a:t>
            </a:r>
            <a:endParaRPr lang="en-US" sz="2700" dirty="0"/>
          </a:p>
        </p:txBody>
      </p:sp>
      <p:pic>
        <p:nvPicPr>
          <p:cNvPr id="87042" name="Picture 2" descr="GHG-by-Sector"/>
          <p:cNvPicPr>
            <a:picLocks noChangeAspect="1" noChangeArrowheads="1"/>
          </p:cNvPicPr>
          <p:nvPr/>
        </p:nvPicPr>
        <p:blipFill>
          <a:blip r:embed="rId2"/>
          <a:srcRect/>
          <a:stretch>
            <a:fillRect/>
          </a:stretch>
        </p:blipFill>
        <p:spPr bwMode="auto">
          <a:xfrm>
            <a:off x="914400" y="2590800"/>
            <a:ext cx="3505200" cy="2738214"/>
          </a:xfrm>
          <a:prstGeom prst="rect">
            <a:avLst/>
          </a:prstGeom>
          <a:noFill/>
        </p:spPr>
      </p:pic>
      <p:pic>
        <p:nvPicPr>
          <p:cNvPr id="87044" name="Picture 4" descr="GHG-by-Gas"/>
          <p:cNvPicPr>
            <a:picLocks noChangeAspect="1" noChangeArrowheads="1"/>
          </p:cNvPicPr>
          <p:nvPr/>
        </p:nvPicPr>
        <p:blipFill>
          <a:blip r:embed="rId3"/>
          <a:srcRect/>
          <a:stretch>
            <a:fillRect/>
          </a:stretch>
        </p:blipFill>
        <p:spPr bwMode="auto">
          <a:xfrm>
            <a:off x="4836319" y="2590800"/>
            <a:ext cx="3393281" cy="26289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3</a:t>
            </a:r>
            <a:r>
              <a:rPr lang="en-US" dirty="0" smtClean="0"/>
              <a:t/>
            </a:r>
            <a:br>
              <a:rPr lang="en-US" dirty="0" smtClean="0"/>
            </a:br>
            <a:r>
              <a:rPr lang="en-US" sz="3200" dirty="0" smtClean="0"/>
              <a:t>The </a:t>
            </a:r>
            <a:r>
              <a:rPr lang="en-US" sz="3200" dirty="0" err="1" smtClean="0"/>
              <a:t>Eu</a:t>
            </a:r>
            <a:r>
              <a:rPr lang="en-US" sz="3200" dirty="0" smtClean="0"/>
              <a:t> and Climate Change</a:t>
            </a:r>
            <a:endParaRPr lang="en-US"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Climate Change</a:t>
            </a:r>
            <a:r>
              <a:rPr lang="en-US" sz="3600" dirty="0" smtClean="0"/>
              <a:t/>
            </a:r>
            <a:br>
              <a:rPr lang="en-US" sz="3600" dirty="0" smtClean="0"/>
            </a:br>
            <a:r>
              <a:rPr lang="en-US" sz="2700" dirty="0" smtClean="0"/>
              <a:t>Official European Commission Website</a:t>
            </a:r>
            <a:endParaRPr lang="en-US" sz="2700" dirty="0"/>
          </a:p>
        </p:txBody>
      </p:sp>
      <p:sp>
        <p:nvSpPr>
          <p:cNvPr id="3" name="Content Placeholder 2"/>
          <p:cNvSpPr>
            <a:spLocks noGrp="1"/>
          </p:cNvSpPr>
          <p:nvPr>
            <p:ph idx="1"/>
          </p:nvPr>
        </p:nvSpPr>
        <p:spPr>
          <a:xfrm>
            <a:off x="609600" y="1783560"/>
            <a:ext cx="7924800" cy="4572000"/>
          </a:xfrm>
        </p:spPr>
        <p:txBody>
          <a:bodyPr>
            <a:normAutofit lnSpcReduction="10000"/>
          </a:bodyPr>
          <a:lstStyle/>
          <a:p>
            <a:pPr>
              <a:buNone/>
            </a:pPr>
            <a:r>
              <a:rPr lang="en-US" sz="2400" dirty="0" smtClean="0"/>
              <a:t>	“Climate change is </a:t>
            </a:r>
            <a:r>
              <a:rPr lang="en-US" sz="2400" dirty="0" smtClean="0">
                <a:solidFill>
                  <a:schemeClr val="accent3"/>
                </a:solidFill>
              </a:rPr>
              <a:t>already happening </a:t>
            </a:r>
            <a:r>
              <a:rPr lang="en-US" sz="2400" dirty="0" smtClean="0"/>
              <a:t>and represents </a:t>
            </a:r>
            <a:r>
              <a:rPr lang="en-US" sz="2400" dirty="0" smtClean="0">
                <a:solidFill>
                  <a:schemeClr val="accent3"/>
                </a:solidFill>
              </a:rPr>
              <a:t>one of the greatest environmental, social and economic threats facing the planet</a:t>
            </a:r>
            <a:r>
              <a:rPr lang="en-US" sz="2400" dirty="0" smtClean="0"/>
              <a:t>. The European Union is committed to working constructively for a global agreement to </a:t>
            </a:r>
            <a:r>
              <a:rPr lang="en-US" sz="2400" dirty="0" smtClean="0">
                <a:solidFill>
                  <a:schemeClr val="accent3"/>
                </a:solidFill>
              </a:rPr>
              <a:t>control climate change</a:t>
            </a:r>
            <a:r>
              <a:rPr lang="en-US" sz="2400" dirty="0" smtClean="0"/>
              <a:t>, and is leading  the way by taking ambitious action of its own. The </a:t>
            </a:r>
            <a:r>
              <a:rPr lang="en-US" sz="2400" dirty="0" smtClean="0">
                <a:solidFill>
                  <a:schemeClr val="accent3"/>
                </a:solidFill>
              </a:rPr>
              <a:t>warming of the climate system is unequivocal</a:t>
            </a:r>
            <a:r>
              <a:rPr lang="en-US" sz="2400" dirty="0" smtClean="0"/>
              <a:t>, as is now evident from observations of increases in global average air and ocean temperatures, widespread melting of snow and ice, and rising global mean sea level. The Earth's average surface temperature has risen by 0.76° C since 1850. </a:t>
            </a:r>
            <a:r>
              <a:rPr lang="en-US" sz="2400" dirty="0" smtClean="0">
                <a:solidFill>
                  <a:schemeClr val="accent3"/>
                </a:solidFill>
              </a:rPr>
              <a:t>Most of the warming that has occurred over the last 50 years is very likely to have been caused by human activities</a:t>
            </a:r>
            <a:r>
              <a:rPr lang="en-US" sz="2400" dirty="0" smtClean="0"/>
              <a:t>.”</a:t>
            </a:r>
          </a:p>
          <a:p>
            <a:pPr>
              <a:buNone/>
            </a:pPr>
            <a:endParaRPr lang="en-US"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Climate Change Initiatives</a:t>
            </a:r>
            <a:endParaRPr lang="en-US" sz="3600" dirty="0"/>
          </a:p>
        </p:txBody>
      </p:sp>
      <p:sp>
        <p:nvSpPr>
          <p:cNvPr id="3" name="Content Placeholder 2"/>
          <p:cNvSpPr>
            <a:spLocks noGrp="1"/>
          </p:cNvSpPr>
          <p:nvPr>
            <p:ph idx="1"/>
          </p:nvPr>
        </p:nvSpPr>
        <p:spPr>
          <a:xfrm>
            <a:off x="685800" y="1676400"/>
            <a:ext cx="8229600" cy="4572000"/>
          </a:xfrm>
        </p:spPr>
        <p:txBody>
          <a:bodyPr>
            <a:normAutofit fontScale="85000" lnSpcReduction="20000"/>
          </a:bodyPr>
          <a:lstStyle/>
          <a:p>
            <a:pPr>
              <a:buNone/>
            </a:pPr>
            <a:r>
              <a:rPr lang="en-US" sz="2800" dirty="0" smtClean="0"/>
              <a:t>1979:  </a:t>
            </a:r>
            <a:r>
              <a:rPr lang="en-US" sz="2800" dirty="0" smtClean="0">
                <a:solidFill>
                  <a:schemeClr val="accent1">
                    <a:lumMod val="75000"/>
                  </a:schemeClr>
                </a:solidFill>
              </a:rPr>
              <a:t>Geneva Convention</a:t>
            </a:r>
            <a:endParaRPr lang="en-US" sz="2800" dirty="0" smtClean="0"/>
          </a:p>
          <a:p>
            <a:pPr>
              <a:buNone/>
            </a:pPr>
            <a:r>
              <a:rPr lang="en-US" sz="2800" dirty="0" smtClean="0"/>
              <a:t>1987:  </a:t>
            </a:r>
            <a:r>
              <a:rPr lang="en-US" sz="2800" dirty="0" smtClean="0">
                <a:solidFill>
                  <a:schemeClr val="accent1">
                    <a:lumMod val="75000"/>
                  </a:schemeClr>
                </a:solidFill>
              </a:rPr>
              <a:t>Montreal Protocol</a:t>
            </a:r>
            <a:endParaRPr lang="en-US" sz="2800" dirty="0" smtClean="0"/>
          </a:p>
          <a:p>
            <a:pPr>
              <a:buNone/>
            </a:pPr>
            <a:r>
              <a:rPr lang="en-US" sz="2800" dirty="0" smtClean="0"/>
              <a:t>1991:  First strategy to limit CO2 and improve energy efficiency</a:t>
            </a:r>
          </a:p>
          <a:p>
            <a:pPr>
              <a:buNone/>
            </a:pPr>
            <a:r>
              <a:rPr lang="en-US" sz="2800" dirty="0" smtClean="0"/>
              <a:t>1992:  </a:t>
            </a:r>
            <a:r>
              <a:rPr lang="en-US" sz="2800" dirty="0" smtClean="0">
                <a:solidFill>
                  <a:schemeClr val="accent1">
                    <a:lumMod val="75000"/>
                  </a:schemeClr>
                </a:solidFill>
              </a:rPr>
              <a:t>'Earth Summit’, Rio</a:t>
            </a:r>
            <a:endParaRPr lang="en-US" sz="2800" dirty="0" smtClean="0"/>
          </a:p>
          <a:p>
            <a:pPr>
              <a:buNone/>
            </a:pPr>
            <a:r>
              <a:rPr lang="en-US" sz="2800" dirty="0" smtClean="0"/>
              <a:t>1997:  </a:t>
            </a:r>
            <a:r>
              <a:rPr lang="en-US" sz="2800" dirty="0" smtClean="0">
                <a:solidFill>
                  <a:schemeClr val="accent1">
                    <a:lumMod val="75000"/>
                  </a:schemeClr>
                </a:solidFill>
              </a:rPr>
              <a:t>Kyoto Protocol</a:t>
            </a:r>
            <a:r>
              <a:rPr lang="en-US" sz="2800" dirty="0" smtClean="0"/>
              <a:t>.</a:t>
            </a:r>
          </a:p>
          <a:p>
            <a:pPr>
              <a:buNone/>
            </a:pPr>
            <a:r>
              <a:rPr lang="en-US" sz="2800" dirty="0" smtClean="0"/>
              <a:t>1998:  </a:t>
            </a:r>
            <a:r>
              <a:rPr lang="en-US" sz="2800" dirty="0" smtClean="0">
                <a:solidFill>
                  <a:schemeClr val="accent1">
                    <a:lumMod val="75000"/>
                  </a:schemeClr>
                </a:solidFill>
              </a:rPr>
              <a:t>EU-15</a:t>
            </a:r>
            <a:r>
              <a:rPr lang="en-US" sz="2800" dirty="0" smtClean="0"/>
              <a:t> </a:t>
            </a:r>
            <a:r>
              <a:rPr lang="en-US" sz="2800" dirty="0" smtClean="0">
                <a:solidFill>
                  <a:schemeClr val="accent3"/>
                </a:solidFill>
              </a:rPr>
              <a:t>signs</a:t>
            </a:r>
            <a:r>
              <a:rPr lang="en-US" sz="2800" dirty="0" smtClean="0"/>
              <a:t> Kyoto Protocol. </a:t>
            </a:r>
          </a:p>
          <a:p>
            <a:pPr>
              <a:buNone/>
            </a:pPr>
            <a:r>
              <a:rPr lang="en-US" sz="2800" dirty="0" smtClean="0"/>
              <a:t>2000:  </a:t>
            </a:r>
            <a:r>
              <a:rPr lang="en-US" sz="2800" dirty="0" smtClean="0">
                <a:solidFill>
                  <a:schemeClr val="accent1">
                    <a:lumMod val="75000"/>
                  </a:schemeClr>
                </a:solidFill>
              </a:rPr>
              <a:t>European Climate Change Program (ECCP I)</a:t>
            </a:r>
            <a:endParaRPr lang="en-US" sz="2800" dirty="0" smtClean="0"/>
          </a:p>
          <a:p>
            <a:pPr>
              <a:buNone/>
            </a:pPr>
            <a:r>
              <a:rPr lang="en-US" sz="2800" dirty="0" smtClean="0"/>
              <a:t>2001:  </a:t>
            </a:r>
            <a:r>
              <a:rPr lang="en-US" sz="2800" dirty="0" smtClean="0">
                <a:solidFill>
                  <a:schemeClr val="accent1">
                    <a:lumMod val="75000"/>
                  </a:schemeClr>
                </a:solidFill>
              </a:rPr>
              <a:t>EU-15</a:t>
            </a:r>
            <a:r>
              <a:rPr lang="en-US" sz="2800" dirty="0" smtClean="0"/>
              <a:t> </a:t>
            </a:r>
            <a:r>
              <a:rPr lang="en-US" sz="2800" dirty="0" smtClean="0">
                <a:solidFill>
                  <a:schemeClr val="accent3"/>
                </a:solidFill>
              </a:rPr>
              <a:t>ratifies</a:t>
            </a:r>
            <a:r>
              <a:rPr lang="en-US" sz="2800" dirty="0" smtClean="0"/>
              <a:t> Kyoto Protocol. </a:t>
            </a:r>
          </a:p>
          <a:p>
            <a:pPr>
              <a:buNone/>
            </a:pPr>
            <a:r>
              <a:rPr lang="en-US" sz="2800" dirty="0" smtClean="0"/>
              <a:t>2001:  </a:t>
            </a:r>
            <a:r>
              <a:rPr lang="en-US" sz="2800" dirty="0" smtClean="0">
                <a:solidFill>
                  <a:schemeClr val="accent1">
                    <a:lumMod val="75000"/>
                  </a:schemeClr>
                </a:solidFill>
              </a:rPr>
              <a:t>Clean Air For Europe (CAFE) </a:t>
            </a:r>
            <a:r>
              <a:rPr lang="en-US" sz="2800" dirty="0" err="1" smtClean="0">
                <a:solidFill>
                  <a:schemeClr val="accent1">
                    <a:lumMod val="75000"/>
                  </a:schemeClr>
                </a:solidFill>
              </a:rPr>
              <a:t>programme</a:t>
            </a:r>
            <a:endParaRPr lang="en-US" sz="2800" dirty="0" smtClean="0"/>
          </a:p>
          <a:p>
            <a:pPr>
              <a:buNone/>
            </a:pPr>
            <a:r>
              <a:rPr lang="en-US" sz="2800" dirty="0" smtClean="0"/>
              <a:t>2005:  </a:t>
            </a:r>
            <a:r>
              <a:rPr lang="en-US" sz="2800" dirty="0" smtClean="0">
                <a:solidFill>
                  <a:schemeClr val="accent1">
                    <a:lumMod val="75000"/>
                  </a:schemeClr>
                </a:solidFill>
              </a:rPr>
              <a:t>European Climate Change Program (ECCP II)</a:t>
            </a:r>
            <a:endParaRPr lang="en-US" sz="2800" dirty="0" smtClean="0"/>
          </a:p>
          <a:p>
            <a:pPr>
              <a:buNone/>
            </a:pPr>
            <a:r>
              <a:rPr lang="en-US" sz="2800" dirty="0" smtClean="0"/>
              <a:t>2005:  </a:t>
            </a:r>
            <a:r>
              <a:rPr lang="en-US" sz="2800" dirty="0" smtClean="0">
                <a:solidFill>
                  <a:schemeClr val="accent1">
                    <a:lumMod val="75000"/>
                  </a:schemeClr>
                </a:solidFill>
              </a:rPr>
              <a:t>Clean Air Strategy</a:t>
            </a:r>
            <a:endParaRPr lang="en-US" sz="24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Impacts in EU</a:t>
            </a:r>
            <a:r>
              <a:rPr lang="en-US" sz="3600" dirty="0" smtClean="0"/>
              <a:t/>
            </a:r>
            <a:br>
              <a:rPr lang="en-US" sz="3600" dirty="0" smtClean="0"/>
            </a:br>
            <a:endParaRPr lang="en-US" sz="2700" dirty="0"/>
          </a:p>
        </p:txBody>
      </p:sp>
      <p:sp>
        <p:nvSpPr>
          <p:cNvPr id="3" name="Content Placeholder 2"/>
          <p:cNvSpPr>
            <a:spLocks noGrp="1"/>
          </p:cNvSpPr>
          <p:nvPr>
            <p:ph idx="1"/>
          </p:nvPr>
        </p:nvSpPr>
        <p:spPr>
          <a:xfrm>
            <a:off x="914400" y="2057400"/>
            <a:ext cx="7924800" cy="2438400"/>
          </a:xfrm>
        </p:spPr>
        <p:txBody>
          <a:bodyPr>
            <a:noAutofit/>
          </a:bodyPr>
          <a:lstStyle/>
          <a:p>
            <a:r>
              <a:rPr lang="en-US" sz="2400" dirty="0" smtClean="0"/>
              <a:t>Many mountain plant species may face extinction</a:t>
            </a:r>
          </a:p>
          <a:p>
            <a:r>
              <a:rPr lang="en-US" sz="2400" dirty="0" smtClean="0"/>
              <a:t>Increasing water demand for agriculture</a:t>
            </a:r>
          </a:p>
          <a:p>
            <a:r>
              <a:rPr lang="en-US" sz="2400" dirty="0" smtClean="0"/>
              <a:t>Glacier retreat </a:t>
            </a:r>
          </a:p>
          <a:p>
            <a:r>
              <a:rPr lang="en-US" sz="2400" dirty="0" smtClean="0"/>
              <a:t>Extreme weather events are projected to increase</a:t>
            </a:r>
          </a:p>
          <a:p>
            <a:r>
              <a:rPr lang="en-US" sz="2400" dirty="0" smtClean="0"/>
              <a:t>Human health is also significantly affected</a:t>
            </a: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Impacts in Germany by 2100</a:t>
            </a:r>
            <a:endParaRPr lang="en-US" sz="3600" dirty="0"/>
          </a:p>
        </p:txBody>
      </p:sp>
      <p:sp>
        <p:nvSpPr>
          <p:cNvPr id="3" name="Content Placeholder 2"/>
          <p:cNvSpPr>
            <a:spLocks noGrp="1"/>
          </p:cNvSpPr>
          <p:nvPr>
            <p:ph idx="1"/>
          </p:nvPr>
        </p:nvSpPr>
        <p:spPr>
          <a:xfrm>
            <a:off x="914400" y="1783560"/>
            <a:ext cx="7924800" cy="4572000"/>
          </a:xfrm>
        </p:spPr>
        <p:txBody>
          <a:bodyPr>
            <a:normAutofit/>
          </a:bodyPr>
          <a:lstStyle/>
          <a:p>
            <a:pPr>
              <a:buNone/>
            </a:pPr>
            <a:r>
              <a:rPr lang="en-US" sz="2800" dirty="0" smtClean="0">
                <a:solidFill>
                  <a:schemeClr val="accent3"/>
                </a:solidFill>
              </a:rPr>
              <a:t>Increase of temperature </a:t>
            </a:r>
            <a:r>
              <a:rPr lang="en-US" sz="2800" dirty="0" smtClean="0"/>
              <a:t>of 0.9° C in last 100 years (0.7 ° C globally); 1.5 ° C in the Alps. </a:t>
            </a:r>
          </a:p>
          <a:p>
            <a:pPr>
              <a:buNone/>
            </a:pPr>
            <a:r>
              <a:rPr lang="en-US" sz="2800" dirty="0" smtClean="0">
                <a:solidFill>
                  <a:schemeClr val="accent3"/>
                </a:solidFill>
              </a:rPr>
              <a:t>Increase of temperature </a:t>
            </a:r>
            <a:r>
              <a:rPr lang="en-US" sz="2800" dirty="0" smtClean="0"/>
              <a:t>of up to 4 ° C.</a:t>
            </a:r>
          </a:p>
          <a:p>
            <a:pPr>
              <a:buNone/>
            </a:pPr>
            <a:r>
              <a:rPr lang="en-US" sz="2800" dirty="0" smtClean="0"/>
              <a:t>Up to 30% </a:t>
            </a:r>
            <a:r>
              <a:rPr lang="en-US" sz="2800" dirty="0" smtClean="0">
                <a:solidFill>
                  <a:schemeClr val="accent3"/>
                </a:solidFill>
              </a:rPr>
              <a:t>less summer precipitation </a:t>
            </a:r>
            <a:r>
              <a:rPr lang="en-US" sz="2800" dirty="0" smtClean="0">
                <a:sym typeface="Wingdings" pitchFamily="2" charset="2"/>
              </a:rPr>
              <a:t> more and stronger heat waves and droughts.</a:t>
            </a:r>
          </a:p>
          <a:p>
            <a:pPr>
              <a:buNone/>
            </a:pPr>
            <a:r>
              <a:rPr lang="en-US" sz="2800" dirty="0" smtClean="0">
                <a:sym typeface="Wingdings" pitchFamily="2" charset="2"/>
              </a:rPr>
              <a:t>Up to 30% </a:t>
            </a:r>
            <a:r>
              <a:rPr lang="en-US" sz="2800" dirty="0" smtClean="0">
                <a:solidFill>
                  <a:schemeClr val="accent3"/>
                </a:solidFill>
                <a:sym typeface="Wingdings" pitchFamily="2" charset="2"/>
              </a:rPr>
              <a:t>more winter precipitation </a:t>
            </a:r>
            <a:r>
              <a:rPr lang="en-US" sz="2800" dirty="0" smtClean="0">
                <a:sym typeface="Wingdings" pitchFamily="2" charset="2"/>
              </a:rPr>
              <a:t> more and higher floods in spring.</a:t>
            </a:r>
          </a:p>
          <a:p>
            <a:pPr>
              <a:buNone/>
            </a:pPr>
            <a:r>
              <a:rPr lang="en-US" sz="2800" dirty="0" smtClean="0">
                <a:sym typeface="Wingdings" pitchFamily="2" charset="2"/>
              </a:rPr>
              <a:t>Total </a:t>
            </a:r>
            <a:r>
              <a:rPr lang="en-US" sz="2800" dirty="0" smtClean="0">
                <a:solidFill>
                  <a:schemeClr val="accent3"/>
                </a:solidFill>
                <a:sym typeface="Wingdings" pitchFamily="2" charset="2"/>
              </a:rPr>
              <a:t>melting of all Alps glaciers </a:t>
            </a:r>
            <a:r>
              <a:rPr lang="en-US" sz="2800" dirty="0" smtClean="0">
                <a:sym typeface="Wingdings" pitchFamily="2" charset="2"/>
              </a:rPr>
              <a:t>possible  flooding and water scarcity.</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 calls for…</a:t>
            </a:r>
            <a:r>
              <a:rPr lang="en-US" sz="3600" dirty="0" smtClean="0"/>
              <a:t/>
            </a:r>
            <a:br>
              <a:rPr lang="en-US" sz="3600" dirty="0" smtClean="0"/>
            </a:br>
            <a:endParaRPr lang="en-US" sz="2700" dirty="0"/>
          </a:p>
        </p:txBody>
      </p:sp>
      <p:sp>
        <p:nvSpPr>
          <p:cNvPr id="3" name="Content Placeholder 2"/>
          <p:cNvSpPr>
            <a:spLocks noGrp="1"/>
          </p:cNvSpPr>
          <p:nvPr>
            <p:ph idx="1"/>
          </p:nvPr>
        </p:nvSpPr>
        <p:spPr>
          <a:xfrm>
            <a:off x="914400" y="1783560"/>
            <a:ext cx="7924800" cy="4572000"/>
          </a:xfrm>
        </p:spPr>
        <p:txBody>
          <a:bodyPr>
            <a:normAutofit/>
          </a:bodyPr>
          <a:lstStyle/>
          <a:p>
            <a:r>
              <a:rPr lang="en-US" sz="2800" dirty="0" smtClean="0"/>
              <a:t>Pro-active adaptation measures  needed</a:t>
            </a:r>
          </a:p>
          <a:p>
            <a:r>
              <a:rPr lang="en-US" sz="2800" dirty="0" smtClean="0"/>
              <a:t>Improved monitoring and reporting of data</a:t>
            </a:r>
          </a:p>
          <a:p>
            <a:r>
              <a:rPr lang="en-US" sz="2800" dirty="0" smtClean="0"/>
              <a:t>More spatial and socio-economic scenarios</a:t>
            </a:r>
          </a:p>
          <a:p>
            <a:r>
              <a:rPr lang="en-US" sz="2800" dirty="0" smtClean="0"/>
              <a:t>Better information on vulnerability</a:t>
            </a:r>
          </a:p>
          <a:p>
            <a:pPr>
              <a:buNone/>
            </a:pPr>
            <a:endParaRPr lang="en-US" sz="2800" dirty="0" smtClean="0"/>
          </a:p>
          <a:p>
            <a:pPr>
              <a:buNone/>
            </a:pPr>
            <a:endParaRPr lang="en-US" sz="2800" dirty="0" smtClean="0"/>
          </a:p>
          <a:p>
            <a:pPr>
              <a:buNone/>
            </a:pPr>
            <a:r>
              <a:rPr lang="en-US" sz="2800" dirty="0" smtClean="0">
                <a:solidFill>
                  <a:schemeClr val="accent1">
                    <a:lumMod val="75000"/>
                  </a:schemeClr>
                </a:solidFill>
              </a:rPr>
              <a:t>  </a:t>
            </a:r>
            <a:endParaRPr lang="en-US" sz="2800" dirty="0" smtClean="0"/>
          </a:p>
          <a:p>
            <a:pPr>
              <a:buNone/>
            </a:pPr>
            <a:endParaRPr 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Solutions</a:t>
            </a:r>
            <a:endParaRPr lang="en-US" sz="3600" dirty="0"/>
          </a:p>
        </p:txBody>
      </p:sp>
      <p:sp>
        <p:nvSpPr>
          <p:cNvPr id="3" name="Content Placeholder 2"/>
          <p:cNvSpPr>
            <a:spLocks noGrp="1"/>
          </p:cNvSpPr>
          <p:nvPr>
            <p:ph idx="1"/>
          </p:nvPr>
        </p:nvSpPr>
        <p:spPr>
          <a:xfrm>
            <a:off x="914400" y="1783560"/>
            <a:ext cx="7924800" cy="4572000"/>
          </a:xfrm>
        </p:spPr>
        <p:txBody>
          <a:bodyPr>
            <a:normAutofit/>
          </a:bodyPr>
          <a:lstStyle/>
          <a:p>
            <a:r>
              <a:rPr lang="en-US" sz="2400" dirty="0" smtClean="0">
                <a:solidFill>
                  <a:srgbClr val="FFC000"/>
                </a:solidFill>
              </a:rPr>
              <a:t>EU Greenhouse Gas Emission Trading Scheme (EU ETS)</a:t>
            </a:r>
          </a:p>
          <a:p>
            <a:r>
              <a:rPr lang="en-US" sz="2400" dirty="0" smtClean="0"/>
              <a:t>Greenhouse Gas Emissions Allowance Trading Scheme</a:t>
            </a:r>
          </a:p>
          <a:p>
            <a:r>
              <a:rPr lang="en-US" sz="2400" dirty="0" smtClean="0"/>
              <a:t>Landfill of Waste Directive</a:t>
            </a:r>
          </a:p>
          <a:p>
            <a:r>
              <a:rPr lang="en-US" sz="2400" dirty="0" smtClean="0"/>
              <a:t>Intelligent Energy for Europe Program</a:t>
            </a:r>
          </a:p>
          <a:p>
            <a:r>
              <a:rPr lang="en-US" sz="2400" dirty="0" smtClean="0"/>
              <a:t>Renewable Electricity Directive</a:t>
            </a:r>
          </a:p>
          <a:p>
            <a:r>
              <a:rPr lang="en-US" sz="2400" dirty="0" err="1" smtClean="0"/>
              <a:t>Biofuels</a:t>
            </a:r>
            <a:r>
              <a:rPr lang="en-US" sz="2400" dirty="0" smtClean="0"/>
              <a:t> Directive</a:t>
            </a:r>
          </a:p>
          <a:p>
            <a:r>
              <a:rPr lang="en-US" sz="2400" dirty="0" smtClean="0"/>
              <a:t>Agreement with Automakers</a:t>
            </a:r>
          </a:p>
          <a:p>
            <a:r>
              <a:rPr lang="en-US" sz="2400" dirty="0" smtClean="0">
                <a:solidFill>
                  <a:srgbClr val="FFC000"/>
                </a:solidFill>
              </a:rPr>
              <a:t>“Carbon tax”</a:t>
            </a:r>
          </a:p>
          <a:p>
            <a:endParaRPr lang="en-US" sz="2400" dirty="0" smtClean="0"/>
          </a:p>
          <a:p>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the Kyoto Protocol</a:t>
            </a:r>
            <a:br>
              <a:rPr lang="en-US" dirty="0" smtClean="0"/>
            </a:br>
            <a:r>
              <a:rPr lang="en-US" sz="2700" dirty="0" smtClean="0"/>
              <a:t>2008-2012</a:t>
            </a:r>
            <a:endParaRPr lang="en-US" sz="2700" dirty="0"/>
          </a:p>
        </p:txBody>
      </p:sp>
      <p:sp>
        <p:nvSpPr>
          <p:cNvPr id="3" name="Content Placeholder 2"/>
          <p:cNvSpPr>
            <a:spLocks noGrp="1"/>
          </p:cNvSpPr>
          <p:nvPr>
            <p:ph idx="1"/>
          </p:nvPr>
        </p:nvSpPr>
        <p:spPr>
          <a:xfrm>
            <a:off x="609600" y="2133600"/>
            <a:ext cx="7924800" cy="3581400"/>
          </a:xfrm>
        </p:spPr>
        <p:txBody>
          <a:bodyPr>
            <a:normAutofit fontScale="77500" lnSpcReduction="20000"/>
          </a:bodyPr>
          <a:lstStyle/>
          <a:p>
            <a:pPr>
              <a:buNone/>
            </a:pPr>
            <a:r>
              <a:rPr lang="en-US" sz="2800" dirty="0" smtClean="0">
                <a:solidFill>
                  <a:schemeClr val="accent1">
                    <a:lumMod val="75000"/>
                  </a:schemeClr>
                </a:solidFill>
              </a:rPr>
              <a:t>EU-15</a:t>
            </a:r>
            <a:r>
              <a:rPr lang="en-US" sz="2800" dirty="0" smtClean="0"/>
              <a:t> must reduce emissions by </a:t>
            </a:r>
            <a:r>
              <a:rPr lang="en-US" sz="2800" dirty="0" smtClean="0">
                <a:solidFill>
                  <a:schemeClr val="accent2"/>
                </a:solidFill>
              </a:rPr>
              <a:t>8% </a:t>
            </a:r>
            <a:r>
              <a:rPr lang="en-US" sz="2800" dirty="0" smtClean="0"/>
              <a:t>compared to base year 1990. Some member states defined domestic targets beyond the Kyoto target in addition. No collective target for </a:t>
            </a:r>
            <a:r>
              <a:rPr lang="en-US" sz="2800" dirty="0" smtClean="0">
                <a:solidFill>
                  <a:schemeClr val="accent1">
                    <a:lumMod val="75000"/>
                  </a:schemeClr>
                </a:solidFill>
              </a:rPr>
              <a:t>EU-27</a:t>
            </a:r>
            <a:r>
              <a:rPr lang="en-US" sz="2800" dirty="0" smtClean="0"/>
              <a:t>. Ten out of twelve new member states have individual commitments to reduce emissions to </a:t>
            </a:r>
            <a:r>
              <a:rPr lang="en-US" sz="2800" dirty="0" smtClean="0">
                <a:solidFill>
                  <a:schemeClr val="accent2"/>
                </a:solidFill>
              </a:rPr>
              <a:t>6-8%</a:t>
            </a:r>
            <a:r>
              <a:rPr lang="en-US" sz="2800" dirty="0" smtClean="0"/>
              <a:t> below base level.</a:t>
            </a:r>
          </a:p>
          <a:p>
            <a:pPr>
              <a:buNone/>
            </a:pPr>
            <a:r>
              <a:rPr lang="en-US" sz="2800" dirty="0" smtClean="0">
                <a:solidFill>
                  <a:schemeClr val="accent3"/>
                </a:solidFill>
              </a:rPr>
              <a:t> </a:t>
            </a:r>
          </a:p>
          <a:p>
            <a:r>
              <a:rPr lang="en-US" sz="2800" dirty="0" smtClean="0"/>
              <a:t>Buy credits from emission-saving projects carried out in third countries</a:t>
            </a:r>
          </a:p>
          <a:p>
            <a:r>
              <a:rPr lang="en-US" sz="2800" dirty="0" err="1" smtClean="0"/>
              <a:t>Aforestation</a:t>
            </a:r>
            <a:r>
              <a:rPr lang="en-US" sz="2800" dirty="0" smtClean="0"/>
              <a:t> and reforestation activities</a:t>
            </a:r>
          </a:p>
          <a:p>
            <a:r>
              <a:rPr lang="en-US" sz="2800" dirty="0" smtClean="0"/>
              <a:t>Additional policies and measures</a:t>
            </a:r>
          </a:p>
          <a:p>
            <a:r>
              <a:rPr lang="en-US" sz="2800" dirty="0" smtClean="0">
                <a:solidFill>
                  <a:srgbClr val="FFC000"/>
                </a:solidFill>
              </a:rPr>
              <a:t>EU Emissions Trading System</a:t>
            </a:r>
          </a:p>
          <a:p>
            <a:pPr>
              <a:buNone/>
            </a:pPr>
            <a:endParaRPr lang="en-US" sz="2800" dirty="0" smtClean="0"/>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Climate Change and the Economy</a:t>
            </a:r>
            <a:endParaRPr lang="en-US" sz="2700" dirty="0"/>
          </a:p>
        </p:txBody>
      </p:sp>
      <p:sp>
        <p:nvSpPr>
          <p:cNvPr id="3" name="Content Placeholder 2"/>
          <p:cNvSpPr>
            <a:spLocks noGrp="1"/>
          </p:cNvSpPr>
          <p:nvPr>
            <p:ph idx="1"/>
          </p:nvPr>
        </p:nvSpPr>
        <p:spPr>
          <a:xfrm>
            <a:off x="914400" y="1783560"/>
            <a:ext cx="7924800" cy="4572000"/>
          </a:xfrm>
        </p:spPr>
        <p:txBody>
          <a:bodyPr>
            <a:normAutofit/>
          </a:bodyPr>
          <a:lstStyle/>
          <a:p>
            <a:pPr>
              <a:buNone/>
            </a:pPr>
            <a:r>
              <a:rPr lang="en-US" sz="2400" b="1" dirty="0" smtClean="0">
                <a:solidFill>
                  <a:schemeClr val="accent1">
                    <a:lumMod val="75000"/>
                  </a:schemeClr>
                </a:solidFill>
              </a:rPr>
              <a:t>By Sir Nicholas Stern, </a:t>
            </a:r>
            <a:r>
              <a:rPr lang="en-US" sz="2000" b="1" dirty="0" smtClean="0">
                <a:solidFill>
                  <a:schemeClr val="accent1">
                    <a:lumMod val="75000"/>
                  </a:schemeClr>
                </a:solidFill>
              </a:rPr>
              <a:t>former chief economist of the World Bank</a:t>
            </a:r>
          </a:p>
          <a:p>
            <a:pPr>
              <a:buNone/>
            </a:pPr>
            <a:r>
              <a:rPr lang="en-US" sz="2400" b="1" dirty="0" smtClean="0">
                <a:solidFill>
                  <a:schemeClr val="accent4"/>
                </a:solidFill>
              </a:rPr>
              <a:t>“Stern Review on the Economics of Climate Change”, 2006</a:t>
            </a:r>
          </a:p>
          <a:p>
            <a:pPr>
              <a:buNone/>
            </a:pPr>
            <a:endParaRPr lang="en-US" sz="2400" b="1" dirty="0" smtClean="0"/>
          </a:p>
          <a:p>
            <a:r>
              <a:rPr lang="en-US" sz="2800" dirty="0" smtClean="0"/>
              <a:t>One percent of global gross domestic product (GDP) </a:t>
            </a:r>
            <a:r>
              <a:rPr lang="en-US" sz="2800" i="1" dirty="0" smtClean="0"/>
              <a:t>per annum</a:t>
            </a:r>
            <a:endParaRPr lang="en-US" sz="2800" dirty="0" smtClean="0"/>
          </a:p>
          <a:p>
            <a:r>
              <a:rPr lang="en-US" sz="2800" dirty="0" smtClean="0"/>
              <a:t>Greatest and widest-ranging market failure ever seen</a:t>
            </a:r>
          </a:p>
          <a:p>
            <a:r>
              <a:rPr lang="en-US" sz="2800" dirty="0" smtClean="0"/>
              <a:t>Environmental taxes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1</a:t>
            </a:r>
            <a:r>
              <a:rPr lang="en-US" dirty="0" smtClean="0"/>
              <a:t/>
            </a:r>
            <a:br>
              <a:rPr lang="en-US" dirty="0" smtClean="0"/>
            </a:br>
            <a:r>
              <a:rPr lang="en-US" sz="3200" dirty="0" smtClean="0"/>
              <a:t>Environmental Awareness in the European Union</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914400"/>
          </a:xfrm>
        </p:spPr>
        <p:txBody>
          <a:bodyPr>
            <a:normAutofit/>
          </a:bodyPr>
          <a:lstStyle/>
          <a:p>
            <a:r>
              <a:rPr lang="en-US" sz="3600" dirty="0" smtClean="0"/>
              <a:t>Emission Trading Scheme (ETS)</a:t>
            </a:r>
            <a:endParaRPr lang="en-US" sz="3600" dirty="0">
              <a:solidFill>
                <a:schemeClr val="accent2"/>
              </a:solidFill>
            </a:endParaRPr>
          </a:p>
        </p:txBody>
      </p:sp>
      <p:sp>
        <p:nvSpPr>
          <p:cNvPr id="3" name="Content Placeholder 2"/>
          <p:cNvSpPr>
            <a:spLocks noGrp="1"/>
          </p:cNvSpPr>
          <p:nvPr>
            <p:ph idx="1"/>
          </p:nvPr>
        </p:nvSpPr>
        <p:spPr>
          <a:xfrm>
            <a:off x="914400" y="1981200"/>
            <a:ext cx="7848600" cy="4572000"/>
          </a:xfrm>
        </p:spPr>
        <p:txBody>
          <a:bodyPr>
            <a:normAutofit lnSpcReduction="10000"/>
          </a:bodyPr>
          <a:lstStyle/>
          <a:p>
            <a:pPr>
              <a:buNone/>
            </a:pPr>
            <a:r>
              <a:rPr lang="en-US" sz="2400" dirty="0" smtClean="0"/>
              <a:t>Limitation of emissions from </a:t>
            </a:r>
            <a:r>
              <a:rPr lang="en-US" sz="2400" dirty="0" smtClean="0">
                <a:solidFill>
                  <a:schemeClr val="accent2"/>
                </a:solidFill>
              </a:rPr>
              <a:t>~ 10,500 </a:t>
            </a:r>
            <a:r>
              <a:rPr lang="en-US" sz="2400" dirty="0" smtClean="0">
                <a:solidFill>
                  <a:schemeClr val="accent3"/>
                </a:solidFill>
              </a:rPr>
              <a:t>industrial facilities </a:t>
            </a:r>
            <a:r>
              <a:rPr lang="en-US" sz="2400" dirty="0" smtClean="0"/>
              <a:t>across Europe that together produce </a:t>
            </a:r>
            <a:r>
              <a:rPr lang="en-US" sz="2400" dirty="0" smtClean="0">
                <a:solidFill>
                  <a:schemeClr val="accent2"/>
                </a:solidFill>
              </a:rPr>
              <a:t>~ 50% </a:t>
            </a:r>
            <a:r>
              <a:rPr lang="en-US" sz="2400" dirty="0" smtClean="0"/>
              <a:t>of EU’s CO2 emissions.</a:t>
            </a:r>
          </a:p>
          <a:p>
            <a:pPr>
              <a:buNone/>
            </a:pPr>
            <a:r>
              <a:rPr lang="en-US" sz="2400" dirty="0" smtClean="0"/>
              <a:t>Large CO2 emitters must monitor and annually report their emissions; obliged every year to return an amount of emission allowances to the government that is equivalent to their CO</a:t>
            </a:r>
            <a:r>
              <a:rPr lang="en-US" sz="2400" baseline="-25000" dirty="0" smtClean="0"/>
              <a:t>2</a:t>
            </a:r>
            <a:r>
              <a:rPr lang="en-US" sz="2400" dirty="0" smtClean="0"/>
              <a:t> emissions in that year. </a:t>
            </a:r>
            <a:r>
              <a:rPr lang="en-US" sz="2400" dirty="0" smtClean="0">
                <a:solidFill>
                  <a:schemeClr val="accent3"/>
                </a:solidFill>
              </a:rPr>
              <a:t>Emission allowance prices </a:t>
            </a:r>
            <a:r>
              <a:rPr lang="en-US" sz="2400" dirty="0" smtClean="0"/>
              <a:t>between 7 and 30 Euros.</a:t>
            </a:r>
          </a:p>
          <a:p>
            <a:pPr>
              <a:buNone/>
            </a:pPr>
            <a:r>
              <a:rPr lang="en-US" sz="2400" dirty="0" smtClean="0"/>
              <a:t>Excess emissions in 2008-2012 incur </a:t>
            </a:r>
            <a:r>
              <a:rPr lang="en-US" sz="2400" dirty="0" smtClean="0">
                <a:solidFill>
                  <a:schemeClr val="accent3"/>
                </a:solidFill>
              </a:rPr>
              <a:t>penalty</a:t>
            </a:r>
            <a:r>
              <a:rPr lang="en-US" sz="2400" dirty="0" smtClean="0"/>
              <a:t> (100 Euro per ton CO2) and must be made up in next phase.</a:t>
            </a:r>
          </a:p>
          <a:p>
            <a:pPr>
              <a:buNone/>
            </a:pPr>
            <a:r>
              <a:rPr lang="en-US" sz="2400" dirty="0" smtClean="0"/>
              <a:t>Will </a:t>
            </a:r>
            <a:r>
              <a:rPr lang="en-US" sz="2400" dirty="0" smtClean="0">
                <a:solidFill>
                  <a:schemeClr val="accent3"/>
                </a:solidFill>
              </a:rPr>
              <a:t>continue beyond 2012 </a:t>
            </a:r>
            <a:r>
              <a:rPr lang="en-US" sz="2400" dirty="0" smtClean="0"/>
              <a:t>with or without new international climate agreements.</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924800" cy="914400"/>
          </a:xfrm>
        </p:spPr>
        <p:txBody>
          <a:bodyPr>
            <a:normAutofit/>
          </a:bodyPr>
          <a:lstStyle/>
          <a:p>
            <a:r>
              <a:rPr lang="en-US" sz="3600" dirty="0" smtClean="0"/>
              <a:t>Emission Trading Scheme (ETS)</a:t>
            </a:r>
            <a:endParaRPr lang="en-US" sz="3600" dirty="0">
              <a:solidFill>
                <a:schemeClr val="accent2"/>
              </a:solidFill>
            </a:endParaRPr>
          </a:p>
        </p:txBody>
      </p:sp>
      <p:sp>
        <p:nvSpPr>
          <p:cNvPr id="3" name="Content Placeholder 2"/>
          <p:cNvSpPr>
            <a:spLocks noGrp="1"/>
          </p:cNvSpPr>
          <p:nvPr>
            <p:ph idx="1"/>
          </p:nvPr>
        </p:nvSpPr>
        <p:spPr>
          <a:xfrm>
            <a:off x="914400" y="1981200"/>
            <a:ext cx="7848600" cy="4572000"/>
          </a:xfrm>
        </p:spPr>
        <p:txBody>
          <a:bodyPr>
            <a:normAutofit/>
          </a:bodyPr>
          <a:lstStyle/>
          <a:p>
            <a:pPr>
              <a:buNone/>
            </a:pPr>
            <a:r>
              <a:rPr lang="en-US" sz="2400" dirty="0" smtClean="0"/>
              <a:t>Operators may </a:t>
            </a:r>
            <a:r>
              <a:rPr lang="en-US" sz="2400" dirty="0" smtClean="0">
                <a:solidFill>
                  <a:schemeClr val="accent3"/>
                </a:solidFill>
              </a:rPr>
              <a:t>reassign or trade allowances </a:t>
            </a:r>
            <a:r>
              <a:rPr lang="en-US" sz="2400" dirty="0" smtClean="0"/>
              <a:t>by several means:</a:t>
            </a:r>
          </a:p>
          <a:p>
            <a:r>
              <a:rPr lang="en-US" sz="2400" dirty="0" smtClean="0"/>
              <a:t>privately, moving allowances between operators within a company and across national borders.</a:t>
            </a:r>
          </a:p>
          <a:p>
            <a:r>
              <a:rPr lang="en-US" sz="2400" dirty="0" smtClean="0"/>
              <a:t>over the counter, using a broker to privately match buyers and sellers.</a:t>
            </a:r>
          </a:p>
          <a:p>
            <a:r>
              <a:rPr lang="en-US" sz="2400" dirty="0" smtClean="0"/>
              <a:t>trading on the spot market of one of Europe's climate exchanges (the most liquid being the European Climate Exchange).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GHG Emissions Trends</a:t>
            </a:r>
            <a:r>
              <a:rPr lang="en-US" sz="3600" dirty="0" smtClean="0"/>
              <a:t/>
            </a:r>
            <a:br>
              <a:rPr lang="en-US" sz="3600" dirty="0" smtClean="0"/>
            </a:br>
            <a:endParaRPr lang="en-US" sz="2700" dirty="0"/>
          </a:p>
        </p:txBody>
      </p:sp>
      <p:sp>
        <p:nvSpPr>
          <p:cNvPr id="3" name="Content Placeholder 2"/>
          <p:cNvSpPr>
            <a:spLocks noGrp="1"/>
          </p:cNvSpPr>
          <p:nvPr>
            <p:ph idx="1"/>
          </p:nvPr>
        </p:nvSpPr>
        <p:spPr>
          <a:xfrm>
            <a:off x="914400" y="2133600"/>
            <a:ext cx="7924800" cy="4221960"/>
          </a:xfrm>
        </p:spPr>
        <p:txBody>
          <a:bodyPr>
            <a:normAutofit/>
          </a:bodyPr>
          <a:lstStyle/>
          <a:p>
            <a:r>
              <a:rPr lang="en-US" sz="2800" dirty="0" smtClean="0">
                <a:solidFill>
                  <a:schemeClr val="accent1"/>
                </a:solidFill>
              </a:rPr>
              <a:t>EU-15		-2.7% (1990-2006)</a:t>
            </a:r>
          </a:p>
          <a:p>
            <a:r>
              <a:rPr lang="en-US" sz="2800" dirty="0" smtClean="0">
                <a:solidFill>
                  <a:schemeClr val="accent1"/>
                </a:solidFill>
              </a:rPr>
              <a:t>EU-27		-10.8% (1990-2006)</a:t>
            </a:r>
          </a:p>
          <a:p>
            <a:r>
              <a:rPr lang="en-US" sz="2800" dirty="0" smtClean="0">
                <a:solidFill>
                  <a:schemeClr val="accent1"/>
                </a:solidFill>
              </a:rPr>
              <a:t>Germany 	-18% (1990-2005)</a:t>
            </a:r>
          </a:p>
          <a:p>
            <a:r>
              <a:rPr lang="en-US" sz="2800" dirty="0" smtClean="0">
                <a:solidFill>
                  <a:schemeClr val="accent2"/>
                </a:solidFill>
              </a:rPr>
              <a:t>U.S. 		+16% (1990-2005)</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GHG Emissions Trends</a:t>
            </a:r>
            <a:r>
              <a:rPr lang="en-US" sz="3600" dirty="0" smtClean="0"/>
              <a:t/>
            </a:r>
            <a:br>
              <a:rPr lang="en-US" sz="3600" dirty="0" smtClean="0"/>
            </a:br>
            <a:r>
              <a:rPr lang="en-US" sz="2700" dirty="0" smtClean="0"/>
              <a:t>Projections against 2004</a:t>
            </a:r>
            <a:endParaRPr lang="en-US" sz="2700" dirty="0"/>
          </a:p>
        </p:txBody>
      </p:sp>
      <p:sp>
        <p:nvSpPr>
          <p:cNvPr id="3" name="Content Placeholder 2"/>
          <p:cNvSpPr>
            <a:spLocks noGrp="1"/>
          </p:cNvSpPr>
          <p:nvPr>
            <p:ph idx="1"/>
          </p:nvPr>
        </p:nvSpPr>
        <p:spPr>
          <a:xfrm>
            <a:off x="914400" y="2133600"/>
            <a:ext cx="7924800" cy="4221960"/>
          </a:xfrm>
        </p:spPr>
        <p:txBody>
          <a:bodyPr>
            <a:normAutofit/>
          </a:bodyPr>
          <a:lstStyle/>
          <a:p>
            <a:r>
              <a:rPr lang="en-US" sz="2800" dirty="0" smtClean="0">
                <a:solidFill>
                  <a:schemeClr val="accent1"/>
                </a:solidFill>
              </a:rPr>
              <a:t>Japan -5% by 2010.</a:t>
            </a:r>
          </a:p>
          <a:p>
            <a:r>
              <a:rPr lang="en-US" sz="2800" dirty="0" smtClean="0">
                <a:solidFill>
                  <a:schemeClr val="accent1"/>
                </a:solidFill>
              </a:rPr>
              <a:t>EU steady by 2010.</a:t>
            </a:r>
          </a:p>
          <a:p>
            <a:r>
              <a:rPr lang="en-US" sz="2800" dirty="0" smtClean="0">
                <a:solidFill>
                  <a:schemeClr val="accent2"/>
                </a:solidFill>
              </a:rPr>
              <a:t>U.S. +8% by 2010 and +25% by 2025.</a:t>
            </a:r>
          </a:p>
          <a:p>
            <a:r>
              <a:rPr lang="en-US" sz="2800" dirty="0" smtClean="0">
                <a:solidFill>
                  <a:schemeClr val="accent2"/>
                </a:solidFill>
              </a:rPr>
              <a:t>China +50% by 2025.</a:t>
            </a:r>
          </a:p>
          <a:p>
            <a:r>
              <a:rPr lang="en-US" sz="2800" dirty="0" smtClean="0">
                <a:solidFill>
                  <a:schemeClr val="accent2"/>
                </a:solidFill>
              </a:rPr>
              <a:t>India +80% by 2025.</a:t>
            </a:r>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EU and Post-Kyoto</a:t>
            </a:r>
            <a:br>
              <a:rPr lang="en-US" dirty="0" smtClean="0"/>
            </a:br>
            <a:r>
              <a:rPr lang="en-US" sz="2700" dirty="0" smtClean="0"/>
              <a:t>after 2012 - </a:t>
            </a:r>
            <a:r>
              <a:rPr lang="en-US" sz="2700" dirty="0" smtClean="0">
                <a:solidFill>
                  <a:schemeClr val="accent2"/>
                </a:solidFill>
              </a:rPr>
              <a:t>Reactions</a:t>
            </a:r>
            <a:endParaRPr lang="en-US" sz="2700" dirty="0">
              <a:solidFill>
                <a:schemeClr val="accent2"/>
              </a:solidFill>
            </a:endParaRPr>
          </a:p>
        </p:txBody>
      </p:sp>
      <p:sp>
        <p:nvSpPr>
          <p:cNvPr id="3" name="Content Placeholder 2"/>
          <p:cNvSpPr>
            <a:spLocks noGrp="1"/>
          </p:cNvSpPr>
          <p:nvPr>
            <p:ph idx="1"/>
          </p:nvPr>
        </p:nvSpPr>
        <p:spPr>
          <a:xfrm>
            <a:off x="914400" y="1981200"/>
            <a:ext cx="7848600" cy="4572000"/>
          </a:xfrm>
        </p:spPr>
        <p:txBody>
          <a:bodyPr>
            <a:normAutofit/>
          </a:bodyPr>
          <a:lstStyle/>
          <a:p>
            <a:pPr>
              <a:buNone/>
            </a:pPr>
            <a:r>
              <a:rPr lang="en-US" sz="2400" dirty="0" smtClean="0"/>
              <a:t>Many EU member states expressed </a:t>
            </a:r>
            <a:r>
              <a:rPr lang="en-US" sz="2400" dirty="0" smtClean="0">
                <a:solidFill>
                  <a:schemeClr val="accent3"/>
                </a:solidFill>
              </a:rPr>
              <a:t>concerns</a:t>
            </a:r>
            <a:r>
              <a:rPr lang="en-US" sz="2400" dirty="0" smtClean="0"/>
              <a:t> about EU Parliament ‘s vote for using profits from emission trade exclusively for climate protection activities/initiatives.</a:t>
            </a:r>
          </a:p>
          <a:p>
            <a:pPr>
              <a:buNone/>
            </a:pPr>
            <a:endParaRPr lang="en-US" sz="2400" dirty="0" smtClean="0"/>
          </a:p>
          <a:p>
            <a:pPr>
              <a:buNone/>
            </a:pPr>
            <a:r>
              <a:rPr lang="en-US" sz="2400" dirty="0" smtClean="0">
                <a:solidFill>
                  <a:schemeClr val="accent3"/>
                </a:solidFill>
              </a:rPr>
              <a:t>Italy</a:t>
            </a:r>
            <a:r>
              <a:rPr lang="en-US" sz="2400" dirty="0" smtClean="0"/>
              <a:t> against stricter conditions.</a:t>
            </a:r>
          </a:p>
          <a:p>
            <a:pPr>
              <a:buNone/>
            </a:pPr>
            <a:endParaRPr lang="en-US" sz="2400" dirty="0" smtClean="0"/>
          </a:p>
          <a:p>
            <a:pPr>
              <a:buNone/>
            </a:pPr>
            <a:r>
              <a:rPr lang="en-US" sz="2400" dirty="0" smtClean="0">
                <a:solidFill>
                  <a:schemeClr val="accent3"/>
                </a:solidFill>
              </a:rPr>
              <a:t>Germany</a:t>
            </a:r>
            <a:r>
              <a:rPr lang="en-US" sz="2400" dirty="0" smtClean="0"/>
              <a:t> against stricter CO2 emission limit (120 g/km) for new cars in 2012 (Germany: 2015).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924800" cy="1975104"/>
          </a:xfrm>
        </p:spPr>
        <p:txBody>
          <a:bodyPr>
            <a:normAutofit/>
          </a:bodyPr>
          <a:lstStyle/>
          <a:p>
            <a:r>
              <a:rPr lang="en-US" dirty="0" smtClean="0">
                <a:solidFill>
                  <a:schemeClr val="accent1">
                    <a:lumMod val="75000"/>
                  </a:schemeClr>
                </a:solidFill>
              </a:rPr>
              <a:t>Part 4</a:t>
            </a:r>
            <a:r>
              <a:rPr lang="en-US" dirty="0" smtClean="0"/>
              <a:t/>
            </a:r>
            <a:br>
              <a:rPr lang="en-US" dirty="0" smtClean="0"/>
            </a:br>
            <a:r>
              <a:rPr lang="en-US" sz="3200" dirty="0" smtClean="0"/>
              <a:t>U.S. in the view of the EU</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2052" descr="62a"/>
          <p:cNvPicPr>
            <a:picLocks noChangeAspect="1" noChangeArrowheads="1"/>
          </p:cNvPicPr>
          <p:nvPr/>
        </p:nvPicPr>
        <p:blipFill>
          <a:blip r:embed="rId2"/>
          <a:srcRect/>
          <a:stretch>
            <a:fillRect/>
          </a:stretch>
        </p:blipFill>
        <p:spPr bwMode="auto">
          <a:xfrm>
            <a:off x="914400" y="1981200"/>
            <a:ext cx="6718300" cy="3990975"/>
          </a:xfrm>
          <a:prstGeom prst="rect">
            <a:avLst/>
          </a:prstGeom>
          <a:noFill/>
        </p:spPr>
      </p:pic>
      <p:sp>
        <p:nvSpPr>
          <p:cNvPr id="5" name="Title 1"/>
          <p:cNvSpPr>
            <a:spLocks noGrp="1"/>
          </p:cNvSpPr>
          <p:nvPr>
            <p:ph type="title"/>
          </p:nvPr>
        </p:nvSpPr>
        <p:spPr>
          <a:xfrm>
            <a:off x="914400" y="512064"/>
            <a:ext cx="7772400" cy="914400"/>
          </a:xfrm>
        </p:spPr>
        <p:txBody>
          <a:bodyPr>
            <a:normAutofit fontScale="90000"/>
          </a:bodyPr>
          <a:lstStyle/>
          <a:p>
            <a:r>
              <a:rPr lang="en-US" dirty="0" smtClean="0"/>
              <a:t>Energy Consumption</a:t>
            </a:r>
            <a:br>
              <a:rPr lang="en-US" dirty="0" smtClean="0"/>
            </a:br>
            <a:r>
              <a:rPr lang="en-US" sz="2700" dirty="0" smtClean="0"/>
              <a:t>per capita per day</a:t>
            </a:r>
            <a:endParaRPr lang="en-US" sz="27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61a"/>
          <p:cNvPicPr>
            <a:picLocks noChangeAspect="1" noChangeArrowheads="1"/>
          </p:cNvPicPr>
          <p:nvPr/>
        </p:nvPicPr>
        <p:blipFill>
          <a:blip r:embed="rId2"/>
          <a:srcRect/>
          <a:stretch>
            <a:fillRect/>
          </a:stretch>
        </p:blipFill>
        <p:spPr bwMode="auto">
          <a:xfrm>
            <a:off x="533400" y="2099231"/>
            <a:ext cx="8458200" cy="3844369"/>
          </a:xfrm>
          <a:prstGeom prst="rect">
            <a:avLst/>
          </a:prstGeom>
          <a:noFill/>
        </p:spPr>
      </p:pic>
      <p:sp>
        <p:nvSpPr>
          <p:cNvPr id="7" name="Title 1"/>
          <p:cNvSpPr>
            <a:spLocks noGrp="1"/>
          </p:cNvSpPr>
          <p:nvPr>
            <p:ph type="title"/>
          </p:nvPr>
        </p:nvSpPr>
        <p:spPr>
          <a:xfrm>
            <a:off x="914400" y="512064"/>
            <a:ext cx="7772400" cy="914400"/>
          </a:xfrm>
        </p:spPr>
        <p:txBody>
          <a:bodyPr>
            <a:normAutofit fontScale="90000"/>
          </a:bodyPr>
          <a:lstStyle/>
          <a:p>
            <a:r>
              <a:rPr lang="en-US" dirty="0" smtClean="0"/>
              <a:t>Energy Use for Transportation</a:t>
            </a:r>
            <a:br>
              <a:rPr lang="en-US" dirty="0" smtClean="0"/>
            </a:br>
            <a:r>
              <a:rPr lang="en-US" sz="2700" dirty="0" smtClean="0"/>
              <a:t>in gigajoules per capita</a:t>
            </a:r>
            <a:endParaRPr lang="en-US" sz="27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5"/>
          <p:cNvPicPr>
            <a:picLocks noChangeAspect="1" noChangeArrowheads="1"/>
          </p:cNvPicPr>
          <p:nvPr/>
        </p:nvPicPr>
        <p:blipFill>
          <a:blip r:embed="rId2"/>
          <a:srcRect/>
          <a:stretch>
            <a:fillRect/>
          </a:stretch>
        </p:blipFill>
        <p:spPr bwMode="auto">
          <a:xfrm>
            <a:off x="2133600" y="1600200"/>
            <a:ext cx="5400675" cy="4991100"/>
          </a:xfrm>
          <a:prstGeom prst="rect">
            <a:avLst/>
          </a:prstGeom>
          <a:noFill/>
        </p:spPr>
      </p:pic>
      <p:sp>
        <p:nvSpPr>
          <p:cNvPr id="5" name="Title 1"/>
          <p:cNvSpPr>
            <a:spLocks noGrp="1"/>
          </p:cNvSpPr>
          <p:nvPr>
            <p:ph type="title"/>
          </p:nvPr>
        </p:nvSpPr>
        <p:spPr>
          <a:xfrm>
            <a:off x="914400" y="512064"/>
            <a:ext cx="7772400" cy="914400"/>
          </a:xfrm>
        </p:spPr>
        <p:txBody>
          <a:bodyPr>
            <a:normAutofit/>
          </a:bodyPr>
          <a:lstStyle/>
          <a:p>
            <a:r>
              <a:rPr lang="en-US" dirty="0" smtClean="0"/>
              <a:t>Energy Consumption and GDP</a:t>
            </a:r>
            <a:endParaRPr lang="en-US" sz="27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Image:World vehicles per capita.png">
            <a:hlinkClick r:id="rId3"/>
          </p:cNvPr>
          <p:cNvPicPr>
            <a:picLocks noChangeAspect="1" noChangeArrowheads="1"/>
          </p:cNvPicPr>
          <p:nvPr/>
        </p:nvPicPr>
        <p:blipFill>
          <a:blip r:embed="rId4"/>
          <a:srcRect/>
          <a:stretch>
            <a:fillRect/>
          </a:stretch>
        </p:blipFill>
        <p:spPr bwMode="auto">
          <a:xfrm>
            <a:off x="533400" y="2156658"/>
            <a:ext cx="8458200" cy="3710742"/>
          </a:xfrm>
          <a:prstGeom prst="rect">
            <a:avLst/>
          </a:prstGeom>
          <a:noFill/>
        </p:spPr>
      </p:pic>
      <p:sp>
        <p:nvSpPr>
          <p:cNvPr id="5" name="Title 1"/>
          <p:cNvSpPr>
            <a:spLocks noGrp="1"/>
          </p:cNvSpPr>
          <p:nvPr>
            <p:ph type="title"/>
          </p:nvPr>
        </p:nvSpPr>
        <p:spPr>
          <a:xfrm>
            <a:off x="914400" y="512064"/>
            <a:ext cx="7772400" cy="914400"/>
          </a:xfrm>
        </p:spPr>
        <p:txBody>
          <a:bodyPr>
            <a:normAutofit fontScale="90000"/>
          </a:bodyPr>
          <a:lstStyle/>
          <a:p>
            <a:r>
              <a:rPr lang="en-US" dirty="0" smtClean="0"/>
              <a:t>Passenger Cars and Population</a:t>
            </a:r>
            <a:br>
              <a:rPr lang="en-US" dirty="0" smtClean="0"/>
            </a:br>
            <a:r>
              <a:rPr lang="en-US" sz="2700" dirty="0" smtClean="0"/>
              <a:t>Vehicles per 1,000 people</a:t>
            </a:r>
            <a:endParaRPr lang="en-US" sz="2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the European Union?</a:t>
            </a:r>
            <a:endParaRPr lang="en-US" sz="3600" dirty="0"/>
          </a:p>
        </p:txBody>
      </p:sp>
      <p:sp>
        <p:nvSpPr>
          <p:cNvPr id="3" name="Content Placeholder 2"/>
          <p:cNvSpPr>
            <a:spLocks noGrp="1"/>
          </p:cNvSpPr>
          <p:nvPr>
            <p:ph idx="1"/>
          </p:nvPr>
        </p:nvSpPr>
        <p:spPr/>
        <p:txBody>
          <a:bodyPr>
            <a:normAutofit/>
          </a:bodyPr>
          <a:lstStyle/>
          <a:p>
            <a:pPr>
              <a:buNone/>
            </a:pPr>
            <a:r>
              <a:rPr lang="en-US" dirty="0" smtClean="0"/>
              <a:t>	</a:t>
            </a:r>
            <a:r>
              <a:rPr lang="en-US" sz="2400" dirty="0" smtClean="0"/>
              <a:t>A unique economic and political partnership between 27 democratic European countries with 495 million citizens.</a:t>
            </a:r>
          </a:p>
          <a:p>
            <a:pPr>
              <a:buNone/>
            </a:pPr>
            <a:endParaRPr lang="en-US" dirty="0"/>
          </a:p>
        </p:txBody>
      </p:sp>
      <p:pic>
        <p:nvPicPr>
          <p:cNvPr id="22535" name="Picture 7" descr="Image:Flag of Europe.svg">
            <a:hlinkClick r:id="rId2"/>
          </p:cNvPr>
          <p:cNvPicPr>
            <a:picLocks noChangeAspect="1" noChangeArrowheads="1"/>
          </p:cNvPicPr>
          <p:nvPr/>
        </p:nvPicPr>
        <p:blipFill>
          <a:blip r:embed="rId3"/>
          <a:srcRect/>
          <a:stretch>
            <a:fillRect/>
          </a:stretch>
        </p:blipFill>
        <p:spPr bwMode="auto">
          <a:xfrm>
            <a:off x="4800600" y="3581400"/>
            <a:ext cx="3733800" cy="2487645"/>
          </a:xfrm>
          <a:prstGeom prst="rect">
            <a:avLst/>
          </a:prstGeom>
          <a:noFill/>
        </p:spPr>
      </p:pic>
      <p:pic>
        <p:nvPicPr>
          <p:cNvPr id="22537" name="Picture 9" descr="Image:Global European Union.svg">
            <a:hlinkClick r:id="rId4"/>
          </p:cNvPr>
          <p:cNvPicPr>
            <a:picLocks noChangeAspect="1" noChangeArrowheads="1"/>
          </p:cNvPicPr>
          <p:nvPr/>
        </p:nvPicPr>
        <p:blipFill>
          <a:blip r:embed="rId5" cstate="print"/>
          <a:srcRect/>
          <a:stretch>
            <a:fillRect/>
          </a:stretch>
        </p:blipFill>
        <p:spPr bwMode="auto">
          <a:xfrm>
            <a:off x="838200" y="3124200"/>
            <a:ext cx="3429000" cy="3429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Text Box 3"/>
          <p:cNvSpPr txBox="1">
            <a:spLocks noChangeArrowheads="1"/>
          </p:cNvSpPr>
          <p:nvPr/>
        </p:nvSpPr>
        <p:spPr bwMode="auto">
          <a:xfrm>
            <a:off x="990600" y="2079010"/>
            <a:ext cx="7467600" cy="3570208"/>
          </a:xfrm>
          <a:prstGeom prst="rect">
            <a:avLst/>
          </a:prstGeom>
          <a:noFill/>
          <a:ln w="9525">
            <a:noFill/>
            <a:miter lim="800000"/>
            <a:headEnd/>
            <a:tailEnd/>
          </a:ln>
          <a:effectLst/>
        </p:spPr>
        <p:txBody>
          <a:bodyPr wrap="square">
            <a:spAutoFit/>
          </a:bodyPr>
          <a:lstStyle/>
          <a:p>
            <a:pPr eaLnBrk="1" hangingPunct="1">
              <a:spcBef>
                <a:spcPct val="50000"/>
              </a:spcBef>
              <a:buSzPct val="75000"/>
              <a:buFont typeface="Wingdings" pitchFamily="2" charset="2"/>
              <a:buChar char="Ø"/>
            </a:pPr>
            <a:r>
              <a:rPr lang="en-US" sz="2800" dirty="0"/>
              <a:t> </a:t>
            </a:r>
            <a:r>
              <a:rPr lang="en-US" sz="2800" dirty="0">
                <a:solidFill>
                  <a:schemeClr val="accent2"/>
                </a:solidFill>
              </a:rPr>
              <a:t>35 % of all cars and trucks </a:t>
            </a:r>
            <a:r>
              <a:rPr lang="en-US" sz="2800" dirty="0"/>
              <a:t>in the world in 1999 (= 212 million vehicles</a:t>
            </a:r>
            <a:r>
              <a:rPr lang="en-US" sz="2800" dirty="0" smtClean="0"/>
              <a:t>).</a:t>
            </a:r>
            <a:endParaRPr lang="en-US" sz="2800" dirty="0"/>
          </a:p>
          <a:p>
            <a:pPr eaLnBrk="1" hangingPunct="1">
              <a:spcBef>
                <a:spcPct val="50000"/>
              </a:spcBef>
              <a:buSzPct val="75000"/>
              <a:buFont typeface="Wingdings" pitchFamily="2" charset="2"/>
              <a:buChar char="Ø"/>
            </a:pPr>
            <a:r>
              <a:rPr lang="en-US" sz="2800" dirty="0"/>
              <a:t> </a:t>
            </a:r>
            <a:r>
              <a:rPr lang="en-US" sz="2800" dirty="0">
                <a:solidFill>
                  <a:schemeClr val="accent2"/>
                </a:solidFill>
              </a:rPr>
              <a:t>2 trillion miles per year </a:t>
            </a:r>
            <a:r>
              <a:rPr lang="en-US" sz="2800" dirty="0"/>
              <a:t>– as </a:t>
            </a:r>
            <a:r>
              <a:rPr lang="en-US" sz="2800" dirty="0" smtClean="0"/>
              <a:t>much as </a:t>
            </a:r>
            <a:r>
              <a:rPr lang="en-US" sz="2800" dirty="0"/>
              <a:t>the rest of the world </a:t>
            </a:r>
            <a:r>
              <a:rPr lang="en-US" sz="2800" dirty="0" smtClean="0"/>
              <a:t>combined.</a:t>
            </a:r>
          </a:p>
          <a:p>
            <a:pPr eaLnBrk="1" hangingPunct="1">
              <a:spcBef>
                <a:spcPct val="50000"/>
              </a:spcBef>
              <a:buSzPct val="75000"/>
              <a:buFont typeface="Wingdings" pitchFamily="2" charset="2"/>
              <a:buChar char="Ø"/>
            </a:pPr>
            <a:r>
              <a:rPr lang="en-US" sz="2800" dirty="0" smtClean="0"/>
              <a:t> until 2008, </a:t>
            </a:r>
            <a:r>
              <a:rPr lang="en-US" sz="2800" dirty="0" smtClean="0">
                <a:solidFill>
                  <a:schemeClr val="accent2"/>
                </a:solidFill>
              </a:rPr>
              <a:t>California</a:t>
            </a:r>
            <a:r>
              <a:rPr lang="en-US" sz="2800" dirty="0" smtClean="0"/>
              <a:t> used more gasoline than any other sovereign nation (other than the U.S.)</a:t>
            </a:r>
            <a:endParaRPr lang="en-US" sz="2800" dirty="0"/>
          </a:p>
          <a:p>
            <a:pPr eaLnBrk="1" hangingPunct="1">
              <a:spcBef>
                <a:spcPct val="50000"/>
              </a:spcBef>
              <a:buSzPct val="75000"/>
            </a:pPr>
            <a:endParaRPr lang="en-US" sz="2000" dirty="0"/>
          </a:p>
        </p:txBody>
      </p:sp>
      <p:sp>
        <p:nvSpPr>
          <p:cNvPr id="5" name="Title 1"/>
          <p:cNvSpPr>
            <a:spLocks noGrp="1"/>
          </p:cNvSpPr>
          <p:nvPr>
            <p:ph type="title"/>
          </p:nvPr>
        </p:nvSpPr>
        <p:spPr>
          <a:xfrm>
            <a:off x="914400" y="512064"/>
            <a:ext cx="7772400" cy="914400"/>
          </a:xfrm>
        </p:spPr>
        <p:txBody>
          <a:bodyPr>
            <a:normAutofit/>
          </a:bodyPr>
          <a:lstStyle/>
          <a:p>
            <a:r>
              <a:rPr lang="en-US" dirty="0" smtClean="0"/>
              <a:t>US-Americans and Their Cars</a:t>
            </a:r>
            <a:endParaRPr lang="en-US" sz="27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Text Box 3"/>
          <p:cNvSpPr txBox="1">
            <a:spLocks noChangeArrowheads="1"/>
          </p:cNvSpPr>
          <p:nvPr/>
        </p:nvSpPr>
        <p:spPr bwMode="auto">
          <a:xfrm>
            <a:off x="762000" y="2346325"/>
            <a:ext cx="7543800" cy="3200876"/>
          </a:xfrm>
          <a:prstGeom prst="rect">
            <a:avLst/>
          </a:prstGeom>
          <a:noFill/>
          <a:ln w="9525">
            <a:noFill/>
            <a:miter lim="800000"/>
            <a:headEnd/>
            <a:tailEnd/>
          </a:ln>
          <a:effectLst/>
        </p:spPr>
        <p:txBody>
          <a:bodyPr>
            <a:spAutoFit/>
          </a:bodyPr>
          <a:lstStyle/>
          <a:p>
            <a:pPr eaLnBrk="1" hangingPunct="1">
              <a:spcBef>
                <a:spcPct val="50000"/>
              </a:spcBef>
              <a:buSzPct val="75000"/>
              <a:buFont typeface="Wingdings" pitchFamily="2" charset="2"/>
              <a:buNone/>
            </a:pPr>
            <a:r>
              <a:rPr lang="en-US" sz="2800" dirty="0"/>
              <a:t>		</a:t>
            </a:r>
            <a:r>
              <a:rPr lang="en-US" sz="2400" dirty="0"/>
              <a:t>	</a:t>
            </a:r>
            <a:r>
              <a:rPr lang="en-US" sz="2400" dirty="0">
                <a:solidFill>
                  <a:srgbClr val="0099FF"/>
                </a:solidFill>
              </a:rPr>
              <a:t>Europe		U.S.A.		World</a:t>
            </a:r>
          </a:p>
          <a:p>
            <a:pPr eaLnBrk="1" hangingPunct="1">
              <a:spcBef>
                <a:spcPct val="50000"/>
              </a:spcBef>
              <a:buSzPct val="75000"/>
              <a:buFont typeface="Wingdings" pitchFamily="2" charset="2"/>
              <a:buNone/>
            </a:pPr>
            <a:endParaRPr lang="en-US" sz="2400" dirty="0"/>
          </a:p>
          <a:p>
            <a:pPr eaLnBrk="1" hangingPunct="1">
              <a:spcBef>
                <a:spcPct val="50000"/>
              </a:spcBef>
              <a:buSzPct val="75000"/>
              <a:buFont typeface="Wingdings" pitchFamily="2" charset="2"/>
              <a:buNone/>
            </a:pPr>
            <a:r>
              <a:rPr lang="en-US" sz="2400" dirty="0"/>
              <a:t>Walking/Bicycling	40-50 %	    2 %</a:t>
            </a:r>
          </a:p>
          <a:p>
            <a:pPr eaLnBrk="1" hangingPunct="1">
              <a:spcBef>
                <a:spcPct val="50000"/>
              </a:spcBef>
              <a:buSzPct val="75000"/>
              <a:buFont typeface="Wingdings" pitchFamily="2" charset="2"/>
              <a:buNone/>
            </a:pPr>
            <a:r>
              <a:rPr lang="en-US" sz="2400" dirty="0"/>
              <a:t>Mass Transit		     10 %	 </a:t>
            </a:r>
            <a:r>
              <a:rPr lang="en-US" sz="2400" dirty="0" smtClean="0"/>
              <a:t>	     </a:t>
            </a:r>
            <a:r>
              <a:rPr lang="en-US" sz="2400" dirty="0"/>
              <a:t>3 %</a:t>
            </a:r>
          </a:p>
          <a:p>
            <a:pPr eaLnBrk="1" hangingPunct="1">
              <a:spcBef>
                <a:spcPct val="50000"/>
              </a:spcBef>
              <a:buSzPct val="75000"/>
              <a:buFont typeface="Wingdings" pitchFamily="2" charset="2"/>
              <a:buNone/>
            </a:pPr>
            <a:r>
              <a:rPr lang="en-US" sz="2400" dirty="0"/>
              <a:t>Automobile		40-50 %	  95 %		  10 %</a:t>
            </a:r>
          </a:p>
          <a:p>
            <a:pPr eaLnBrk="1" hangingPunct="1">
              <a:spcBef>
                <a:spcPct val="50000"/>
              </a:spcBef>
              <a:buSzPct val="75000"/>
              <a:buFont typeface="Wingdings" pitchFamily="2" charset="2"/>
              <a:buNone/>
            </a:pPr>
            <a:endParaRPr lang="en-US" sz="2000" dirty="0"/>
          </a:p>
        </p:txBody>
      </p:sp>
      <p:sp>
        <p:nvSpPr>
          <p:cNvPr id="5" name="Title 1"/>
          <p:cNvSpPr>
            <a:spLocks noGrp="1"/>
          </p:cNvSpPr>
          <p:nvPr>
            <p:ph type="title"/>
          </p:nvPr>
        </p:nvSpPr>
        <p:spPr>
          <a:xfrm>
            <a:off x="914400" y="512064"/>
            <a:ext cx="7772400" cy="914400"/>
          </a:xfrm>
        </p:spPr>
        <p:txBody>
          <a:bodyPr>
            <a:normAutofit fontScale="90000"/>
          </a:bodyPr>
          <a:lstStyle/>
          <a:p>
            <a:r>
              <a:rPr lang="en-US" dirty="0" smtClean="0"/>
              <a:t>Transportation Mode for Land-based Trips</a:t>
            </a:r>
            <a:endParaRPr lang="en-US" sz="27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U.S. Environmentalism </a:t>
            </a:r>
            <a:br>
              <a:rPr lang="en-US" sz="3600" dirty="0" smtClean="0"/>
            </a:br>
            <a:r>
              <a:rPr lang="en-US" sz="2400" dirty="0" smtClean="0"/>
              <a:t>20</a:t>
            </a:r>
            <a:r>
              <a:rPr lang="en-US" sz="2400" baseline="30000" dirty="0" smtClean="0"/>
              <a:t>th</a:t>
            </a:r>
            <a:r>
              <a:rPr lang="en-US" sz="2400" dirty="0" smtClean="0"/>
              <a:t> century</a:t>
            </a:r>
            <a:endParaRPr lang="en-US" sz="2400" dirty="0"/>
          </a:p>
        </p:txBody>
      </p:sp>
      <p:sp>
        <p:nvSpPr>
          <p:cNvPr id="3" name="Content Placeholder 2"/>
          <p:cNvSpPr>
            <a:spLocks noGrp="1"/>
          </p:cNvSpPr>
          <p:nvPr>
            <p:ph idx="1"/>
          </p:nvPr>
        </p:nvSpPr>
        <p:spPr>
          <a:xfrm>
            <a:off x="914400" y="2057400"/>
            <a:ext cx="7772400" cy="3657600"/>
          </a:xfrm>
        </p:spPr>
        <p:txBody>
          <a:bodyPr>
            <a:noAutofit/>
          </a:bodyPr>
          <a:lstStyle/>
          <a:p>
            <a:pPr>
              <a:buNone/>
            </a:pPr>
            <a:r>
              <a:rPr lang="en-US" sz="2400" dirty="0" smtClean="0">
                <a:solidFill>
                  <a:schemeClr val="accent1">
                    <a:lumMod val="75000"/>
                  </a:schemeClr>
                </a:solidFill>
              </a:rPr>
              <a:t>First Wave (1901-1909)</a:t>
            </a:r>
            <a:r>
              <a:rPr lang="en-US" sz="2400" dirty="0" smtClean="0">
                <a:solidFill>
                  <a:srgbClr val="FFFFFF"/>
                </a:solidFill>
              </a:rPr>
              <a:t>:  T. Roosevelt; National Conservation Commission</a:t>
            </a:r>
          </a:p>
          <a:p>
            <a:pPr>
              <a:buNone/>
            </a:pPr>
            <a:r>
              <a:rPr lang="en-US" sz="2400" dirty="0" smtClean="0">
                <a:solidFill>
                  <a:schemeClr val="accent1">
                    <a:lumMod val="75000"/>
                  </a:schemeClr>
                </a:solidFill>
              </a:rPr>
              <a:t>Second Wave (1930s)</a:t>
            </a:r>
            <a:r>
              <a:rPr lang="en-US" sz="2400" dirty="0" smtClean="0">
                <a:solidFill>
                  <a:srgbClr val="FFFFFF"/>
                </a:solidFill>
              </a:rPr>
              <a:t>:  F.  Roosevelt; “Dust Bowl”; Alice Hamilton; Aldo Leopold</a:t>
            </a:r>
          </a:p>
          <a:p>
            <a:pPr>
              <a:buNone/>
            </a:pPr>
            <a:r>
              <a:rPr lang="en-US" sz="2400" dirty="0" smtClean="0">
                <a:solidFill>
                  <a:schemeClr val="accent1">
                    <a:lumMod val="75000"/>
                  </a:schemeClr>
                </a:solidFill>
              </a:rPr>
              <a:t>Third Wave (1960-1980)</a:t>
            </a:r>
            <a:r>
              <a:rPr lang="en-US" sz="2400" dirty="0" smtClean="0">
                <a:solidFill>
                  <a:srgbClr val="FFFFFF"/>
                </a:solidFill>
              </a:rPr>
              <a:t>:  Nixon, Ford, Carter; Rachel Carson; Paul Ehrlich; “Earth Day”; Clean Air Act; Environmental Protection Agency (EPA)</a:t>
            </a:r>
          </a:p>
          <a:p>
            <a:pPr>
              <a:buNone/>
            </a:pPr>
            <a:r>
              <a:rPr lang="en-US" sz="2400" dirty="0" smtClean="0">
                <a:solidFill>
                  <a:schemeClr val="accent1">
                    <a:lumMod val="75000"/>
                  </a:schemeClr>
                </a:solidFill>
              </a:rPr>
              <a:t>Fourth Wave (1980-2000)</a:t>
            </a:r>
            <a:r>
              <a:rPr lang="en-US" sz="2400" dirty="0" smtClean="0">
                <a:solidFill>
                  <a:srgbClr val="FFFFFF"/>
                </a:solidFill>
              </a:rPr>
              <a:t>:  Clinton and Gore; Sustainable Revolution?; Lester Brown; </a:t>
            </a:r>
            <a:r>
              <a:rPr lang="en-US" sz="2400" dirty="0" err="1" smtClean="0">
                <a:solidFill>
                  <a:srgbClr val="FFFFFF"/>
                </a:solidFill>
              </a:rPr>
              <a:t>Worldwatch</a:t>
            </a:r>
            <a:r>
              <a:rPr lang="en-US" sz="2400" dirty="0" smtClean="0">
                <a:solidFill>
                  <a:srgbClr val="FFFFFF"/>
                </a:solidFill>
              </a:rPr>
              <a:t> Institute; “Earth Summit” in Rio de Janeiro; “Agenda 21”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U.S. Environmentalism? </a:t>
            </a:r>
            <a:br>
              <a:rPr lang="en-US" sz="3600" dirty="0" smtClean="0"/>
            </a:br>
            <a:r>
              <a:rPr lang="en-US" sz="2400" dirty="0" smtClean="0"/>
              <a:t>20</a:t>
            </a:r>
            <a:r>
              <a:rPr lang="en-US" sz="2400" baseline="30000" dirty="0" smtClean="0"/>
              <a:t>th</a:t>
            </a:r>
            <a:r>
              <a:rPr lang="en-US" sz="2400" dirty="0" smtClean="0"/>
              <a:t> century</a:t>
            </a:r>
            <a:endParaRPr lang="en-US" sz="2400" dirty="0"/>
          </a:p>
        </p:txBody>
      </p:sp>
      <p:sp>
        <p:nvSpPr>
          <p:cNvPr id="3" name="Content Placeholder 2"/>
          <p:cNvSpPr>
            <a:spLocks noGrp="1"/>
          </p:cNvSpPr>
          <p:nvPr>
            <p:ph idx="1"/>
          </p:nvPr>
        </p:nvSpPr>
        <p:spPr>
          <a:xfrm>
            <a:off x="914400" y="2057400"/>
            <a:ext cx="7772400" cy="3657600"/>
          </a:xfrm>
        </p:spPr>
        <p:txBody>
          <a:bodyPr>
            <a:normAutofit/>
          </a:bodyPr>
          <a:lstStyle/>
          <a:p>
            <a:pPr lvl="0">
              <a:buNone/>
            </a:pPr>
            <a:r>
              <a:rPr lang="en-US" sz="2400" dirty="0" smtClean="0">
                <a:solidFill>
                  <a:schemeClr val="accent1">
                    <a:lumMod val="75000"/>
                  </a:schemeClr>
                </a:solidFill>
              </a:rPr>
              <a:t>Bush (</a:t>
            </a:r>
            <a:r>
              <a:rPr lang="en-US" sz="2400" dirty="0" err="1" smtClean="0">
                <a:solidFill>
                  <a:schemeClr val="accent1">
                    <a:lumMod val="75000"/>
                  </a:schemeClr>
                </a:solidFill>
              </a:rPr>
              <a:t>sen</a:t>
            </a:r>
            <a:r>
              <a:rPr lang="en-US" sz="2400" dirty="0" smtClean="0">
                <a:solidFill>
                  <a:schemeClr val="accent1">
                    <a:lumMod val="75000"/>
                  </a:schemeClr>
                </a:solidFill>
              </a:rPr>
              <a:t>.) Administration</a:t>
            </a:r>
            <a:r>
              <a:rPr lang="en-US" sz="2400" dirty="0" smtClean="0"/>
              <a:t>: President Bush attends Rio, but is against any deadlines.</a:t>
            </a:r>
          </a:p>
          <a:p>
            <a:pPr lvl="0">
              <a:buNone/>
            </a:pPr>
            <a:r>
              <a:rPr lang="en-US" sz="2400" dirty="0" smtClean="0">
                <a:solidFill>
                  <a:schemeClr val="accent1">
                    <a:lumMod val="75000"/>
                  </a:schemeClr>
                </a:solidFill>
              </a:rPr>
              <a:t>Clinton Administration</a:t>
            </a:r>
            <a:r>
              <a:rPr lang="en-US" sz="2400" dirty="0" smtClean="0"/>
              <a:t>: Vice-President Gore attends Kyoto and signs the willingness for ratification, but is against any deadlines.</a:t>
            </a:r>
          </a:p>
          <a:p>
            <a:pPr lvl="0">
              <a:buNone/>
            </a:pPr>
            <a:r>
              <a:rPr lang="en-US" sz="2400" dirty="0" smtClean="0">
                <a:solidFill>
                  <a:schemeClr val="accent1">
                    <a:lumMod val="75000"/>
                  </a:schemeClr>
                </a:solidFill>
              </a:rPr>
              <a:t>Bush (jun.) Administration</a:t>
            </a:r>
            <a:r>
              <a:rPr lang="en-US" sz="2400" dirty="0" smtClean="0"/>
              <a:t>: Leaves Kyoto Protocol. Secretary of State attends Johannesburg. </a:t>
            </a:r>
          </a:p>
          <a:p>
            <a:pPr lvl="0">
              <a:buNone/>
            </a:pPr>
            <a:r>
              <a:rPr lang="en-US" sz="2400" dirty="0" err="1" smtClean="0">
                <a:solidFill>
                  <a:schemeClr val="accent1">
                    <a:lumMod val="75000"/>
                  </a:schemeClr>
                </a:solidFill>
              </a:rPr>
              <a:t>Obama</a:t>
            </a:r>
            <a:r>
              <a:rPr lang="en-US" sz="2400" dirty="0" smtClean="0">
                <a:solidFill>
                  <a:schemeClr val="accent1">
                    <a:lumMod val="75000"/>
                  </a:schemeClr>
                </a:solidFill>
              </a:rPr>
              <a:t> Administration</a:t>
            </a:r>
            <a:r>
              <a:rPr lang="en-US" sz="2400" dirty="0" smtClean="0"/>
              <a:t>: ???</a:t>
            </a:r>
          </a:p>
          <a:p>
            <a:pPr>
              <a:buNone/>
            </a:pPr>
            <a:endParaRPr lang="en-US" sz="20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U.S. Clear Sky Initiative</a:t>
            </a:r>
            <a:endParaRPr lang="en-US" sz="2400" dirty="0"/>
          </a:p>
        </p:txBody>
      </p:sp>
      <p:sp>
        <p:nvSpPr>
          <p:cNvPr id="3" name="Content Placeholder 2"/>
          <p:cNvSpPr>
            <a:spLocks noGrp="1"/>
          </p:cNvSpPr>
          <p:nvPr>
            <p:ph idx="1"/>
          </p:nvPr>
        </p:nvSpPr>
        <p:spPr>
          <a:xfrm>
            <a:off x="914400" y="2057400"/>
            <a:ext cx="7772400" cy="3657600"/>
          </a:xfrm>
        </p:spPr>
        <p:txBody>
          <a:bodyPr>
            <a:normAutofit/>
          </a:bodyPr>
          <a:lstStyle/>
          <a:p>
            <a:r>
              <a:rPr lang="en-US" sz="2000" dirty="0" smtClean="0">
                <a:solidFill>
                  <a:srgbClr val="FFFFFF"/>
                </a:solidFill>
              </a:rPr>
              <a:t>Presented as the </a:t>
            </a:r>
            <a:r>
              <a:rPr lang="en-US" sz="2000" dirty="0" smtClean="0">
                <a:solidFill>
                  <a:schemeClr val="accent1">
                    <a:lumMod val="75000"/>
                  </a:schemeClr>
                </a:solidFill>
              </a:rPr>
              <a:t>Bush administration’s climate change plan </a:t>
            </a:r>
            <a:r>
              <a:rPr lang="en-US" sz="2000" dirty="0" smtClean="0">
                <a:solidFill>
                  <a:srgbClr val="FFFFFF"/>
                </a:solidFill>
              </a:rPr>
              <a:t>in Feb 2002. </a:t>
            </a:r>
          </a:p>
          <a:p>
            <a:r>
              <a:rPr lang="en-US" sz="2000" dirty="0" smtClean="0">
                <a:solidFill>
                  <a:srgbClr val="FFFFFF"/>
                </a:solidFill>
              </a:rPr>
              <a:t>Reducing its "</a:t>
            </a:r>
            <a:r>
              <a:rPr lang="en-US" sz="2000" dirty="0" smtClean="0">
                <a:solidFill>
                  <a:schemeClr val="accent3"/>
                </a:solidFill>
              </a:rPr>
              <a:t>greenhouse gas (GHG) intensity</a:t>
            </a:r>
            <a:r>
              <a:rPr lang="en-US" sz="2000" dirty="0" smtClean="0">
                <a:solidFill>
                  <a:srgbClr val="FFFFFF"/>
                </a:solidFill>
              </a:rPr>
              <a:t>" 18% over the next 10 years. GHG intensity is the ratio of greenhouse gas emissions to economic output. </a:t>
            </a:r>
          </a:p>
          <a:p>
            <a:r>
              <a:rPr lang="en-US" sz="2000" dirty="0" smtClean="0">
                <a:solidFill>
                  <a:srgbClr val="FFFFFF"/>
                </a:solidFill>
              </a:rPr>
              <a:t>The goal is to lower the rate of emissions from an estimated 183 </a:t>
            </a:r>
            <a:r>
              <a:rPr lang="en-US" sz="2000" dirty="0" err="1" smtClean="0">
                <a:solidFill>
                  <a:srgbClr val="FFFFFF"/>
                </a:solidFill>
              </a:rPr>
              <a:t>mt</a:t>
            </a:r>
            <a:r>
              <a:rPr lang="en-US" sz="2000" dirty="0" smtClean="0">
                <a:solidFill>
                  <a:srgbClr val="FFFFFF"/>
                </a:solidFill>
              </a:rPr>
              <a:t> per million dollars of GDP in 2002 to 151 </a:t>
            </a:r>
            <a:r>
              <a:rPr lang="en-US" sz="2000" dirty="0" err="1" smtClean="0">
                <a:solidFill>
                  <a:srgbClr val="FFFFFF"/>
                </a:solidFill>
              </a:rPr>
              <a:t>mt</a:t>
            </a:r>
            <a:r>
              <a:rPr lang="en-US" sz="2000" dirty="0" smtClean="0">
                <a:solidFill>
                  <a:srgbClr val="FFFFFF"/>
                </a:solidFill>
              </a:rPr>
              <a:t> in 2012. In other words, </a:t>
            </a:r>
            <a:r>
              <a:rPr lang="en-US" sz="2000" dirty="0" smtClean="0">
                <a:solidFill>
                  <a:schemeClr val="accent3"/>
                </a:solidFill>
              </a:rPr>
              <a:t>emissions would continue to increase </a:t>
            </a:r>
            <a:r>
              <a:rPr lang="en-US" sz="2000" dirty="0" smtClean="0">
                <a:solidFill>
                  <a:srgbClr val="FFFFFF"/>
                </a:solidFill>
              </a:rPr>
              <a:t>as the economy grows, but at a slower rate than would be the case in a "business-as-usual" scenario.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U.S. Clear Sky Initiative</a:t>
            </a:r>
            <a:endParaRPr lang="en-US" sz="2400" dirty="0"/>
          </a:p>
        </p:txBody>
      </p:sp>
      <p:sp>
        <p:nvSpPr>
          <p:cNvPr id="3" name="Content Placeholder 2"/>
          <p:cNvSpPr>
            <a:spLocks noGrp="1"/>
          </p:cNvSpPr>
          <p:nvPr>
            <p:ph idx="1"/>
          </p:nvPr>
        </p:nvSpPr>
        <p:spPr>
          <a:xfrm>
            <a:off x="914400" y="2057400"/>
            <a:ext cx="7772400" cy="3657600"/>
          </a:xfrm>
        </p:spPr>
        <p:txBody>
          <a:bodyPr>
            <a:normAutofit lnSpcReduction="10000"/>
          </a:bodyPr>
          <a:lstStyle/>
          <a:p>
            <a:pPr marL="457200" indent="-457200">
              <a:spcBef>
                <a:spcPct val="50000"/>
              </a:spcBef>
              <a:buClr>
                <a:srgbClr val="FFFFFF"/>
              </a:buClr>
              <a:buSzPct val="75000"/>
              <a:buFont typeface="Wingdings" pitchFamily="2" charset="2"/>
              <a:buNone/>
            </a:pPr>
            <a:r>
              <a:rPr lang="en-US" sz="2000" dirty="0" smtClean="0">
                <a:solidFill>
                  <a:schemeClr val="accent1">
                    <a:lumMod val="75000"/>
                  </a:schemeClr>
                </a:solidFill>
                <a:latin typeface="Arial" pitchFamily="34" charset="0"/>
              </a:rPr>
              <a:t>White House:</a:t>
            </a:r>
          </a:p>
          <a:p>
            <a:pPr marL="457200" indent="-457200">
              <a:spcBef>
                <a:spcPct val="50000"/>
              </a:spcBef>
              <a:buClr>
                <a:srgbClr val="FFFFFF"/>
              </a:buClr>
              <a:buSzPct val="75000"/>
              <a:buFont typeface="Wingdings" pitchFamily="2" charset="2"/>
              <a:buNone/>
            </a:pPr>
            <a:r>
              <a:rPr lang="en-US" sz="2000" dirty="0" smtClean="0">
                <a:latin typeface="Arial" pitchFamily="34" charset="0"/>
              </a:rPr>
              <a:t>	</a:t>
            </a:r>
            <a:r>
              <a:rPr lang="en-US" sz="2000" dirty="0" smtClean="0">
                <a:solidFill>
                  <a:srgbClr val="FFFFFF"/>
                </a:solidFill>
                <a:latin typeface="Arial" pitchFamily="34" charset="0"/>
              </a:rPr>
              <a:t>"By significantly slowing the growth of greenhouse gases, this policy will put America on a path toward stabilizing GHG concentrations in the atmosphere in the long run, while sustaining economic growth.“</a:t>
            </a:r>
          </a:p>
          <a:p>
            <a:pPr marL="457200" indent="-457200">
              <a:spcBef>
                <a:spcPct val="50000"/>
              </a:spcBef>
              <a:buClr>
                <a:srgbClr val="FFFFFF"/>
              </a:buClr>
              <a:buSzPct val="75000"/>
              <a:buFont typeface="Wingdings" pitchFamily="2" charset="2"/>
              <a:buNone/>
            </a:pPr>
            <a:endParaRPr lang="en-US" sz="2000" dirty="0" smtClean="0">
              <a:latin typeface="Arial" pitchFamily="34" charset="0"/>
            </a:endParaRPr>
          </a:p>
          <a:p>
            <a:pPr marL="457200" indent="-457200">
              <a:spcBef>
                <a:spcPct val="50000"/>
              </a:spcBef>
              <a:buClr>
                <a:srgbClr val="FFFFFF"/>
              </a:buClr>
              <a:buSzPct val="75000"/>
              <a:buFont typeface="Wingdings" pitchFamily="2" charset="2"/>
              <a:buNone/>
            </a:pPr>
            <a:r>
              <a:rPr lang="en-US" sz="2000" dirty="0" smtClean="0">
                <a:solidFill>
                  <a:schemeClr val="accent1">
                    <a:lumMod val="75000"/>
                  </a:schemeClr>
                </a:solidFill>
                <a:latin typeface="Arial" pitchFamily="34" charset="0"/>
              </a:rPr>
              <a:t>House Democratic Leader Richard Gephardt (Missouri):</a:t>
            </a:r>
          </a:p>
          <a:p>
            <a:pPr marL="457200" indent="-457200">
              <a:spcBef>
                <a:spcPct val="50000"/>
              </a:spcBef>
              <a:buClr>
                <a:srgbClr val="FFFFFF"/>
              </a:buClr>
              <a:buSzPct val="75000"/>
              <a:buFont typeface="Wingdings" pitchFamily="2" charset="2"/>
              <a:buNone/>
            </a:pPr>
            <a:r>
              <a:rPr lang="en-US" sz="2000" dirty="0" smtClean="0">
                <a:latin typeface="Arial" pitchFamily="34" charset="0"/>
              </a:rPr>
              <a:t>	</a:t>
            </a:r>
            <a:r>
              <a:rPr lang="en-US" sz="2000" dirty="0" smtClean="0">
                <a:solidFill>
                  <a:srgbClr val="FFFFFF"/>
                </a:solidFill>
                <a:latin typeface="Arial" pitchFamily="34" charset="0"/>
              </a:rPr>
              <a:t>"Simply translated, its goal is to slow the growth in greenhouse gas emissions. I remind the administration that the global objective is to cut greenhouse gas emissions."</a:t>
            </a:r>
            <a:r>
              <a:rPr lang="en-US" sz="2000" dirty="0" smtClean="0">
                <a:latin typeface="Arial" pitchFamily="34" charset="0"/>
              </a:rPr>
              <a:t> </a:t>
            </a:r>
            <a:endParaRPr lang="en-US" sz="20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Clear Sky Initiative</a:t>
            </a:r>
            <a:br>
              <a:rPr lang="en-US" sz="3600" dirty="0" smtClean="0"/>
            </a:br>
            <a:r>
              <a:rPr lang="en-US" sz="2400" dirty="0" smtClean="0"/>
              <a:t>Reactions from Europe</a:t>
            </a:r>
            <a:endParaRPr lang="en-US" sz="2400" dirty="0"/>
          </a:p>
        </p:txBody>
      </p:sp>
      <p:sp>
        <p:nvSpPr>
          <p:cNvPr id="3" name="Content Placeholder 2"/>
          <p:cNvSpPr>
            <a:spLocks noGrp="1"/>
          </p:cNvSpPr>
          <p:nvPr>
            <p:ph idx="1"/>
          </p:nvPr>
        </p:nvSpPr>
        <p:spPr>
          <a:xfrm>
            <a:off x="914400" y="2057400"/>
            <a:ext cx="7924800" cy="4298160"/>
          </a:xfrm>
        </p:spPr>
        <p:txBody>
          <a:bodyPr>
            <a:normAutofit/>
          </a:bodyPr>
          <a:lstStyle/>
          <a:p>
            <a:pPr>
              <a:buNone/>
            </a:pPr>
            <a:r>
              <a:rPr lang="en-US" sz="2000" dirty="0" smtClean="0">
                <a:solidFill>
                  <a:schemeClr val="accent1">
                    <a:lumMod val="75000"/>
                  </a:schemeClr>
                </a:solidFill>
              </a:rPr>
              <a:t>EU Environment Commissioner Margot </a:t>
            </a:r>
            <a:r>
              <a:rPr lang="en-US" sz="2000" dirty="0" err="1" smtClean="0">
                <a:solidFill>
                  <a:schemeClr val="accent1">
                    <a:lumMod val="75000"/>
                  </a:schemeClr>
                </a:solidFill>
              </a:rPr>
              <a:t>Wallstrom</a:t>
            </a:r>
            <a:r>
              <a:rPr lang="en-US" sz="2000" dirty="0" smtClean="0">
                <a:solidFill>
                  <a:schemeClr val="accent1">
                    <a:lumMod val="75000"/>
                  </a:schemeClr>
                </a:solidFill>
              </a:rPr>
              <a:t> </a:t>
            </a:r>
            <a:r>
              <a:rPr lang="en-US" sz="2000" dirty="0" smtClean="0"/>
              <a:t>said Bush's policy could lead the United States to break a long-standing commitment to stabilize greenhouse emissions. “It seems that President Bush's proposals will not lead to a reduction of greenhouse gas emissions but allow a significant increase. This raises the question whether the U.S. will be able to meet its commitments under the U.N. Framework Convention on Climate Change,” </a:t>
            </a:r>
            <a:r>
              <a:rPr lang="en-US" sz="2000" dirty="0" err="1" smtClean="0"/>
              <a:t>Wallstrom</a:t>
            </a:r>
            <a:r>
              <a:rPr lang="en-US" sz="2000" dirty="0" smtClean="0"/>
              <a:t> said. </a:t>
            </a:r>
          </a:p>
          <a:p>
            <a:pPr>
              <a:buNone/>
            </a:pPr>
            <a:r>
              <a:rPr lang="en-US" sz="2000" dirty="0" smtClean="0">
                <a:solidFill>
                  <a:schemeClr val="accent1">
                    <a:lumMod val="75000"/>
                  </a:schemeClr>
                </a:solidFill>
              </a:rPr>
              <a:t>German Environment Minister </a:t>
            </a:r>
            <a:r>
              <a:rPr lang="en-US" sz="2000" dirty="0" err="1" smtClean="0">
                <a:solidFill>
                  <a:schemeClr val="accent1">
                    <a:lumMod val="75000"/>
                  </a:schemeClr>
                </a:solidFill>
              </a:rPr>
              <a:t>Juergen</a:t>
            </a:r>
            <a:r>
              <a:rPr lang="en-US" sz="2000" dirty="0" smtClean="0">
                <a:solidFill>
                  <a:schemeClr val="accent1">
                    <a:lumMod val="75000"/>
                  </a:schemeClr>
                </a:solidFill>
              </a:rPr>
              <a:t> </a:t>
            </a:r>
            <a:r>
              <a:rPr lang="en-US" sz="2000" dirty="0" err="1" smtClean="0">
                <a:solidFill>
                  <a:schemeClr val="accent1">
                    <a:lumMod val="75000"/>
                  </a:schemeClr>
                </a:solidFill>
              </a:rPr>
              <a:t>Trittin</a:t>
            </a:r>
            <a:r>
              <a:rPr lang="en-US" sz="2000" dirty="0" smtClean="0">
                <a:solidFill>
                  <a:schemeClr val="accent1">
                    <a:lumMod val="75000"/>
                  </a:schemeClr>
                </a:solidFill>
              </a:rPr>
              <a:t> </a:t>
            </a:r>
            <a:r>
              <a:rPr lang="en-US" sz="2000" dirty="0" smtClean="0"/>
              <a:t>echoed the sentiment of many pro-Kyoto countries by welcoming the long-awaited announcement of a U.S. policy on global warming, but decrying its content. “I welcome the fact that with this program President Bush has recognized the need for measures to tackle climate change; however at first glance the contents look disappointing,” he said.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Clear Sky Initiative</a:t>
            </a:r>
            <a:br>
              <a:rPr lang="en-US" sz="3600" dirty="0" smtClean="0"/>
            </a:br>
            <a:r>
              <a:rPr lang="en-US" sz="2400" dirty="0" smtClean="0"/>
              <a:t>Reactions from Europe</a:t>
            </a:r>
            <a:endParaRPr lang="en-US" sz="2400" dirty="0"/>
          </a:p>
        </p:txBody>
      </p:sp>
      <p:sp>
        <p:nvSpPr>
          <p:cNvPr id="3" name="Content Placeholder 2"/>
          <p:cNvSpPr>
            <a:spLocks noGrp="1"/>
          </p:cNvSpPr>
          <p:nvPr>
            <p:ph idx="1"/>
          </p:nvPr>
        </p:nvSpPr>
        <p:spPr>
          <a:xfrm>
            <a:off x="914400" y="2057400"/>
            <a:ext cx="7924800" cy="4298160"/>
          </a:xfrm>
        </p:spPr>
        <p:txBody>
          <a:bodyPr>
            <a:normAutofit/>
          </a:bodyPr>
          <a:lstStyle/>
          <a:p>
            <a:pPr>
              <a:buNone/>
            </a:pPr>
            <a:r>
              <a:rPr lang="en-US" sz="2000" dirty="0" smtClean="0">
                <a:solidFill>
                  <a:schemeClr val="accent1">
                    <a:lumMod val="75000"/>
                  </a:schemeClr>
                </a:solidFill>
              </a:rPr>
              <a:t>Chris Hewett, of Britain's Institute for Public Policy Research</a:t>
            </a:r>
            <a:r>
              <a:rPr lang="en-US" sz="2000" dirty="0" smtClean="0"/>
              <a:t>, said: “In climate change terms (setting efficiency targets) is nonsense, it won't help at all. The science is absolutely clear that we have to reduce emissions (…) Britain has proved that you can cut emissions and still have a very healthy economy. There is no inextricable link between CO2 emissions and economic growth.”</a:t>
            </a:r>
          </a:p>
          <a:p>
            <a:pPr>
              <a:buNone/>
            </a:pPr>
            <a:r>
              <a:rPr lang="en-US" sz="2000" dirty="0" smtClean="0"/>
              <a:t>“It's really shocking...it's a bit like saying: 'wealth is for us today in 2002 and we will leave the problems for our children or for people in Africa or Asia',” said </a:t>
            </a:r>
            <a:r>
              <a:rPr lang="en-US" sz="2000" dirty="0" smtClean="0">
                <a:solidFill>
                  <a:schemeClr val="accent1">
                    <a:lumMod val="75000"/>
                  </a:schemeClr>
                </a:solidFill>
              </a:rPr>
              <a:t>Belgium's Green Party Energy Minister Olivier </a:t>
            </a:r>
            <a:r>
              <a:rPr lang="en-US" sz="2000" dirty="0" err="1" smtClean="0">
                <a:solidFill>
                  <a:schemeClr val="accent1">
                    <a:lumMod val="75000"/>
                  </a:schemeClr>
                </a:solidFill>
              </a:rPr>
              <a:t>Deleuze</a:t>
            </a:r>
            <a:r>
              <a:rPr lang="en-US" sz="2000" dirty="0" smtClean="0"/>
              <a:t>. </a:t>
            </a:r>
            <a:r>
              <a:rPr lang="en-US" sz="2000" dirty="0" err="1" smtClean="0"/>
              <a:t>Deleuze</a:t>
            </a:r>
            <a:r>
              <a:rPr lang="en-US" sz="2000" dirty="0" smtClean="0"/>
              <a:t> led the European Union delegation at talks last year which secured support from most of the rest of the world to push on with Kyoto without the United States. “It's a policy that's not very moral, I feel,” he said.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1">
                    <a:lumMod val="75000"/>
                  </a:schemeClr>
                </a:solidFill>
              </a:rPr>
              <a:t>Part 5</a:t>
            </a:r>
            <a:r>
              <a:rPr lang="en-US" dirty="0" smtClean="0"/>
              <a:t/>
            </a:r>
            <a:br>
              <a:rPr lang="en-US" dirty="0" smtClean="0"/>
            </a:br>
            <a:r>
              <a:rPr lang="en-US" sz="3200" dirty="0" smtClean="0"/>
              <a:t>Taking Sustainability Seriously</a:t>
            </a:r>
            <a:endParaRPr lang="en-US"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Taking Sustainability Seriously</a:t>
            </a:r>
            <a:endParaRPr lang="en-US" sz="3600" dirty="0"/>
          </a:p>
        </p:txBody>
      </p:sp>
      <p:sp>
        <p:nvSpPr>
          <p:cNvPr id="3" name="Content Placeholder 2"/>
          <p:cNvSpPr>
            <a:spLocks noGrp="1"/>
          </p:cNvSpPr>
          <p:nvPr>
            <p:ph idx="1"/>
          </p:nvPr>
        </p:nvSpPr>
        <p:spPr/>
        <p:txBody>
          <a:bodyPr>
            <a:normAutofit/>
          </a:bodyPr>
          <a:lstStyle/>
          <a:p>
            <a:r>
              <a:rPr lang="en-US" sz="2800" dirty="0" smtClean="0"/>
              <a:t>physical environment </a:t>
            </a:r>
            <a:r>
              <a:rPr lang="en-US" sz="2800" i="1" dirty="0" smtClean="0"/>
              <a:t>and</a:t>
            </a:r>
            <a:r>
              <a:rPr lang="en-US" sz="2800" dirty="0" smtClean="0"/>
              <a:t> the people </a:t>
            </a:r>
          </a:p>
          <a:p>
            <a:r>
              <a:rPr lang="en-US" sz="2800" dirty="0" smtClean="0"/>
              <a:t>social issues</a:t>
            </a:r>
          </a:p>
          <a:p>
            <a:r>
              <a:rPr lang="en-US" sz="2800" dirty="0" smtClean="0"/>
              <a:t>function of civil society</a:t>
            </a:r>
          </a:p>
          <a:p>
            <a:r>
              <a:rPr lang="en-US" sz="2800" dirty="0" smtClean="0"/>
              <a:t>character of the civil society</a:t>
            </a:r>
          </a:p>
          <a:p>
            <a:r>
              <a:rPr lang="en-US" sz="2800" dirty="0" smtClean="0"/>
              <a:t>sustainability initiatives</a:t>
            </a:r>
          </a:p>
          <a:p>
            <a:r>
              <a:rPr lang="en-US" sz="2800" dirty="0" smtClean="0"/>
              <a:t>communitarian principles</a:t>
            </a:r>
          </a:p>
          <a:p>
            <a:r>
              <a:rPr lang="en-US" sz="2800" dirty="0" smtClean="0"/>
              <a:t>political process</a:t>
            </a:r>
          </a:p>
          <a:p>
            <a:r>
              <a:rPr lang="en-US" sz="2800" dirty="0" smtClean="0"/>
              <a:t>changing the fabric of civil society</a:t>
            </a:r>
          </a:p>
          <a:p>
            <a:pPr>
              <a:buNone/>
            </a:pPr>
            <a:endParaRPr lang="en-US" sz="2400" dirty="0" smtClean="0"/>
          </a:p>
          <a:p>
            <a:pPr>
              <a:buNone/>
            </a:pPr>
            <a:endParaRPr lang="en-US" sz="24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EU Legislation</a:t>
            </a:r>
            <a:endParaRPr lang="en-US" sz="3600" dirty="0"/>
          </a:p>
        </p:txBody>
      </p:sp>
      <p:sp>
        <p:nvSpPr>
          <p:cNvPr id="3" name="Content Placeholder 2"/>
          <p:cNvSpPr>
            <a:spLocks noGrp="1"/>
          </p:cNvSpPr>
          <p:nvPr>
            <p:ph idx="1"/>
          </p:nvPr>
        </p:nvSpPr>
        <p:spPr/>
        <p:txBody>
          <a:bodyPr>
            <a:normAutofit/>
          </a:bodyPr>
          <a:lstStyle/>
          <a:p>
            <a:r>
              <a:rPr lang="en-US" sz="2800" dirty="0" smtClean="0"/>
              <a:t>the </a:t>
            </a:r>
            <a:r>
              <a:rPr lang="en-US" sz="2800" dirty="0" smtClean="0">
                <a:solidFill>
                  <a:schemeClr val="accent1">
                    <a:lumMod val="75000"/>
                  </a:schemeClr>
                </a:solidFill>
              </a:rPr>
              <a:t>European Parliament </a:t>
            </a:r>
          </a:p>
          <a:p>
            <a:pPr>
              <a:buNone/>
            </a:pPr>
            <a:r>
              <a:rPr lang="en-US" sz="2800" dirty="0" smtClean="0">
                <a:solidFill>
                  <a:schemeClr val="accent1">
                    <a:lumMod val="75000"/>
                  </a:schemeClr>
                </a:solidFill>
              </a:rPr>
              <a:t>	</a:t>
            </a:r>
            <a:r>
              <a:rPr lang="en-US" sz="2800" dirty="0" smtClean="0"/>
              <a:t>(representing the people of Europe)</a:t>
            </a:r>
          </a:p>
          <a:p>
            <a:pPr>
              <a:buNone/>
            </a:pPr>
            <a:endParaRPr lang="en-US" sz="2800" dirty="0" smtClean="0"/>
          </a:p>
          <a:p>
            <a:r>
              <a:rPr lang="en-US" sz="2800" dirty="0" smtClean="0"/>
              <a:t>the </a:t>
            </a:r>
            <a:r>
              <a:rPr lang="en-US" sz="2800" dirty="0" smtClean="0">
                <a:solidFill>
                  <a:schemeClr val="accent1">
                    <a:lumMod val="75000"/>
                  </a:schemeClr>
                </a:solidFill>
              </a:rPr>
              <a:t>Council of the European Union </a:t>
            </a:r>
          </a:p>
          <a:p>
            <a:pPr>
              <a:buNone/>
            </a:pPr>
            <a:r>
              <a:rPr lang="en-US" sz="2800" dirty="0" smtClean="0">
                <a:solidFill>
                  <a:schemeClr val="accent1">
                    <a:lumMod val="75000"/>
                  </a:schemeClr>
                </a:solidFill>
              </a:rPr>
              <a:t>	</a:t>
            </a:r>
            <a:r>
              <a:rPr lang="en-US" sz="2800" dirty="0" smtClean="0"/>
              <a:t>(representing national governments)</a:t>
            </a:r>
          </a:p>
          <a:p>
            <a:pPr>
              <a:buNone/>
            </a:pPr>
            <a:endParaRPr lang="en-US" sz="2800" dirty="0" smtClean="0"/>
          </a:p>
          <a:p>
            <a:r>
              <a:rPr lang="en-US" sz="2800" dirty="0" smtClean="0"/>
              <a:t>the </a:t>
            </a:r>
            <a:r>
              <a:rPr lang="en-US" sz="2800" dirty="0" smtClean="0">
                <a:solidFill>
                  <a:schemeClr val="accent1">
                    <a:lumMod val="75000"/>
                  </a:schemeClr>
                </a:solidFill>
              </a:rPr>
              <a:t>European Commission </a:t>
            </a:r>
          </a:p>
          <a:p>
            <a:pPr>
              <a:buNone/>
            </a:pPr>
            <a:r>
              <a:rPr lang="en-US" sz="2800" dirty="0" smtClean="0"/>
              <a:t>	(representing the common EU interest).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Taking Sustainability Seriously</a:t>
            </a:r>
            <a:endParaRPr lang="en-US" sz="3600" dirty="0"/>
          </a:p>
        </p:txBody>
      </p:sp>
      <p:sp>
        <p:nvSpPr>
          <p:cNvPr id="3" name="Content Placeholder 2"/>
          <p:cNvSpPr>
            <a:spLocks noGrp="1"/>
          </p:cNvSpPr>
          <p:nvPr>
            <p:ph idx="1"/>
          </p:nvPr>
        </p:nvSpPr>
        <p:spPr/>
        <p:txBody>
          <a:bodyPr>
            <a:normAutofit/>
          </a:bodyPr>
          <a:lstStyle/>
          <a:p>
            <a:pPr>
              <a:buNone/>
            </a:pPr>
            <a:endParaRPr lang="en-US" sz="2400" dirty="0" smtClean="0"/>
          </a:p>
          <a:p>
            <a:pPr>
              <a:buNone/>
            </a:pPr>
            <a:endParaRPr lang="en-US" dirty="0"/>
          </a:p>
        </p:txBody>
      </p:sp>
      <p:sp>
        <p:nvSpPr>
          <p:cNvPr id="4" name="Content Placeholder 2"/>
          <p:cNvSpPr txBox="1">
            <a:spLocks/>
          </p:cNvSpPr>
          <p:nvPr/>
        </p:nvSpPr>
        <p:spPr>
          <a:xfrm>
            <a:off x="1066800" y="1935960"/>
            <a:ext cx="77724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2800" dirty="0" smtClean="0"/>
              <a:t>political will</a:t>
            </a:r>
          </a:p>
          <a:p>
            <a:pPr marL="411480" indent="-342900">
              <a:spcBef>
                <a:spcPts val="700"/>
              </a:spcBef>
              <a:buClr>
                <a:schemeClr val="tx2"/>
              </a:buClr>
              <a:buSzPct val="95000"/>
              <a:buFont typeface="Wingdings"/>
              <a:buChar char=""/>
            </a:pPr>
            <a:r>
              <a:rPr lang="en-US" sz="2800" dirty="0" smtClean="0"/>
              <a:t>greater public involvement</a:t>
            </a:r>
          </a:p>
          <a:p>
            <a:pPr marL="411480" indent="-342900">
              <a:spcBef>
                <a:spcPts val="700"/>
              </a:spcBef>
              <a:buClr>
                <a:schemeClr val="tx2"/>
              </a:buClr>
              <a:buSzPct val="95000"/>
              <a:buFont typeface="Wingdings"/>
              <a:buChar char=""/>
            </a:pPr>
            <a:r>
              <a:rPr lang="en-US" sz="2800" dirty="0" smtClean="0"/>
              <a:t>participatory processes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noProof="0" dirty="0" smtClean="0">
                <a:ln>
                  <a:noFill/>
                </a:ln>
                <a:effectLst/>
                <a:uLnTx/>
                <a:uFillTx/>
                <a:latin typeface="+mn-lt"/>
                <a:ea typeface="+mn-ea"/>
                <a:cs typeface="+mn-cs"/>
              </a:rPr>
              <a:t>shared community values</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 </a:t>
            </a: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“Three Deadly Sins” </a:t>
            </a:r>
            <a:endParaRPr lang="en-US" sz="3600" dirty="0"/>
          </a:p>
        </p:txBody>
      </p:sp>
      <p:sp>
        <p:nvSpPr>
          <p:cNvPr id="4" name="Content Placeholder 2"/>
          <p:cNvSpPr txBox="1">
            <a:spLocks/>
          </p:cNvSpPr>
          <p:nvPr/>
        </p:nvSpPr>
        <p:spPr>
          <a:xfrm>
            <a:off x="1066800" y="1935960"/>
            <a:ext cx="7772400" cy="4572000"/>
          </a:xfrm>
          <a:prstGeom prst="rect">
            <a:avLst/>
          </a:prstGeom>
        </p:spPr>
        <p:txBody>
          <a:bodyPr vert="horz">
            <a:normAutofit/>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2800" dirty="0" smtClean="0">
                <a:solidFill>
                  <a:schemeClr val="accent1">
                    <a:lumMod val="75000"/>
                  </a:schemeClr>
                </a:solidFill>
              </a:rPr>
              <a:t>Tragedy of the commons</a:t>
            </a:r>
            <a:endParaRPr lang="en-US" sz="2800" dirty="0" smtClean="0"/>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sz="2800" b="0" i="0" u="none" strike="noStrike" kern="1200" cap="none" spc="0" normalizeH="0" noProof="0" dirty="0" smtClean="0">
                <a:ln>
                  <a:noFill/>
                </a:ln>
                <a:solidFill>
                  <a:schemeClr val="accent1">
                    <a:lumMod val="75000"/>
                  </a:schemeClr>
                </a:solidFill>
                <a:effectLst/>
                <a:uLnTx/>
                <a:uFillTx/>
                <a:latin typeface="+mn-lt"/>
                <a:ea typeface="+mn-ea"/>
                <a:cs typeface="+mn-cs"/>
              </a:rPr>
              <a:t>Not-in-my-backyard (NIMBY) syndrome</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sz="2800" dirty="0" err="1" smtClean="0">
                <a:solidFill>
                  <a:schemeClr val="accent1">
                    <a:lumMod val="75000"/>
                  </a:schemeClr>
                </a:solidFill>
              </a:rPr>
              <a:t>Transboundary</a:t>
            </a:r>
            <a:r>
              <a:rPr lang="en-US" sz="2800" dirty="0" smtClean="0">
                <a:solidFill>
                  <a:schemeClr val="accent1">
                    <a:lumMod val="75000"/>
                  </a:schemeClr>
                </a:solidFill>
              </a:rPr>
              <a:t> shifting of environmental impacts</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sz="2800" b="0" i="0" u="none" strike="noStrike" kern="1200" cap="none" spc="0" normalizeH="0" noProof="0" dirty="0" smtClean="0">
              <a:ln>
                <a:noFill/>
              </a:ln>
              <a:solidFill>
                <a:schemeClr val="accent1">
                  <a:lumMod val="75000"/>
                </a:schemeClr>
              </a:solidFill>
              <a:effectLst/>
              <a:uLnTx/>
              <a:uFillTx/>
              <a:latin typeface="+mn-lt"/>
              <a:ea typeface="+mn-ea"/>
              <a:cs typeface="+mn-cs"/>
            </a:endParaRPr>
          </a:p>
          <a:p>
            <a:pPr marL="411480" lvl="0" indent="-342900">
              <a:spcBef>
                <a:spcPts val="700"/>
              </a:spcBef>
              <a:buClr>
                <a:schemeClr val="tx2"/>
              </a:buClr>
              <a:buSzPct val="95000"/>
              <a:buFont typeface="Wingdings"/>
              <a:buChar char=""/>
              <a:defRPr/>
            </a:pPr>
            <a:r>
              <a:rPr lang="en-US" sz="2800" dirty="0" smtClean="0">
                <a:solidFill>
                  <a:schemeClr val="accent3"/>
                </a:solidFill>
              </a:rPr>
              <a:t>“rampant individualism”</a:t>
            </a:r>
            <a:endParaRPr lang="en-US" sz="2800" dirty="0" smtClean="0"/>
          </a:p>
          <a:p>
            <a:pPr marL="411480" indent="-342900">
              <a:spcBef>
                <a:spcPts val="700"/>
              </a:spcBef>
              <a:buClr>
                <a:schemeClr val="tx2"/>
              </a:buClr>
              <a:buSzPct val="95000"/>
              <a:buFont typeface="Wingdings"/>
              <a:buChar char=""/>
            </a:pPr>
            <a:r>
              <a:rPr lang="en-US" sz="2800" dirty="0" smtClean="0">
                <a:solidFill>
                  <a:schemeClr val="accent3"/>
                </a:solidFill>
              </a:rPr>
              <a:t>“rational consumers”</a:t>
            </a:r>
            <a:endParaRPr lang="en-US" sz="2800" dirty="0" smtClean="0"/>
          </a:p>
          <a:p>
            <a:pPr marL="411480" lvl="0" indent="-342900">
              <a:spcBef>
                <a:spcPts val="700"/>
              </a:spcBef>
              <a:buClr>
                <a:schemeClr val="tx2"/>
              </a:buClr>
              <a:buSzPct val="95000"/>
              <a:buFont typeface="Wingdings"/>
              <a:buChar char=""/>
              <a:defRPr/>
            </a:pPr>
            <a:r>
              <a:rPr lang="en-US" sz="2800" dirty="0" smtClean="0">
                <a:solidFill>
                  <a:schemeClr val="accent3"/>
                </a:solidFill>
              </a:rPr>
              <a:t>“You can’t always get what you want”</a:t>
            </a:r>
            <a:r>
              <a:rPr lang="en-US" sz="2800" dirty="0" smtClean="0"/>
              <a:t>.       (Rolling Stones).</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linds(horizontal)">
                                      <p:cBhvr>
                                        <p:cTn id="18" dur="500"/>
                                        <p:tgtEl>
                                          <p:spTgt spid="4">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linds(horizontal)">
                                      <p:cBhvr>
                                        <p:cTn id="21" dur="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blinds(horizontal)">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Taking Sustainability Seriously</a:t>
            </a:r>
            <a:r>
              <a:rPr lang="en-US" sz="3600" dirty="0" smtClean="0"/>
              <a:t/>
            </a:r>
            <a:br>
              <a:rPr lang="en-US" sz="3600" dirty="0" smtClean="0"/>
            </a:br>
            <a:r>
              <a:rPr lang="en-US" sz="2700" dirty="0" smtClean="0"/>
              <a:t>Press Release, 13 March 2008</a:t>
            </a:r>
            <a:endParaRPr lang="en-US" sz="2700" dirty="0"/>
          </a:p>
        </p:txBody>
      </p:sp>
      <p:sp>
        <p:nvSpPr>
          <p:cNvPr id="3" name="Content Placeholder 2"/>
          <p:cNvSpPr>
            <a:spLocks noGrp="1"/>
          </p:cNvSpPr>
          <p:nvPr>
            <p:ph idx="1"/>
          </p:nvPr>
        </p:nvSpPr>
        <p:spPr/>
        <p:txBody>
          <a:bodyPr>
            <a:normAutofit/>
          </a:bodyPr>
          <a:lstStyle/>
          <a:p>
            <a:pPr>
              <a:buNone/>
            </a:pPr>
            <a:endParaRPr lang="en-US" sz="2400" dirty="0" smtClean="0"/>
          </a:p>
          <a:p>
            <a:pPr>
              <a:buNone/>
            </a:pPr>
            <a:endParaRPr lang="en-US" dirty="0"/>
          </a:p>
        </p:txBody>
      </p:sp>
      <p:sp>
        <p:nvSpPr>
          <p:cNvPr id="4" name="Content Placeholder 2"/>
          <p:cNvSpPr txBox="1">
            <a:spLocks/>
          </p:cNvSpPr>
          <p:nvPr/>
        </p:nvSpPr>
        <p:spPr>
          <a:xfrm>
            <a:off x="1066800" y="1935960"/>
            <a:ext cx="7543800" cy="4572000"/>
          </a:xfrm>
          <a:prstGeom prst="rect">
            <a:avLst/>
          </a:prstGeom>
        </p:spPr>
        <p:txBody>
          <a:bodyPr vert="horz">
            <a:normAutofit/>
          </a:bodyPr>
          <a:lstStyle/>
          <a:p>
            <a:r>
              <a:rPr lang="en-US" sz="2400" b="1" dirty="0" smtClean="0">
                <a:solidFill>
                  <a:schemeClr val="accent4"/>
                </a:solidFill>
              </a:rPr>
              <a:t>“Europeans put the environment centre stage” </a:t>
            </a:r>
          </a:p>
          <a:p>
            <a:endParaRPr lang="en-US" sz="2400" b="1" i="1" dirty="0" smtClean="0"/>
          </a:p>
          <a:p>
            <a:pPr marL="411480" lvl="0" indent="-342900">
              <a:spcBef>
                <a:spcPts val="700"/>
              </a:spcBef>
              <a:buClr>
                <a:schemeClr val="tx2"/>
              </a:buClr>
              <a:buSzPct val="95000"/>
              <a:buFont typeface="Wingdings"/>
              <a:buChar char=""/>
              <a:defRPr/>
            </a:pPr>
            <a:r>
              <a:rPr lang="en-US" sz="2400" dirty="0" smtClean="0"/>
              <a:t>protect the environment</a:t>
            </a:r>
          </a:p>
          <a:p>
            <a:pPr marL="411480" lvl="0" indent="-342900">
              <a:spcBef>
                <a:spcPts val="700"/>
              </a:spcBef>
              <a:buClr>
                <a:schemeClr val="tx2"/>
              </a:buClr>
              <a:buSzPct val="95000"/>
              <a:buFont typeface="Wingdings"/>
              <a:buChar char=""/>
              <a:defRPr/>
            </a:pPr>
            <a:r>
              <a:rPr lang="en-US" sz="2400" dirty="0" smtClean="0"/>
              <a:t>quality of life</a:t>
            </a:r>
          </a:p>
          <a:p>
            <a:pPr marL="411480" lvl="0" indent="-342900">
              <a:spcBef>
                <a:spcPts val="700"/>
              </a:spcBef>
              <a:buClr>
                <a:schemeClr val="tx2"/>
              </a:buClr>
              <a:buSzPct val="95000"/>
              <a:buFont typeface="Wingdings"/>
              <a:buChar char=""/>
              <a:defRPr/>
            </a:pPr>
            <a:r>
              <a:rPr lang="en-US" sz="2400" dirty="0" smtClean="0"/>
              <a:t>climate change</a:t>
            </a:r>
          </a:p>
          <a:p>
            <a:pPr marL="411480" lvl="0" indent="-342900">
              <a:spcBef>
                <a:spcPts val="700"/>
              </a:spcBef>
              <a:buClr>
                <a:schemeClr val="tx2"/>
              </a:buClr>
              <a:buSzPct val="95000"/>
              <a:buFont typeface="Wingdings"/>
              <a:buChar char=""/>
              <a:defRPr/>
            </a:pPr>
            <a:r>
              <a:rPr lang="en-US" sz="2400" dirty="0" smtClean="0"/>
              <a:t>priority over economic competitiveness</a:t>
            </a:r>
          </a:p>
          <a:p>
            <a:pPr marL="411480" lvl="0" indent="-342900">
              <a:spcBef>
                <a:spcPts val="700"/>
              </a:spcBef>
              <a:buClr>
                <a:schemeClr val="tx2"/>
              </a:buClr>
              <a:buSzPct val="95000"/>
              <a:buFont typeface="Wingdings"/>
              <a:buChar char=""/>
              <a:defRPr/>
            </a:pPr>
            <a:r>
              <a:rPr lang="en-US" sz="2400" dirty="0" smtClean="0"/>
              <a:t>decisions at European Union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horizontal)">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blinds(horizontal)">
                                      <p:cBhvr>
                                        <p:cTn id="2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848600" cy="914400"/>
          </a:xfrm>
        </p:spPr>
        <p:txBody>
          <a:bodyPr>
            <a:noAutofit/>
          </a:bodyPr>
          <a:lstStyle/>
          <a:p>
            <a:r>
              <a:rPr lang="en-US" sz="3600" dirty="0" smtClean="0"/>
              <a:t>U.S. and Communitarian Values</a:t>
            </a:r>
            <a:endParaRPr lang="en-US" sz="2400" dirty="0"/>
          </a:p>
        </p:txBody>
      </p:sp>
      <p:sp>
        <p:nvSpPr>
          <p:cNvPr id="3" name="Content Placeholder 2"/>
          <p:cNvSpPr>
            <a:spLocks noGrp="1"/>
          </p:cNvSpPr>
          <p:nvPr>
            <p:ph idx="1"/>
          </p:nvPr>
        </p:nvSpPr>
        <p:spPr>
          <a:xfrm>
            <a:off x="914400" y="2057400"/>
            <a:ext cx="7620000" cy="3657600"/>
          </a:xfrm>
        </p:spPr>
        <p:txBody>
          <a:bodyPr>
            <a:noAutofit/>
          </a:bodyPr>
          <a:lstStyle/>
          <a:p>
            <a:pPr>
              <a:buNone/>
            </a:pPr>
            <a:r>
              <a:rPr lang="en-US" sz="2400" dirty="0" smtClean="0"/>
              <a:t>U.S. history does not </a:t>
            </a:r>
            <a:r>
              <a:rPr lang="en-US" sz="2400" dirty="0" smtClean="0">
                <a:solidFill>
                  <a:schemeClr val="accent3"/>
                </a:solidFill>
              </a:rPr>
              <a:t>provide an unfettered tradition of libertarian values</a:t>
            </a:r>
            <a:r>
              <a:rPr lang="en-US" sz="2400" dirty="0" smtClean="0"/>
              <a:t>, but rather it provides an understanding of individual freedoms as being constraint by community concerns.</a:t>
            </a:r>
          </a:p>
          <a:p>
            <a:pPr>
              <a:buNone/>
            </a:pPr>
            <a:r>
              <a:rPr lang="en-US" sz="2400" dirty="0" smtClean="0">
                <a:solidFill>
                  <a:schemeClr val="accent3"/>
                </a:solidFill>
              </a:rPr>
              <a:t>Liberalism</a:t>
            </a:r>
            <a:r>
              <a:rPr lang="en-US" sz="2400" dirty="0" smtClean="0"/>
              <a:t> has fostered the evolution of communities without shared values.</a:t>
            </a:r>
          </a:p>
          <a:p>
            <a:pPr>
              <a:buNone/>
            </a:pPr>
            <a:endParaRPr lang="en-US" sz="2400" dirty="0" smtClean="0"/>
          </a:p>
          <a:p>
            <a:pPr>
              <a:buNone/>
            </a:pPr>
            <a:r>
              <a:rPr lang="en-US" sz="2000" dirty="0" smtClean="0"/>
              <a:t>(from K.E. </a:t>
            </a:r>
            <a:r>
              <a:rPr lang="en-US" sz="2000" dirty="0" err="1" smtClean="0"/>
              <a:t>Portney</a:t>
            </a:r>
            <a:r>
              <a:rPr lang="en-US" sz="2000" dirty="0" smtClean="0"/>
              <a:t>, 2003, “Taking Sustainable Cities Seriously”)</a:t>
            </a:r>
          </a:p>
          <a:p>
            <a:pPr>
              <a:buNone/>
            </a:pPr>
            <a:endParaRPr lang="en-US" sz="24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905000"/>
            <a:ext cx="7772400" cy="914400"/>
          </a:xfrm>
        </p:spPr>
        <p:txBody>
          <a:bodyPr/>
          <a:lstStyle/>
          <a:p>
            <a:pPr algn="ctr"/>
            <a:r>
              <a:rPr lang="en-US" sz="6000" dirty="0" smtClean="0"/>
              <a:t>America – </a:t>
            </a:r>
            <a:br>
              <a:rPr lang="en-US" sz="6000" dirty="0" smtClean="0"/>
            </a:br>
            <a:r>
              <a:rPr lang="en-US" sz="6000" dirty="0" smtClean="0"/>
              <a:t>where did all your values go?</a:t>
            </a:r>
            <a:endParaRPr lang="en-US" sz="6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Enough! </a:t>
            </a:r>
            <a:br>
              <a:rPr lang="en-US" sz="3600" dirty="0" smtClean="0"/>
            </a:br>
            <a:r>
              <a:rPr lang="en-US" sz="2700" dirty="0" smtClean="0"/>
              <a:t>The “Pre-History” of the European Union</a:t>
            </a:r>
            <a:endParaRPr lang="en-US" sz="2700" dirty="0"/>
          </a:p>
        </p:txBody>
      </p:sp>
      <p:pic>
        <p:nvPicPr>
          <p:cNvPr id="1026" name="Picture 2" descr="Image:WW1 TitlePicture For Wikipedia Article.jpg">
            <a:hlinkClick r:id="rId2"/>
          </p:cNvPr>
          <p:cNvPicPr>
            <a:picLocks noChangeAspect="1" noChangeArrowheads="1"/>
          </p:cNvPicPr>
          <p:nvPr/>
        </p:nvPicPr>
        <p:blipFill>
          <a:blip r:embed="rId3"/>
          <a:srcRect/>
          <a:stretch>
            <a:fillRect/>
          </a:stretch>
        </p:blipFill>
        <p:spPr bwMode="auto">
          <a:xfrm>
            <a:off x="762000" y="2133600"/>
            <a:ext cx="3087370" cy="4191000"/>
          </a:xfrm>
          <a:prstGeom prst="rect">
            <a:avLst/>
          </a:prstGeom>
          <a:noFill/>
        </p:spPr>
      </p:pic>
      <p:pic>
        <p:nvPicPr>
          <p:cNvPr id="1028" name="Picture 4" descr="Image:WW2Montage.PNG">
            <a:hlinkClick r:id="rId4"/>
          </p:cNvPr>
          <p:cNvPicPr>
            <a:picLocks noChangeAspect="1" noChangeArrowheads="1"/>
          </p:cNvPicPr>
          <p:nvPr/>
        </p:nvPicPr>
        <p:blipFill>
          <a:blip r:embed="rId5"/>
          <a:srcRect/>
          <a:stretch>
            <a:fillRect/>
          </a:stretch>
        </p:blipFill>
        <p:spPr bwMode="auto">
          <a:xfrm>
            <a:off x="4385511" y="2133601"/>
            <a:ext cx="4448342" cy="4191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the European Union</a:t>
            </a:r>
            <a:r>
              <a:rPr lang="en-US" sz="3600" dirty="0" smtClean="0"/>
              <a:t/>
            </a:r>
            <a:br>
              <a:rPr lang="en-US" sz="3600" dirty="0" smtClean="0"/>
            </a:br>
            <a:r>
              <a:rPr lang="en-US" sz="2700" dirty="0" smtClean="0"/>
              <a:t>From 6 to 27</a:t>
            </a:r>
            <a:endParaRPr lang="en-US" sz="2700" dirty="0"/>
          </a:p>
        </p:txBody>
      </p:sp>
      <p:pic>
        <p:nvPicPr>
          <p:cNvPr id="22530" name="Picture 2" descr="The continental territories of the member states of the European Union (European Communities pre-1993), animated in order of accession."/>
          <p:cNvPicPr>
            <a:picLocks noChangeAspect="1" noChangeArrowheads="1" noCrop="1"/>
          </p:cNvPicPr>
          <p:nvPr/>
        </p:nvPicPr>
        <p:blipFill>
          <a:blip r:embed="rId2"/>
          <a:srcRect/>
          <a:stretch>
            <a:fillRect/>
          </a:stretch>
        </p:blipFill>
        <p:spPr bwMode="auto">
          <a:xfrm>
            <a:off x="2133600" y="1828800"/>
            <a:ext cx="4926059" cy="487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 of the European Union</a:t>
            </a:r>
            <a:endParaRPr lang="en-US" sz="3600" dirty="0"/>
          </a:p>
        </p:txBody>
      </p:sp>
      <p:sp>
        <p:nvSpPr>
          <p:cNvPr id="3" name="Content Placeholder 2"/>
          <p:cNvSpPr>
            <a:spLocks noGrp="1"/>
          </p:cNvSpPr>
          <p:nvPr>
            <p:ph idx="1"/>
          </p:nvPr>
        </p:nvSpPr>
        <p:spPr/>
        <p:txBody>
          <a:bodyPr>
            <a:normAutofit/>
          </a:bodyPr>
          <a:lstStyle/>
          <a:p>
            <a:pPr>
              <a:buNone/>
            </a:pPr>
            <a:r>
              <a:rPr lang="en-US" sz="2400" dirty="0" smtClean="0"/>
              <a:t>1945-1959:  </a:t>
            </a:r>
            <a:r>
              <a:rPr lang="en-US" sz="2400" dirty="0" smtClean="0">
                <a:solidFill>
                  <a:schemeClr val="accent1">
                    <a:lumMod val="75000"/>
                  </a:schemeClr>
                </a:solidFill>
              </a:rPr>
              <a:t>A peaceful Europe </a:t>
            </a:r>
            <a:r>
              <a:rPr lang="en-US" sz="2400" dirty="0" smtClean="0"/>
              <a:t>– the beginnings of cooperation</a:t>
            </a:r>
          </a:p>
          <a:p>
            <a:pPr>
              <a:buNone/>
            </a:pPr>
            <a:r>
              <a:rPr lang="en-US" sz="2400" dirty="0" smtClean="0"/>
              <a:t>1960-1969:  </a:t>
            </a:r>
            <a:r>
              <a:rPr lang="en-US" sz="2400" dirty="0" smtClean="0">
                <a:solidFill>
                  <a:schemeClr val="accent1">
                    <a:lumMod val="75000"/>
                  </a:schemeClr>
                </a:solidFill>
              </a:rPr>
              <a:t>The “Swinging Sixties” </a:t>
            </a:r>
            <a:r>
              <a:rPr lang="en-US" sz="2400" dirty="0" smtClean="0"/>
              <a:t>– a period of economic growth</a:t>
            </a:r>
          </a:p>
          <a:p>
            <a:pPr>
              <a:buNone/>
            </a:pPr>
            <a:r>
              <a:rPr lang="en-US" sz="2400" dirty="0" smtClean="0"/>
              <a:t>1970-1979</a:t>
            </a:r>
            <a:r>
              <a:rPr lang="en-US" sz="2400" dirty="0" smtClean="0">
                <a:solidFill>
                  <a:schemeClr val="accent1">
                    <a:lumMod val="75000"/>
                  </a:schemeClr>
                </a:solidFill>
              </a:rPr>
              <a:t>:  A growing community </a:t>
            </a:r>
            <a:r>
              <a:rPr lang="en-US" sz="2400" dirty="0" smtClean="0"/>
              <a:t>– the first enlargement</a:t>
            </a:r>
          </a:p>
          <a:p>
            <a:pPr>
              <a:buNone/>
            </a:pPr>
            <a:r>
              <a:rPr lang="en-US" sz="2400" dirty="0" smtClean="0"/>
              <a:t>1980-1989:  </a:t>
            </a:r>
            <a:r>
              <a:rPr lang="en-US" sz="2400" dirty="0" smtClean="0">
                <a:solidFill>
                  <a:schemeClr val="accent1">
                    <a:lumMod val="75000"/>
                  </a:schemeClr>
                </a:solidFill>
              </a:rPr>
              <a:t>The changing face of Europe </a:t>
            </a:r>
            <a:r>
              <a:rPr lang="en-US" sz="2400" dirty="0" smtClean="0"/>
              <a:t>– the fall of the Berlin Wall</a:t>
            </a:r>
          </a:p>
          <a:p>
            <a:pPr>
              <a:buNone/>
            </a:pPr>
            <a:r>
              <a:rPr lang="en-US" sz="2400" dirty="0" smtClean="0"/>
              <a:t>1990-1999:  </a:t>
            </a:r>
            <a:r>
              <a:rPr lang="en-US" sz="2400" dirty="0" smtClean="0">
                <a:solidFill>
                  <a:schemeClr val="accent1">
                    <a:lumMod val="75000"/>
                  </a:schemeClr>
                </a:solidFill>
              </a:rPr>
              <a:t>A Europe without frontiers</a:t>
            </a:r>
          </a:p>
          <a:p>
            <a:pPr>
              <a:buNone/>
            </a:pPr>
            <a:r>
              <a:rPr lang="en-US" sz="2400" dirty="0" smtClean="0"/>
              <a:t>2000-today:  </a:t>
            </a:r>
            <a:r>
              <a:rPr lang="en-US" sz="2400" dirty="0" smtClean="0">
                <a:solidFill>
                  <a:schemeClr val="accent1">
                    <a:lumMod val="75000"/>
                  </a:schemeClr>
                </a:solidFill>
              </a:rPr>
              <a:t>A decade of further expansion </a:t>
            </a:r>
          </a:p>
          <a:p>
            <a:pPr>
              <a:buNone/>
            </a:pPr>
            <a:endParaRPr lang="en-US" sz="2400" dirty="0" smtClean="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History in Europe</a:t>
            </a:r>
            <a:endParaRPr lang="en-US" sz="3600" dirty="0"/>
          </a:p>
        </p:txBody>
      </p:sp>
      <p:sp>
        <p:nvSpPr>
          <p:cNvPr id="3" name="Content Placeholder 2"/>
          <p:cNvSpPr>
            <a:spLocks noGrp="1"/>
          </p:cNvSpPr>
          <p:nvPr>
            <p:ph idx="1"/>
          </p:nvPr>
        </p:nvSpPr>
        <p:spPr>
          <a:xfrm>
            <a:off x="914400" y="1783560"/>
            <a:ext cx="7772400" cy="883440"/>
          </a:xfrm>
        </p:spPr>
        <p:txBody>
          <a:bodyPr>
            <a:normAutofit/>
          </a:bodyPr>
          <a:lstStyle/>
          <a:p>
            <a:pPr>
              <a:buNone/>
            </a:pPr>
            <a:r>
              <a:rPr lang="en-US" sz="2400" dirty="0" smtClean="0"/>
              <a:t>1970-1979:  </a:t>
            </a:r>
            <a:r>
              <a:rPr lang="en-US" sz="2400" dirty="0" smtClean="0">
                <a:solidFill>
                  <a:schemeClr val="accent1">
                    <a:lumMod val="75000"/>
                  </a:schemeClr>
                </a:solidFill>
              </a:rPr>
              <a:t>Oil Crisis; “Acid Rain”; Greenpeace</a:t>
            </a:r>
          </a:p>
          <a:p>
            <a:pPr>
              <a:buNone/>
            </a:pPr>
            <a:endParaRPr lang="en-US" sz="2400" dirty="0" smtClean="0"/>
          </a:p>
          <a:p>
            <a:pPr>
              <a:buNone/>
            </a:pPr>
            <a:endParaRPr lang="en-US" dirty="0"/>
          </a:p>
        </p:txBody>
      </p:sp>
      <p:pic>
        <p:nvPicPr>
          <p:cNvPr id="60418" name="Picture 2" descr="Image:FLAG POLICY DURING THE 1973 oil crisis.gif">
            <a:hlinkClick r:id="rId2"/>
          </p:cNvPr>
          <p:cNvPicPr>
            <a:picLocks noChangeAspect="1" noChangeArrowheads="1"/>
          </p:cNvPicPr>
          <p:nvPr/>
        </p:nvPicPr>
        <p:blipFill>
          <a:blip r:embed="rId3"/>
          <a:srcRect/>
          <a:stretch>
            <a:fillRect/>
          </a:stretch>
        </p:blipFill>
        <p:spPr bwMode="auto">
          <a:xfrm>
            <a:off x="457200" y="2743200"/>
            <a:ext cx="2377694" cy="3505200"/>
          </a:xfrm>
          <a:prstGeom prst="rect">
            <a:avLst/>
          </a:prstGeom>
          <a:noFill/>
        </p:spPr>
      </p:pic>
      <p:pic>
        <p:nvPicPr>
          <p:cNvPr id="60420" name="Picture 4" descr="Click on the logo to enter the Website">
            <a:hlinkClick r:id="rId4" tooltip="Click on the logo to enter the Website"/>
          </p:cNvPr>
          <p:cNvPicPr>
            <a:picLocks noChangeAspect="1" noChangeArrowheads="1"/>
          </p:cNvPicPr>
          <p:nvPr/>
        </p:nvPicPr>
        <p:blipFill>
          <a:blip r:embed="rId5"/>
          <a:srcRect/>
          <a:stretch>
            <a:fillRect/>
          </a:stretch>
        </p:blipFill>
        <p:spPr bwMode="auto">
          <a:xfrm>
            <a:off x="6019800" y="4495800"/>
            <a:ext cx="2362200" cy="2019949"/>
          </a:xfrm>
          <a:prstGeom prst="rect">
            <a:avLst/>
          </a:prstGeom>
          <a:noFill/>
        </p:spPr>
      </p:pic>
      <p:pic>
        <p:nvPicPr>
          <p:cNvPr id="60422" name="Picture 6" descr="Image:Acid rain woods1.JPG">
            <a:hlinkClick r:id="rId6"/>
          </p:cNvPr>
          <p:cNvPicPr>
            <a:picLocks noChangeAspect="1" noChangeArrowheads="1"/>
          </p:cNvPicPr>
          <p:nvPr/>
        </p:nvPicPr>
        <p:blipFill>
          <a:blip r:embed="rId7" cstate="print"/>
          <a:srcRect/>
          <a:stretch>
            <a:fillRect/>
          </a:stretch>
        </p:blipFill>
        <p:spPr bwMode="auto">
          <a:xfrm>
            <a:off x="3276600" y="4572000"/>
            <a:ext cx="2286000" cy="1714500"/>
          </a:xfrm>
          <a:prstGeom prst="rect">
            <a:avLst/>
          </a:prstGeom>
          <a:noFill/>
        </p:spPr>
      </p:pic>
      <p:pic>
        <p:nvPicPr>
          <p:cNvPr id="60426" name="Picture 10" descr="http://weblog.greenpeace.org/whales/watchdog.jpg"/>
          <p:cNvPicPr>
            <a:picLocks noChangeAspect="1" noChangeArrowheads="1"/>
          </p:cNvPicPr>
          <p:nvPr/>
        </p:nvPicPr>
        <p:blipFill>
          <a:blip r:embed="rId8"/>
          <a:srcRect/>
          <a:stretch>
            <a:fillRect/>
          </a:stretch>
        </p:blipFill>
        <p:spPr bwMode="auto">
          <a:xfrm>
            <a:off x="3048000" y="2743200"/>
            <a:ext cx="3581400" cy="1346607"/>
          </a:xfrm>
          <a:prstGeom prst="rect">
            <a:avLst/>
          </a:prstGeom>
          <a:noFill/>
        </p:spPr>
      </p:pic>
      <p:pic>
        <p:nvPicPr>
          <p:cNvPr id="60424" name="Picture 8" descr="Bild:Greenpeace.svg">
            <a:hlinkClick r:id="rId9"/>
          </p:cNvPr>
          <p:cNvPicPr>
            <a:picLocks noChangeAspect="1" noChangeArrowheads="1"/>
          </p:cNvPicPr>
          <p:nvPr/>
        </p:nvPicPr>
        <p:blipFill>
          <a:blip r:embed="rId10"/>
          <a:srcRect/>
          <a:stretch>
            <a:fillRect/>
          </a:stretch>
        </p:blipFill>
        <p:spPr bwMode="auto">
          <a:xfrm>
            <a:off x="5943600" y="2819400"/>
            <a:ext cx="2914650" cy="54710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TotalTime>
  <Words>1774</Words>
  <Application>Microsoft Office PowerPoint</Application>
  <PresentationFormat>On-screen Show (4:3)</PresentationFormat>
  <Paragraphs>252</Paragraphs>
  <Slides>54</Slides>
  <Notes>4</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Metro</vt:lpstr>
      <vt:lpstr>European Union Perspectives on Climate Change</vt:lpstr>
      <vt:lpstr>Outline</vt:lpstr>
      <vt:lpstr>Part 1 Environmental Awareness in the European Union</vt:lpstr>
      <vt:lpstr>What is the European Union?</vt:lpstr>
      <vt:lpstr>EU Legislation</vt:lpstr>
      <vt:lpstr>Enough!  The “Pre-History” of the European Union</vt:lpstr>
      <vt:lpstr>History of the European Union From 6 to 27</vt:lpstr>
      <vt:lpstr>History of the European Union</vt:lpstr>
      <vt:lpstr>History in Europe</vt:lpstr>
      <vt:lpstr>History in Europe</vt:lpstr>
      <vt:lpstr>History in Europe</vt:lpstr>
      <vt:lpstr>History in Europe</vt:lpstr>
      <vt:lpstr>Part 2 EU GHG Emissions</vt:lpstr>
      <vt:lpstr>Global GHG Emissions</vt:lpstr>
      <vt:lpstr>Global GHG / CO2 Emissions</vt:lpstr>
      <vt:lpstr>Global CO2 Emissions per capita / tons of CO2 per capita</vt:lpstr>
      <vt:lpstr>Cumulative CO2 Emissions  1850-2000 (Energy-related CO2 only)</vt:lpstr>
      <vt:lpstr>Global CO2 Emissions 1950-2000, per capita responsibility</vt:lpstr>
      <vt:lpstr>Global CO2 Intensity 2002, (Tons of CO2 per $1,000 of GDP)</vt:lpstr>
      <vt:lpstr>Global GHG Emissions 2004, by sector and by gas</vt:lpstr>
      <vt:lpstr>Part 3 The Eu and Climate Change</vt:lpstr>
      <vt:lpstr>The EU and Climate Change Official European Commission Website</vt:lpstr>
      <vt:lpstr>Climate Change Initiatives</vt:lpstr>
      <vt:lpstr>Climate Change Impacts in EU </vt:lpstr>
      <vt:lpstr>Impacts in Germany by 2100</vt:lpstr>
      <vt:lpstr>EU calls for… </vt:lpstr>
      <vt:lpstr>Solutions</vt:lpstr>
      <vt:lpstr>The EU and the Kyoto Protocol 2008-2012</vt:lpstr>
      <vt:lpstr>Climate Change and the Economy</vt:lpstr>
      <vt:lpstr>Emission Trading Scheme (ETS)</vt:lpstr>
      <vt:lpstr>Emission Trading Scheme (ETS)</vt:lpstr>
      <vt:lpstr>Global GHG Emissions Trends </vt:lpstr>
      <vt:lpstr>Global GHG Emissions Trends Projections against 2004</vt:lpstr>
      <vt:lpstr>The EU and Post-Kyoto after 2012 - Reactions</vt:lpstr>
      <vt:lpstr>Part 4 U.S. in the view of the EU</vt:lpstr>
      <vt:lpstr>Energy Consumption per capita per day</vt:lpstr>
      <vt:lpstr>Energy Use for Transportation in gigajoules per capita</vt:lpstr>
      <vt:lpstr>Energy Consumption and GDP</vt:lpstr>
      <vt:lpstr>Passenger Cars and Population Vehicles per 1,000 people</vt:lpstr>
      <vt:lpstr>US-Americans and Their Cars</vt:lpstr>
      <vt:lpstr>Transportation Mode for Land-based Trips</vt:lpstr>
      <vt:lpstr>U.S. Environmentalism  20th century</vt:lpstr>
      <vt:lpstr>U.S. Environmentalism?  20th century</vt:lpstr>
      <vt:lpstr>U.S. Clear Sky Initiative</vt:lpstr>
      <vt:lpstr>U.S. Clear Sky Initiative</vt:lpstr>
      <vt:lpstr>Clear Sky Initiative Reactions from Europe</vt:lpstr>
      <vt:lpstr>Clear Sky Initiative Reactions from Europe</vt:lpstr>
      <vt:lpstr>Part 5 Taking Sustainability Seriously</vt:lpstr>
      <vt:lpstr>Taking Sustainability Seriously</vt:lpstr>
      <vt:lpstr>Taking Sustainability Seriously</vt:lpstr>
      <vt:lpstr>The “Three Deadly Sins” </vt:lpstr>
      <vt:lpstr>Taking Sustainability Seriously Press Release, 13 March 2008</vt:lpstr>
      <vt:lpstr>U.S. and Communitarian Values</vt:lpstr>
      <vt:lpstr>America –  where did all your values go?</vt:lpstr>
    </vt:vector>
  </TitlesOfParts>
  <Company>University of Montana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ulrich.kamp</dc:creator>
  <cp:lastModifiedBy>LabProfile</cp:lastModifiedBy>
  <cp:revision>597</cp:revision>
  <dcterms:created xsi:type="dcterms:W3CDTF">2008-10-22T21:00:54Z</dcterms:created>
  <dcterms:modified xsi:type="dcterms:W3CDTF">2009-04-07T21:42:37Z</dcterms:modified>
</cp:coreProperties>
</file>