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1"/>
  </p:notesMasterIdLst>
  <p:sldIdLst>
    <p:sldId id="258" r:id="rId2"/>
    <p:sldId id="259" r:id="rId3"/>
    <p:sldId id="257" r:id="rId4"/>
    <p:sldId id="271" r:id="rId5"/>
    <p:sldId id="272" r:id="rId6"/>
    <p:sldId id="274" r:id="rId7"/>
    <p:sldId id="273" r:id="rId8"/>
    <p:sldId id="275" r:id="rId9"/>
    <p:sldId id="276" r:id="rId10"/>
    <p:sldId id="277" r:id="rId11"/>
    <p:sldId id="278" r:id="rId12"/>
    <p:sldId id="256" r:id="rId13"/>
    <p:sldId id="270" r:id="rId14"/>
    <p:sldId id="285" r:id="rId15"/>
    <p:sldId id="279" r:id="rId16"/>
    <p:sldId id="280" r:id="rId17"/>
    <p:sldId id="281" r:id="rId18"/>
    <p:sldId id="282" r:id="rId19"/>
    <p:sldId id="283" r:id="rId20"/>
    <p:sldId id="284" r:id="rId21"/>
    <p:sldId id="260" r:id="rId22"/>
    <p:sldId id="261" r:id="rId23"/>
    <p:sldId id="262" r:id="rId24"/>
    <p:sldId id="263" r:id="rId25"/>
    <p:sldId id="264" r:id="rId26"/>
    <p:sldId id="265" r:id="rId27"/>
    <p:sldId id="266" r:id="rId28"/>
    <p:sldId id="267"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C76AA8-F369-49BD-AC42-317FB0B5990D}" type="datetimeFigureOut">
              <a:rPr lang="en-US" smtClean="0"/>
              <a:pPr/>
              <a:t>4/9/2009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26BA8-E22A-4EED-9019-E65F3C8025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25724-F05E-462A-B9D2-B48D588AC002}"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126BA8-E22A-4EED-9019-E65F3C8025D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C6B9D32-7835-463D-9152-2B15EA106E2F}" type="datetimeFigureOut">
              <a:rPr lang="en-US" smtClean="0"/>
              <a:pPr/>
              <a:t>4/9/2009</a:t>
            </a:fld>
            <a:endParaRPr lang="en-US"/>
          </a:p>
        </p:txBody>
      </p:sp>
      <p:sp>
        <p:nvSpPr>
          <p:cNvPr id="16" name="Slide Number Placeholder 15"/>
          <p:cNvSpPr>
            <a:spLocks noGrp="1"/>
          </p:cNvSpPr>
          <p:nvPr>
            <p:ph type="sldNum" sz="quarter" idx="11"/>
          </p:nvPr>
        </p:nvSpPr>
        <p:spPr/>
        <p:txBody>
          <a:bodyPr/>
          <a:lstStyle/>
          <a:p>
            <a:fld id="{62DB754E-C083-4200-83FF-7D878A86C0C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6B9D32-7835-463D-9152-2B15EA106E2F}" type="datetimeFigureOut">
              <a:rPr lang="en-US" smtClean="0"/>
              <a:pPr/>
              <a:t>4/9/2009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B754E-C083-4200-83FF-7D878A86C0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6B9D32-7835-463D-9152-2B15EA106E2F}" type="datetimeFigureOut">
              <a:rPr lang="en-US" smtClean="0"/>
              <a:pPr/>
              <a:t>4/9/2009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B754E-C083-4200-83FF-7D878A86C0C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2CBD619C-77D3-498A-A2E9-944873D5DD6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C6B9D32-7835-463D-9152-2B15EA106E2F}" type="datetimeFigureOut">
              <a:rPr lang="en-US" smtClean="0"/>
              <a:pPr/>
              <a:t>4/9/2009</a:t>
            </a:fld>
            <a:endParaRPr lang="en-US"/>
          </a:p>
        </p:txBody>
      </p:sp>
      <p:sp>
        <p:nvSpPr>
          <p:cNvPr id="15" name="Slide Number Placeholder 14"/>
          <p:cNvSpPr>
            <a:spLocks noGrp="1"/>
          </p:cNvSpPr>
          <p:nvPr>
            <p:ph type="sldNum" sz="quarter" idx="15"/>
          </p:nvPr>
        </p:nvSpPr>
        <p:spPr/>
        <p:txBody>
          <a:bodyPr/>
          <a:lstStyle>
            <a:lvl1pPr algn="ctr">
              <a:defRPr/>
            </a:lvl1pPr>
          </a:lstStyle>
          <a:p>
            <a:fld id="{62DB754E-C083-4200-83FF-7D878A86C0C1}"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6B9D32-7835-463D-9152-2B15EA106E2F}" type="datetimeFigureOut">
              <a:rPr lang="en-US" smtClean="0"/>
              <a:pPr/>
              <a:t>4/9/2009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B754E-C083-4200-83FF-7D878A86C0C1}"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C6B9D32-7835-463D-9152-2B15EA106E2F}" type="datetimeFigureOut">
              <a:rPr lang="en-US" smtClean="0"/>
              <a:pPr/>
              <a:t>4/9/2009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B754E-C083-4200-83FF-7D878A86C0C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2DB754E-C083-4200-83FF-7D878A86C0C1}"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C6B9D32-7835-463D-9152-2B15EA106E2F}" type="datetimeFigureOut">
              <a:rPr lang="en-US" smtClean="0"/>
              <a:pPr/>
              <a:t>4/9/2009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6B9D32-7835-463D-9152-2B15EA106E2F}" type="datetimeFigureOut">
              <a:rPr lang="en-US" smtClean="0"/>
              <a:pPr/>
              <a:t>4/9/2009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B754E-C083-4200-83FF-7D878A86C0C1}"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B9D32-7835-463D-9152-2B15EA106E2F}" type="datetimeFigureOut">
              <a:rPr lang="en-US" smtClean="0"/>
              <a:pPr/>
              <a:t>4/9/2009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B754E-C083-4200-83FF-7D878A86C0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C6B9D32-7835-463D-9152-2B15EA106E2F}" type="datetimeFigureOut">
              <a:rPr lang="en-US" smtClean="0"/>
              <a:pPr/>
              <a:t>4/9/2009</a:t>
            </a:fld>
            <a:endParaRPr lang="en-US"/>
          </a:p>
        </p:txBody>
      </p:sp>
      <p:sp>
        <p:nvSpPr>
          <p:cNvPr id="9" name="Slide Number Placeholder 8"/>
          <p:cNvSpPr>
            <a:spLocks noGrp="1"/>
          </p:cNvSpPr>
          <p:nvPr>
            <p:ph type="sldNum" sz="quarter" idx="15"/>
          </p:nvPr>
        </p:nvSpPr>
        <p:spPr/>
        <p:txBody>
          <a:bodyPr/>
          <a:lstStyle/>
          <a:p>
            <a:fld id="{62DB754E-C083-4200-83FF-7D878A86C0C1}"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C6B9D32-7835-463D-9152-2B15EA106E2F}" type="datetimeFigureOut">
              <a:rPr lang="en-US" smtClean="0"/>
              <a:pPr/>
              <a:t>4/9/2009</a:t>
            </a:fld>
            <a:endParaRPr lang="en-US"/>
          </a:p>
        </p:txBody>
      </p:sp>
      <p:sp>
        <p:nvSpPr>
          <p:cNvPr id="9" name="Slide Number Placeholder 8"/>
          <p:cNvSpPr>
            <a:spLocks noGrp="1"/>
          </p:cNvSpPr>
          <p:nvPr>
            <p:ph type="sldNum" sz="quarter" idx="11"/>
          </p:nvPr>
        </p:nvSpPr>
        <p:spPr/>
        <p:txBody>
          <a:bodyPr/>
          <a:lstStyle/>
          <a:p>
            <a:fld id="{62DB754E-C083-4200-83FF-7D878A86C0C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C6B9D32-7835-463D-9152-2B15EA106E2F}" type="datetimeFigureOut">
              <a:rPr lang="en-US" smtClean="0"/>
              <a:pPr/>
              <a:t>4/9/2009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2DB754E-C083-4200-83FF-7D878A86C0C1}"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t>The basic climate change policy approaches under consideration for the United States are:</a:t>
            </a:r>
            <a:br>
              <a:rPr lang="en-US" dirty="0" smtClean="0"/>
            </a:br>
            <a:r>
              <a:rPr lang="en-US" dirty="0" smtClean="0"/>
              <a:t/>
            </a:r>
            <a:br>
              <a:rPr lang="en-US" dirty="0" smtClean="0"/>
            </a:br>
            <a:r>
              <a:rPr lang="en-US" dirty="0" smtClean="0"/>
              <a:t>1) </a:t>
            </a:r>
            <a:r>
              <a:rPr lang="en-US" b="1" dirty="0" smtClean="0"/>
              <a:t>Cap and Trade:</a:t>
            </a:r>
            <a:r>
              <a:rPr lang="en-US" dirty="0" smtClean="0"/>
              <a:t> A market based system where the </a:t>
            </a:r>
            <a:r>
              <a:rPr lang="en-US" i="1" dirty="0" smtClean="0"/>
              <a:t>right to pollute is either sold or given away to industry by government</a:t>
            </a:r>
            <a:r>
              <a:rPr lang="en-US" dirty="0" smtClean="0"/>
              <a:t> and then those</a:t>
            </a:r>
            <a:r>
              <a:rPr lang="en-US" i="1" dirty="0" smtClean="0"/>
              <a:t> rights can be traded in a free market.</a:t>
            </a:r>
            <a:r>
              <a:rPr lang="en-US" dirty="0" smtClean="0"/>
              <a:t/>
            </a:r>
            <a:br>
              <a:rPr lang="en-US" dirty="0" smtClean="0"/>
            </a:br>
            <a:r>
              <a:rPr lang="en-US" dirty="0" smtClean="0"/>
              <a:t/>
            </a:r>
            <a:br>
              <a:rPr lang="en-US" dirty="0" smtClean="0"/>
            </a:br>
            <a:r>
              <a:rPr lang="en-US" dirty="0" smtClean="0"/>
              <a:t>2) </a:t>
            </a:r>
            <a:r>
              <a:rPr lang="en-US" b="1" dirty="0" smtClean="0"/>
              <a:t>Carbon Tax:</a:t>
            </a:r>
            <a:r>
              <a:rPr lang="en-US" dirty="0" smtClean="0"/>
              <a:t> Those that mine or develop carbon sources and release carbon into the atmosphere </a:t>
            </a:r>
            <a:r>
              <a:rPr lang="en-US" i="1" dirty="0" smtClean="0"/>
              <a:t>pay a tax to the government</a:t>
            </a:r>
            <a:r>
              <a:rPr lang="en-US" dirty="0" smtClean="0"/>
              <a:t> on their production or release</a:t>
            </a:r>
            <a:r>
              <a:rPr lang="en-US" i="1" dirty="0" smtClean="0"/>
              <a:t> in proportion to the amount of carbon produced or released.</a:t>
            </a:r>
            <a:endParaRPr lang="en-US" dirty="0"/>
          </a:p>
        </p:txBody>
      </p:sp>
      <p:sp>
        <p:nvSpPr>
          <p:cNvPr id="2" name="Title 1"/>
          <p:cNvSpPr>
            <a:spLocks noGrp="1"/>
          </p:cNvSpPr>
          <p:nvPr>
            <p:ph type="title"/>
          </p:nvPr>
        </p:nvSpPr>
        <p:spPr/>
        <p:txBody>
          <a:bodyPr/>
          <a:lstStyle/>
          <a:p>
            <a:r>
              <a:rPr lang="en-US" dirty="0" smtClean="0"/>
              <a:t>Policy Options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Allows substitution of credits for reducing emissions in uncovered sectors</a:t>
            </a:r>
          </a:p>
          <a:p>
            <a:r>
              <a:rPr lang="en-US" dirty="0" smtClean="0"/>
              <a:t>Issue is verifying that the reductions would not have happened without the investment and that the reductions do indeed occur</a:t>
            </a:r>
            <a:endParaRPr lang="en-US" dirty="0"/>
          </a:p>
        </p:txBody>
      </p:sp>
      <p:sp>
        <p:nvSpPr>
          <p:cNvPr id="2" name="Title 1"/>
          <p:cNvSpPr>
            <a:spLocks noGrp="1"/>
          </p:cNvSpPr>
          <p:nvPr>
            <p:ph type="title"/>
          </p:nvPr>
        </p:nvSpPr>
        <p:spPr/>
        <p:txBody>
          <a:bodyPr/>
          <a:lstStyle/>
          <a:p>
            <a:r>
              <a:rPr lang="en-US" dirty="0" smtClean="0"/>
              <a:t>Offsets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26517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Bill</a:t>
                      </a:r>
                      <a:endParaRPr lang="en-US" dirty="0"/>
                    </a:p>
                  </a:txBody>
                  <a:tcPr/>
                </a:tc>
                <a:tc>
                  <a:txBody>
                    <a:bodyPr/>
                    <a:lstStyle/>
                    <a:p>
                      <a:r>
                        <a:rPr lang="en-US" sz="1800" b="1" kern="1200" dirty="0" smtClean="0">
                          <a:solidFill>
                            <a:schemeClr val="lt1"/>
                          </a:solidFill>
                          <a:latin typeface="+mn-lt"/>
                          <a:ea typeface="+mn-ea"/>
                          <a:cs typeface="+mn-cs"/>
                        </a:rPr>
                        <a:t>Lieberman-McCain</a:t>
                      </a:r>
                    </a:p>
                    <a:p>
                      <a:r>
                        <a:rPr lang="en-US" sz="1800" b="1" kern="1200" dirty="0" smtClean="0">
                          <a:solidFill>
                            <a:schemeClr val="lt1"/>
                          </a:solidFill>
                          <a:latin typeface="+mn-lt"/>
                          <a:ea typeface="+mn-ea"/>
                          <a:cs typeface="+mn-cs"/>
                        </a:rPr>
                        <a:t>2007</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Sanders-Boxer</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2007</a:t>
                      </a:r>
                      <a:endParaRPr lang="en-US" dirty="0" smtClean="0"/>
                    </a:p>
                    <a:p>
                      <a:endParaRPr lang="en-US" dirty="0"/>
                    </a:p>
                  </a:txBody>
                  <a:tcPr/>
                </a:tc>
                <a:tc>
                  <a:txBody>
                    <a:bodyPr/>
                    <a:lstStyle/>
                    <a:p>
                      <a:r>
                        <a:rPr lang="en-US" dirty="0" smtClean="0"/>
                        <a:t>Waxman 2006</a:t>
                      </a:r>
                      <a:endParaRPr lang="en-US" dirty="0"/>
                    </a:p>
                  </a:txBody>
                  <a:tcPr/>
                </a:tc>
                <a:tc>
                  <a:txBody>
                    <a:bodyPr/>
                    <a:lstStyle/>
                    <a:p>
                      <a:r>
                        <a:rPr lang="en-US" sz="1800" b="1" kern="1200" dirty="0" smtClean="0">
                          <a:solidFill>
                            <a:schemeClr val="lt1"/>
                          </a:solidFill>
                          <a:latin typeface="+mn-lt"/>
                          <a:ea typeface="+mn-ea"/>
                          <a:cs typeface="+mn-cs"/>
                        </a:rPr>
                        <a:t>Bingaman-Specter</a:t>
                      </a:r>
                    </a:p>
                    <a:p>
                      <a:r>
                        <a:rPr lang="en-US" sz="1800" b="1" kern="1200" dirty="0" smtClean="0">
                          <a:solidFill>
                            <a:schemeClr val="lt1"/>
                          </a:solidFill>
                          <a:latin typeface="+mn-lt"/>
                          <a:ea typeface="+mn-ea"/>
                          <a:cs typeface="+mn-cs"/>
                        </a:rPr>
                        <a:t>Draft 2007</a:t>
                      </a:r>
                      <a:endParaRPr lang="en-US" dirty="0" smtClean="0"/>
                    </a:p>
                  </a:txBody>
                  <a:tcPr/>
                </a:tc>
              </a:tr>
              <a:tr h="370840">
                <a:tc>
                  <a:txBody>
                    <a:bodyPr/>
                    <a:lstStyle/>
                    <a:p>
                      <a:r>
                        <a:rPr lang="en-US" dirty="0" smtClean="0"/>
                        <a:t>Offset provisions</a:t>
                      </a:r>
                      <a:endParaRPr lang="en-US" dirty="0"/>
                    </a:p>
                  </a:txBody>
                  <a:tcPr/>
                </a:tc>
                <a:tc>
                  <a:txBody>
                    <a:bodyPr/>
                    <a:lstStyle/>
                    <a:p>
                      <a:r>
                        <a:rPr lang="en-US" dirty="0" smtClean="0"/>
                        <a:t>Can offset up to 30% with sequestration and other offsets</a:t>
                      </a:r>
                      <a:endParaRPr lang="en-US" dirty="0"/>
                    </a:p>
                  </a:txBody>
                  <a:tcPr/>
                </a:tc>
                <a:tc>
                  <a:txBody>
                    <a:bodyPr/>
                    <a:lstStyle/>
                    <a:p>
                      <a:r>
                        <a:rPr lang="en-US" dirty="0" smtClean="0"/>
                        <a:t>No offsets but credits for sequestration</a:t>
                      </a:r>
                      <a:endParaRPr lang="en-US" dirty="0"/>
                    </a:p>
                  </a:txBody>
                  <a:tcPr/>
                </a:tc>
                <a:tc>
                  <a:txBody>
                    <a:bodyPr/>
                    <a:lstStyle/>
                    <a:p>
                      <a:r>
                        <a:rPr lang="en-US" dirty="0" smtClean="0"/>
                        <a:t>No offsets</a:t>
                      </a:r>
                      <a:r>
                        <a:rPr lang="en-US" baseline="0" dirty="0" smtClean="0"/>
                        <a:t>, no sequestration credits</a:t>
                      </a:r>
                      <a:endParaRPr lang="en-US" dirty="0"/>
                    </a:p>
                  </a:txBody>
                  <a:tcPr/>
                </a:tc>
                <a:tc>
                  <a:txBody>
                    <a:bodyPr/>
                    <a:lstStyle/>
                    <a:p>
                      <a:r>
                        <a:rPr lang="en-US" dirty="0" smtClean="0"/>
                        <a:t>Unlimited offsets</a:t>
                      </a:r>
                      <a:r>
                        <a:rPr lang="en-US" baseline="0" dirty="0" smtClean="0"/>
                        <a:t> allowed</a:t>
                      </a:r>
                      <a:endParaRPr lang="en-US" dirty="0"/>
                    </a:p>
                  </a:txBody>
                  <a:tcPr/>
                </a:tc>
              </a:tr>
            </a:tbl>
          </a:graphicData>
        </a:graphic>
      </p:graphicFrame>
      <p:sp>
        <p:nvSpPr>
          <p:cNvPr id="2" name="Title 1"/>
          <p:cNvSpPr>
            <a:spLocks noGrp="1"/>
          </p:cNvSpPr>
          <p:nvPr>
            <p:ph type="title"/>
          </p:nvPr>
        </p:nvSpPr>
        <p:spPr/>
        <p:txBody>
          <a:bodyPr/>
          <a:lstStyle/>
          <a:p>
            <a:r>
              <a:rPr lang="en-US" dirty="0" smtClean="0"/>
              <a:t>Offset Provisions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srcRect/>
          <a:stretch>
            <a:fillRect/>
          </a:stretch>
        </p:blipFill>
        <p:spPr bwMode="auto">
          <a:xfrm>
            <a:off x="762000" y="1828799"/>
            <a:ext cx="7215947" cy="4310103"/>
          </a:xfrm>
          <a:prstGeom prst="rect">
            <a:avLst/>
          </a:prstGeom>
          <a:noFill/>
          <a:ln w="9525">
            <a:noFill/>
            <a:miter lim="800000"/>
            <a:headEnd/>
            <a:tailEnd/>
          </a:ln>
          <a:effectLst/>
        </p:spPr>
      </p:pic>
      <p:sp>
        <p:nvSpPr>
          <p:cNvPr id="4" name="Title 3"/>
          <p:cNvSpPr>
            <a:spLocks noGrp="1"/>
          </p:cNvSpPr>
          <p:nvPr>
            <p:ph type="title"/>
          </p:nvPr>
        </p:nvSpPr>
        <p:spPr/>
        <p:txBody>
          <a:bodyPr/>
          <a:lstStyle/>
          <a:p>
            <a:r>
              <a:rPr lang="en-US" dirty="0" smtClean="0"/>
              <a:t>Last Session Bills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American Clean Energy and Security Act</a:t>
            </a:r>
          </a:p>
          <a:p>
            <a:pPr lvl="1"/>
            <a:r>
              <a:rPr lang="en-US" sz="2800" dirty="0" smtClean="0"/>
              <a:t>Waxman and Markey developed</a:t>
            </a:r>
          </a:p>
          <a:p>
            <a:pPr lvl="1"/>
            <a:r>
              <a:rPr lang="en-US" sz="2800" dirty="0" smtClean="0"/>
              <a:t>Cap and trade system:</a:t>
            </a:r>
          </a:p>
          <a:p>
            <a:pPr lvl="2"/>
            <a:r>
              <a:rPr lang="en-US" sz="2400" dirty="0" smtClean="0"/>
              <a:t>Regulates electric utilities, oil companies, large industrial sources that emit 25,000+ tons of CO2 equivalent (85% of GHG emissions)</a:t>
            </a:r>
          </a:p>
          <a:p>
            <a:pPr lvl="2"/>
            <a:r>
              <a:rPr lang="en-US" sz="2400" dirty="0" smtClean="0"/>
              <a:t>3% below 2005 by 2012, 20% below 2005 by 2020 and 83% below 2005 in 2050</a:t>
            </a:r>
          </a:p>
          <a:p>
            <a:pPr lvl="2"/>
            <a:r>
              <a:rPr lang="en-US" sz="2400" dirty="0" smtClean="0"/>
              <a:t>Allows banking and one year of borrowing</a:t>
            </a:r>
          </a:p>
          <a:p>
            <a:pPr lvl="2"/>
            <a:r>
              <a:rPr lang="en-US" sz="2400" dirty="0" smtClean="0"/>
              <a:t>Offsetting </a:t>
            </a:r>
            <a:r>
              <a:rPr lang="en-US" sz="2400" dirty="0" smtClean="0"/>
              <a:t>allowed( 5 tons offset/4 tons credit)</a:t>
            </a:r>
            <a:endParaRPr lang="en-US" sz="2400" dirty="0"/>
          </a:p>
        </p:txBody>
      </p:sp>
      <p:sp>
        <p:nvSpPr>
          <p:cNvPr id="2" name="Title 1"/>
          <p:cNvSpPr>
            <a:spLocks noGrp="1"/>
          </p:cNvSpPr>
          <p:nvPr>
            <p:ph type="title"/>
          </p:nvPr>
        </p:nvSpPr>
        <p:spPr/>
        <p:txBody>
          <a:bodyPr/>
          <a:lstStyle/>
          <a:p>
            <a:r>
              <a:rPr lang="en-US" dirty="0" smtClean="0"/>
              <a:t>Current Session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86400"/>
          </a:xfrm>
        </p:spPr>
        <p:txBody>
          <a:bodyPr>
            <a:normAutofit lnSpcReduction="10000"/>
          </a:bodyPr>
          <a:lstStyle/>
          <a:p>
            <a:r>
              <a:rPr lang="en-US" dirty="0" smtClean="0"/>
              <a:t>Energy Efficiency: incentives, harmonization and rebates</a:t>
            </a:r>
          </a:p>
          <a:p>
            <a:pPr lvl="1"/>
            <a:r>
              <a:rPr lang="en-US" dirty="0" smtClean="0"/>
              <a:t>Utility energy efficiency: companies must demonstrate customer savings (1% by 2012 to 15% by 2015 for electricity)</a:t>
            </a:r>
          </a:p>
          <a:p>
            <a:r>
              <a:rPr lang="en-US" dirty="0" smtClean="0"/>
              <a:t>Clean Energy</a:t>
            </a:r>
          </a:p>
          <a:p>
            <a:pPr lvl="1"/>
            <a:r>
              <a:rPr lang="en-US" dirty="0" smtClean="0"/>
              <a:t>Renewable Energy: retail energy suppliers must have 6% renewable in 2012- 25% in 2025</a:t>
            </a:r>
          </a:p>
          <a:p>
            <a:pPr lvl="1"/>
            <a:r>
              <a:rPr lang="en-US" dirty="0" smtClean="0"/>
              <a:t>Carbon Capture: demonstration program, incentives and performance standards for new coal plants 1,100 tons per megawatt limit on GHG, then 800 tons</a:t>
            </a:r>
          </a:p>
          <a:p>
            <a:pPr lvl="1"/>
            <a:r>
              <a:rPr lang="en-US" dirty="0" smtClean="0"/>
              <a:t>Clean Fuels and Vehicles: low carbon fuel standard</a:t>
            </a:r>
          </a:p>
          <a:p>
            <a:pPr lvl="1">
              <a:buNone/>
            </a:pPr>
            <a:r>
              <a:rPr lang="en-US" dirty="0" smtClean="0"/>
              <a:t>And more! Adaptation, consumer assistance, green jobs/training, rebates for additional costs over other countries</a:t>
            </a:r>
            <a:endParaRPr lang="en-US" dirty="0" smtClean="0"/>
          </a:p>
          <a:p>
            <a:pPr lvl="1"/>
            <a:endParaRPr lang="en-US" dirty="0" smtClean="0"/>
          </a:p>
        </p:txBody>
      </p:sp>
      <p:sp>
        <p:nvSpPr>
          <p:cNvPr id="3" name="Title 2"/>
          <p:cNvSpPr>
            <a:spLocks noGrp="1"/>
          </p:cNvSpPr>
          <p:nvPr>
            <p:ph type="title"/>
          </p:nvPr>
        </p:nvSpPr>
        <p:spPr>
          <a:xfrm>
            <a:off x="457200" y="152400"/>
            <a:ext cx="8229600" cy="914400"/>
          </a:xfrm>
        </p:spPr>
        <p:txBody>
          <a:bodyPr/>
          <a:lstStyle/>
          <a:p>
            <a:r>
              <a:rPr smtClean="0"/>
              <a:t>ACESA continued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1. Reduce emissions to levels guided by science to avoid dangerous global warming.</a:t>
            </a:r>
          </a:p>
          <a:p>
            <a:pPr>
              <a:buNone/>
            </a:pPr>
            <a:r>
              <a:rPr lang="en-US" dirty="0" smtClean="0"/>
              <a:t>2. Set short and long term emissions targets that are certain and enforceable, with periodic review of the climate science and adjustments to targets and policies as necessary to meet emissions reduction targets.</a:t>
            </a:r>
          </a:p>
          <a:p>
            <a:pPr>
              <a:buNone/>
            </a:pPr>
            <a:r>
              <a:rPr lang="en-US" dirty="0" smtClean="0"/>
              <a:t>3. Ensure that state and local entities continue pioneering efforts to address global warming.</a:t>
            </a:r>
          </a:p>
          <a:p>
            <a:pPr>
              <a:buNone/>
            </a:pPr>
            <a:r>
              <a:rPr lang="en-US" dirty="0" smtClean="0"/>
              <a:t>4. Establish a transparent and accountable market-based system that efficiently reduces carbon emissions.</a:t>
            </a:r>
          </a:p>
          <a:p>
            <a:endParaRPr lang="en-US" dirty="0"/>
          </a:p>
        </p:txBody>
      </p:sp>
      <p:sp>
        <p:nvSpPr>
          <p:cNvPr id="2" name="Title 1"/>
          <p:cNvSpPr>
            <a:spLocks noGrp="1"/>
          </p:cNvSpPr>
          <p:nvPr>
            <p:ph type="title"/>
          </p:nvPr>
        </p:nvSpPr>
        <p:spPr/>
        <p:txBody>
          <a:bodyPr/>
          <a:lstStyle/>
          <a:p>
            <a:r>
              <a:rPr lang="en-US" dirty="0" smtClean="0"/>
              <a:t>Boxer Climate Principles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943600"/>
          </a:xfrm>
        </p:spPr>
        <p:txBody>
          <a:bodyPr>
            <a:normAutofit fontScale="92500" lnSpcReduction="20000"/>
          </a:bodyPr>
          <a:lstStyle/>
          <a:p>
            <a:pPr>
              <a:buNone/>
            </a:pPr>
            <a:r>
              <a:rPr lang="en-US" dirty="0" smtClean="0"/>
              <a:t>5. Use revenues from the carbon market to:</a:t>
            </a:r>
          </a:p>
          <a:p>
            <a:pPr>
              <a:buNone/>
            </a:pPr>
            <a:r>
              <a:rPr lang="en-US" dirty="0" smtClean="0"/>
              <a:t>	- </a:t>
            </a:r>
            <a:r>
              <a:rPr lang="en-US" dirty="0" smtClean="0"/>
              <a:t>Keep consumers whole as our nation transitions to clean energy;</a:t>
            </a:r>
          </a:p>
          <a:p>
            <a:pPr>
              <a:buNone/>
            </a:pPr>
            <a:r>
              <a:rPr lang="en-US" dirty="0" smtClean="0"/>
              <a:t>	- </a:t>
            </a:r>
            <a:r>
              <a:rPr lang="en-US" dirty="0" smtClean="0"/>
              <a:t>Invest in clean energy technologies and energy efficiency measures;</a:t>
            </a:r>
          </a:p>
          <a:p>
            <a:pPr>
              <a:buNone/>
            </a:pPr>
            <a:r>
              <a:rPr lang="en-US" dirty="0" smtClean="0"/>
              <a:t>	- </a:t>
            </a:r>
            <a:r>
              <a:rPr lang="en-US" dirty="0" smtClean="0"/>
              <a:t>Assist states, localities and tribes in addressing and adapting to global warming impacts;</a:t>
            </a:r>
          </a:p>
          <a:p>
            <a:pPr>
              <a:buNone/>
            </a:pPr>
            <a:r>
              <a:rPr lang="en-US" dirty="0" smtClean="0"/>
              <a:t>	- </a:t>
            </a:r>
            <a:r>
              <a:rPr lang="en-US" dirty="0" smtClean="0"/>
              <a:t>Assist workers, businesses and communities, including manufacturing states, in the transition to a clean energy economy;</a:t>
            </a:r>
          </a:p>
          <a:p>
            <a:pPr>
              <a:buNone/>
            </a:pPr>
            <a:r>
              <a:rPr lang="en-US" dirty="0" smtClean="0"/>
              <a:t>	- </a:t>
            </a:r>
            <a:r>
              <a:rPr lang="en-US" dirty="0" smtClean="0"/>
              <a:t>Support efforts to conserve wildlife and natural systems threatened by global warming; and</a:t>
            </a:r>
          </a:p>
          <a:p>
            <a:pPr>
              <a:buNone/>
            </a:pPr>
            <a:r>
              <a:rPr lang="en-US" dirty="0" smtClean="0"/>
              <a:t>	- </a:t>
            </a:r>
            <a:r>
              <a:rPr lang="en-US" dirty="0" smtClean="0"/>
              <a:t>Work with the international community, including faith leaders, to provide support to developing nations in responding and adapting to global warming. In addition to other benefits, these actions will help avoid the threats to international stability and national security posed by global warming</a:t>
            </a:r>
            <a:r>
              <a:rPr lang="en-US" dirty="0" smtClean="0"/>
              <a:t>.</a:t>
            </a:r>
            <a:endParaRPr lang="en-US" dirty="0" smtClean="0"/>
          </a:p>
        </p:txBody>
      </p:sp>
      <p:sp>
        <p:nvSpPr>
          <p:cNvPr id="2" name="Title 1"/>
          <p:cNvSpPr>
            <a:spLocks noGrp="1"/>
          </p:cNvSpPr>
          <p:nvPr>
            <p:ph type="title"/>
          </p:nvPr>
        </p:nvSpPr>
        <p:spPr>
          <a:xfrm>
            <a:off x="457200" y="0"/>
            <a:ext cx="8229600" cy="1143000"/>
          </a:xfrm>
        </p:spPr>
        <p:txBody>
          <a:bodyPr>
            <a:normAutofit/>
          </a:bodyPr>
          <a:lstStyle/>
          <a:p>
            <a:r>
              <a:rPr lang="en-US" dirty="0" smtClean="0"/>
              <a:t>Boxer Climate Principles (cont’d)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6. Ensure a level global playing field, by providing incentives for emission reductions and effective deterrents so that countries contribute their fair share to the international effort to combat global warming.</a:t>
            </a:r>
          </a:p>
          <a:p>
            <a:pPr>
              <a:buNone/>
            </a:pPr>
            <a:endParaRPr lang="en-US" dirty="0" smtClean="0"/>
          </a:p>
          <a:p>
            <a:pPr>
              <a:buNone/>
            </a:pPr>
            <a:endParaRPr lang="en-US" dirty="0"/>
          </a:p>
        </p:txBody>
      </p:sp>
      <p:sp>
        <p:nvSpPr>
          <p:cNvPr id="2" name="Title 1"/>
          <p:cNvSpPr>
            <a:spLocks noGrp="1"/>
          </p:cNvSpPr>
          <p:nvPr>
            <p:ph type="title"/>
          </p:nvPr>
        </p:nvSpPr>
        <p:spPr/>
        <p:txBody>
          <a:bodyPr>
            <a:normAutofit/>
          </a:bodyPr>
          <a:lstStyle/>
          <a:p>
            <a:r>
              <a:rPr lang="en-US" dirty="0" smtClean="0"/>
              <a:t>Boxer Climate Principles (cont’d)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Constituent perceptions drive political decisions- need to be re-elected</a:t>
            </a:r>
          </a:p>
          <a:p>
            <a:r>
              <a:rPr lang="en-US" dirty="0" smtClean="0"/>
              <a:t>Special interest group lobbying does as well, but without public support there is risk to politicians</a:t>
            </a:r>
            <a:endParaRPr lang="en-US" dirty="0"/>
          </a:p>
        </p:txBody>
      </p:sp>
      <p:sp>
        <p:nvSpPr>
          <p:cNvPr id="2" name="Title 1"/>
          <p:cNvSpPr>
            <a:spLocks noGrp="1"/>
          </p:cNvSpPr>
          <p:nvPr>
            <p:ph type="title"/>
          </p:nvPr>
        </p:nvSpPr>
        <p:spPr/>
        <p:txBody>
          <a:bodyPr/>
          <a:lstStyle/>
          <a:p>
            <a:r>
              <a:rPr lang="en-US" dirty="0" smtClean="0"/>
              <a:t>Public Attitudes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sz="3200" b="1"/>
              <a:t>Voters View Renewable Energy as the Best Solution</a:t>
            </a:r>
          </a:p>
        </p:txBody>
      </p:sp>
      <p:sp>
        <p:nvSpPr>
          <p:cNvPr id="181252" name="AutoShape 4"/>
          <p:cNvSpPr>
            <a:spLocks noChangeArrowheads="1"/>
          </p:cNvSpPr>
          <p:nvPr/>
        </p:nvSpPr>
        <p:spPr bwMode="auto">
          <a:xfrm>
            <a:off x="304800" y="1447800"/>
            <a:ext cx="8451850" cy="609600"/>
          </a:xfrm>
          <a:prstGeom prst="roundRect">
            <a:avLst>
              <a:gd name="adj" fmla="val 16667"/>
            </a:avLst>
          </a:prstGeom>
          <a:solidFill>
            <a:srgbClr val="CCCCCC"/>
          </a:solidFill>
          <a:ln w="9525">
            <a:noFill/>
            <a:round/>
            <a:headEnd/>
            <a:tailEnd/>
          </a:ln>
          <a:effectLst/>
        </p:spPr>
        <p:txBody>
          <a:bodyPr lIns="0" tIns="0" rIns="0" bIns="0" anchor="ctr">
            <a:spAutoFit/>
          </a:bodyPr>
          <a:lstStyle/>
          <a:p>
            <a:pPr algn="ctr" eaLnBrk="1" hangingPunct="1"/>
            <a:r>
              <a:rPr lang="en-US" i="1">
                <a:solidFill>
                  <a:schemeClr val="bg2"/>
                </a:solidFill>
                <a:cs typeface="Arial" charset="0"/>
              </a:rPr>
              <a:t> What are the ONE or TWO most important things that can be done to solve America’s energy problems and high gas prices?</a:t>
            </a:r>
          </a:p>
        </p:txBody>
      </p:sp>
      <p:sp>
        <p:nvSpPr>
          <p:cNvPr id="181258" name="AutoShape 10"/>
          <p:cNvSpPr>
            <a:spLocks noChangeArrowheads="1"/>
          </p:cNvSpPr>
          <p:nvPr/>
        </p:nvSpPr>
        <p:spPr bwMode="auto">
          <a:xfrm>
            <a:off x="304800" y="2133600"/>
            <a:ext cx="8458200" cy="4114800"/>
          </a:xfrm>
          <a:prstGeom prst="roundRect">
            <a:avLst>
              <a:gd name="adj" fmla="val 16667"/>
            </a:avLst>
          </a:prstGeom>
          <a:solidFill>
            <a:schemeClr val="tx1"/>
          </a:solidFill>
          <a:ln w="9525">
            <a:solidFill>
              <a:schemeClr val="tx1"/>
            </a:solidFill>
            <a:round/>
            <a:headEnd/>
            <a:tailEnd/>
          </a:ln>
          <a:effectLst/>
        </p:spPr>
        <p:txBody>
          <a:bodyPr wrap="none" anchor="ctr"/>
          <a:lstStyle/>
          <a:p>
            <a:endParaRPr lang="en-US"/>
          </a:p>
        </p:txBody>
      </p:sp>
      <p:graphicFrame>
        <p:nvGraphicFramePr>
          <p:cNvPr id="181262" name="Object 14"/>
          <p:cNvGraphicFramePr>
            <a:graphicFrameLocks noChangeAspect="1"/>
          </p:cNvGraphicFramePr>
          <p:nvPr/>
        </p:nvGraphicFramePr>
        <p:xfrm>
          <a:off x="4367213" y="2208213"/>
          <a:ext cx="4319587" cy="4545012"/>
        </p:xfrm>
        <a:graphic>
          <a:graphicData uri="http://schemas.openxmlformats.org/presentationml/2006/ole">
            <p:oleObj spid="_x0000_s1026" name="Chart" r:id="rId4" imgW="3009900" imgH="3162300" progId="MSGraph.Chart.8">
              <p:embed/>
            </p:oleObj>
          </a:graphicData>
        </a:graphic>
      </p:graphicFrame>
      <p:graphicFrame>
        <p:nvGraphicFramePr>
          <p:cNvPr id="181263" name="Object 15"/>
          <p:cNvGraphicFramePr>
            <a:graphicFrameLocks noChangeAspect="1"/>
          </p:cNvGraphicFramePr>
          <p:nvPr/>
        </p:nvGraphicFramePr>
        <p:xfrm>
          <a:off x="250825" y="2209800"/>
          <a:ext cx="4346575" cy="4559300"/>
        </p:xfrm>
        <a:graphic>
          <a:graphicData uri="http://schemas.openxmlformats.org/presentationml/2006/ole">
            <p:oleObj spid="_x0000_s1027" name="Chart" r:id="rId5" imgW="3009900" imgH="3162300" progId="MSGraph.Chart.8">
              <p:embed/>
            </p:oleObj>
          </a:graphicData>
        </a:graphic>
      </p:graphicFrame>
      <p:sp>
        <p:nvSpPr>
          <p:cNvPr id="181264" name="Text Box 16"/>
          <p:cNvSpPr txBox="1">
            <a:spLocks noChangeArrowheads="1"/>
          </p:cNvSpPr>
          <p:nvPr/>
        </p:nvSpPr>
        <p:spPr bwMode="auto">
          <a:xfrm>
            <a:off x="1371600" y="2209800"/>
            <a:ext cx="2514600" cy="457200"/>
          </a:xfrm>
          <a:prstGeom prst="rect">
            <a:avLst/>
          </a:prstGeom>
          <a:noFill/>
          <a:ln w="9525">
            <a:noFill/>
            <a:miter lim="800000"/>
            <a:headEnd/>
            <a:tailEnd/>
          </a:ln>
          <a:effectLst/>
        </p:spPr>
        <p:txBody>
          <a:bodyPr lIns="0" tIns="0" rIns="0" bIns="0">
            <a:spAutoFit/>
          </a:bodyPr>
          <a:lstStyle/>
          <a:p>
            <a:pPr algn="ctr" eaLnBrk="1" hangingPunct="1"/>
            <a:r>
              <a:rPr lang="en-US" sz="1500">
                <a:solidFill>
                  <a:schemeClr val="bg2"/>
                </a:solidFill>
                <a:cs typeface="Arial" charset="0"/>
              </a:rPr>
              <a:t>How to Address America’s Energy Problems</a:t>
            </a:r>
          </a:p>
        </p:txBody>
      </p:sp>
      <p:sp>
        <p:nvSpPr>
          <p:cNvPr id="181265" name="Text Box 17"/>
          <p:cNvSpPr txBox="1">
            <a:spLocks noChangeArrowheads="1"/>
          </p:cNvSpPr>
          <p:nvPr/>
        </p:nvSpPr>
        <p:spPr bwMode="auto">
          <a:xfrm>
            <a:off x="5410200" y="2209800"/>
            <a:ext cx="2590800" cy="457200"/>
          </a:xfrm>
          <a:prstGeom prst="rect">
            <a:avLst/>
          </a:prstGeom>
          <a:noFill/>
          <a:ln w="9525">
            <a:noFill/>
            <a:miter lim="800000"/>
            <a:headEnd/>
            <a:tailEnd/>
          </a:ln>
          <a:effectLst/>
        </p:spPr>
        <p:txBody>
          <a:bodyPr lIns="0" tIns="0" rIns="0" bIns="0">
            <a:spAutoFit/>
          </a:bodyPr>
          <a:lstStyle/>
          <a:p>
            <a:pPr algn="ctr" eaLnBrk="1" hangingPunct="1"/>
            <a:r>
              <a:rPr lang="en-US" sz="1500">
                <a:solidFill>
                  <a:schemeClr val="bg2"/>
                </a:solidFill>
                <a:cs typeface="Arial" charset="0"/>
              </a:rPr>
              <a:t>What the Government Should Do About the High Gas Prices</a:t>
            </a:r>
          </a:p>
        </p:txBody>
      </p:sp>
      <p:sp>
        <p:nvSpPr>
          <p:cNvPr id="181266" name="Text Box 18"/>
          <p:cNvSpPr txBox="1">
            <a:spLocks noChangeArrowheads="1"/>
          </p:cNvSpPr>
          <p:nvPr/>
        </p:nvSpPr>
        <p:spPr bwMode="auto">
          <a:xfrm>
            <a:off x="1736725" y="6589713"/>
            <a:ext cx="6950075" cy="366712"/>
          </a:xfrm>
          <a:prstGeom prst="rect">
            <a:avLst/>
          </a:prstGeom>
          <a:noFill/>
          <a:ln w="9525">
            <a:noFill/>
            <a:miter lim="800000"/>
            <a:headEnd/>
            <a:tailEnd/>
          </a:ln>
          <a:effectLst/>
        </p:spPr>
        <p:txBody>
          <a:bodyPr>
            <a:spAutoFit/>
          </a:bodyPr>
          <a:lstStyle/>
          <a:p>
            <a:endParaRPr lang="en-US"/>
          </a:p>
        </p:txBody>
      </p:sp>
      <p:sp>
        <p:nvSpPr>
          <p:cNvPr id="181267" name="Text Box 19"/>
          <p:cNvSpPr txBox="1">
            <a:spLocks noChangeArrowheads="1"/>
          </p:cNvSpPr>
          <p:nvPr/>
        </p:nvSpPr>
        <p:spPr bwMode="auto">
          <a:xfrm>
            <a:off x="3206750" y="6338888"/>
            <a:ext cx="5937250" cy="366712"/>
          </a:xfrm>
          <a:prstGeom prst="rect">
            <a:avLst/>
          </a:prstGeom>
          <a:noFill/>
          <a:ln w="9525">
            <a:noFill/>
            <a:miter lim="800000"/>
            <a:headEnd/>
            <a:tailEnd/>
          </a:ln>
          <a:effectLst/>
        </p:spPr>
        <p:txBody>
          <a:bodyPr wrap="none">
            <a:spAutoFit/>
          </a:bodyPr>
          <a:lstStyle/>
          <a:p>
            <a:r>
              <a:rPr lang="en-US"/>
              <a:t>Greenburg Quinlan Rosner Research Survey, June 2006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Taxes are VERY unpopular</a:t>
            </a:r>
          </a:p>
          <a:p>
            <a:r>
              <a:rPr lang="en-US" dirty="0" smtClean="0"/>
              <a:t>Free market mechanisms have bi-partisan support</a:t>
            </a:r>
          </a:p>
          <a:p>
            <a:pPr lvl="1"/>
            <a:r>
              <a:rPr lang="en-US" dirty="0" smtClean="0"/>
              <a:t>Appeal to conservatives</a:t>
            </a:r>
          </a:p>
          <a:p>
            <a:pPr lvl="1"/>
            <a:r>
              <a:rPr lang="en-US" dirty="0" smtClean="0"/>
              <a:t>Promise reductions</a:t>
            </a:r>
          </a:p>
          <a:p>
            <a:pPr lvl="1"/>
            <a:r>
              <a:rPr lang="en-US" dirty="0" smtClean="0"/>
              <a:t>Create a new industry: carbon traders</a:t>
            </a:r>
          </a:p>
          <a:p>
            <a:pPr lvl="1">
              <a:buNone/>
            </a:pPr>
            <a:r>
              <a:rPr lang="en-US" dirty="0" smtClean="0"/>
              <a:t>Therefore, cap and trade has dominated the discussion</a:t>
            </a:r>
          </a:p>
        </p:txBody>
      </p:sp>
      <p:sp>
        <p:nvSpPr>
          <p:cNvPr id="2" name="Title 1"/>
          <p:cNvSpPr>
            <a:spLocks noGrp="1"/>
          </p:cNvSpPr>
          <p:nvPr>
            <p:ph type="title"/>
          </p:nvPr>
        </p:nvSpPr>
        <p:spPr/>
        <p:txBody>
          <a:bodyPr/>
          <a:lstStyle/>
          <a:p>
            <a:r>
              <a:rPr lang="en-US" dirty="0" smtClean="0"/>
              <a:t>Politics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24000"/>
            <a:ext cx="8229600" cy="2971800"/>
          </a:xfrm>
        </p:spPr>
        <p:txBody>
          <a:bodyPr>
            <a:noAutofit/>
          </a:bodyPr>
          <a:lstStyle/>
          <a:p>
            <a:r>
              <a:rPr lang="en-US" sz="3600" dirty="0" smtClean="0"/>
              <a:t>Has it changed?</a:t>
            </a:r>
          </a:p>
          <a:p>
            <a:pPr>
              <a:buNone/>
            </a:pPr>
            <a:endParaRPr lang="en-US" sz="3600" dirty="0" smtClean="0"/>
          </a:p>
          <a:p>
            <a:r>
              <a:rPr lang="en-US" sz="3600" dirty="0" smtClean="0"/>
              <a:t>What does it mean for moving solutions forward?</a:t>
            </a:r>
            <a:endParaRPr lang="en-US" sz="3600" dirty="0"/>
          </a:p>
        </p:txBody>
      </p:sp>
      <p:sp>
        <p:nvSpPr>
          <p:cNvPr id="2" name="Title 1"/>
          <p:cNvSpPr>
            <a:spLocks noGrp="1"/>
          </p:cNvSpPr>
          <p:nvPr>
            <p:ph type="title"/>
          </p:nvPr>
        </p:nvSpPr>
        <p:spPr/>
        <p:txBody>
          <a:bodyPr/>
          <a:lstStyle/>
          <a:p>
            <a:r>
              <a:rPr lang="en-US" dirty="0" smtClean="0"/>
              <a:t>Recent Public Perception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stretch>
            <a:fillRect/>
          </a:stretch>
        </p:blipFill>
        <p:spPr bwMode="auto">
          <a:xfrm>
            <a:off x="1661134" y="1524000"/>
            <a:ext cx="5821732" cy="4572000"/>
          </a:xfrm>
          <a:prstGeom prst="rect">
            <a:avLst/>
          </a:prstGeom>
          <a:noFill/>
          <a:ln w="9525">
            <a:noFill/>
            <a:miter lim="800000"/>
            <a:headEnd/>
            <a:tailEnd/>
          </a:ln>
          <a:effectLst/>
        </p:spPr>
      </p:pic>
      <p:sp>
        <p:nvSpPr>
          <p:cNvPr id="2" name="Title 1"/>
          <p:cNvSpPr>
            <a:spLocks noGrp="1"/>
          </p:cNvSpPr>
          <p:nvPr>
            <p:ph type="title"/>
          </p:nvPr>
        </p:nvSpPr>
        <p:spPr>
          <a:xfrm>
            <a:off x="457200" y="0"/>
            <a:ext cx="8229600" cy="1143000"/>
          </a:xfrm>
        </p:spPr>
        <p:txBody>
          <a:bodyPr/>
          <a:lstStyle/>
          <a:p>
            <a:r>
              <a:rPr lang="en-US" dirty="0" smtClean="0"/>
              <a:t>Public Attitudes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1000125" y="0"/>
            <a:ext cx="7143750" cy="88011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srcRect/>
          <a:stretch>
            <a:fillRect/>
          </a:stretch>
        </p:blipFill>
        <p:spPr bwMode="auto">
          <a:xfrm>
            <a:off x="1000125" y="0"/>
            <a:ext cx="7143750" cy="7086599"/>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rcRect/>
          <a:stretch>
            <a:fillRect/>
          </a:stretch>
        </p:blipFill>
        <p:spPr bwMode="auto">
          <a:xfrm>
            <a:off x="381000" y="457200"/>
            <a:ext cx="8394699" cy="6044183"/>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Cut back on leisure driving Very 39% Somewhat 39%</a:t>
            </a:r>
          </a:p>
          <a:p>
            <a:r>
              <a:rPr lang="en-US" dirty="0" smtClean="0"/>
              <a:t>Have a 55 mph speed limit Very 37% Somewhat 27%</a:t>
            </a:r>
          </a:p>
          <a:p>
            <a:r>
              <a:rPr lang="en-US" dirty="0" smtClean="0"/>
              <a:t>&gt;½ the time:</a:t>
            </a:r>
          </a:p>
          <a:p>
            <a:pPr lvl="1"/>
            <a:r>
              <a:rPr lang="en-US" dirty="0" smtClean="0"/>
              <a:t>Carpool Very 32% Somewhat 23%</a:t>
            </a:r>
          </a:p>
          <a:p>
            <a:pPr lvl="1"/>
            <a:r>
              <a:rPr lang="en-US" dirty="0" smtClean="0"/>
              <a:t>Use public transit Very 25% Somewhat 19%</a:t>
            </a:r>
          </a:p>
          <a:p>
            <a:pPr lvl="1"/>
            <a:r>
              <a:rPr lang="en-US" dirty="0" smtClean="0"/>
              <a:t>Bike or walk Very 20% Somewhat 20%</a:t>
            </a:r>
            <a:endParaRPr lang="en-US" dirty="0"/>
          </a:p>
        </p:txBody>
      </p:sp>
      <p:sp>
        <p:nvSpPr>
          <p:cNvPr id="4" name="Title 3"/>
          <p:cNvSpPr>
            <a:spLocks noGrp="1"/>
          </p:cNvSpPr>
          <p:nvPr>
            <p:ph type="title"/>
          </p:nvPr>
        </p:nvSpPr>
        <p:spPr/>
        <p:txBody>
          <a:bodyPr/>
          <a:lstStyle/>
          <a:p>
            <a:r>
              <a:rPr lang="en-US" dirty="0" smtClean="0"/>
              <a:t>Solutions-Personal (willingness)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srcRect/>
          <a:stretch>
            <a:fillRect/>
          </a:stretch>
        </p:blipFill>
        <p:spPr bwMode="auto">
          <a:xfrm>
            <a:off x="1000125" y="95250"/>
            <a:ext cx="7143750" cy="66675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srcRect/>
          <a:stretch>
            <a:fillRect/>
          </a:stretch>
        </p:blipFill>
        <p:spPr bwMode="auto">
          <a:xfrm>
            <a:off x="1000125" y="114300"/>
            <a:ext cx="7143750" cy="66294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Disengaged (19%): not connected to energy issue</a:t>
            </a:r>
          </a:p>
          <a:p>
            <a:r>
              <a:rPr lang="en-US" dirty="0" smtClean="0"/>
              <a:t>Climate Change Doubters (17%): reject idea </a:t>
            </a:r>
          </a:p>
          <a:p>
            <a:r>
              <a:rPr lang="en-US" dirty="0" smtClean="0"/>
              <a:t>The Anxious (40%): know enough to be worried (91% worry “a lot” about cost of electricity)</a:t>
            </a:r>
          </a:p>
          <a:p>
            <a:r>
              <a:rPr lang="en-US" dirty="0" smtClean="0"/>
              <a:t>The Greens (24%): worry about all elements of the energy problem</a:t>
            </a:r>
            <a:endParaRPr lang="en-US" dirty="0"/>
          </a:p>
        </p:txBody>
      </p:sp>
      <p:sp>
        <p:nvSpPr>
          <p:cNvPr id="2" name="Title 1"/>
          <p:cNvSpPr>
            <a:spLocks noGrp="1"/>
          </p:cNvSpPr>
          <p:nvPr>
            <p:ph type="title"/>
          </p:nvPr>
        </p:nvSpPr>
        <p:spPr/>
        <p:txBody>
          <a:bodyPr>
            <a:normAutofit/>
          </a:bodyPr>
          <a:lstStyle/>
          <a:p>
            <a:r>
              <a:rPr lang="en-US" dirty="0" smtClean="0"/>
              <a:t>Major Public Attitude Groups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Both the Anxious and the Greens support alternative energy, but for entirely different reasons</a:t>
            </a:r>
          </a:p>
          <a:p>
            <a:r>
              <a:rPr lang="en-US" dirty="0" smtClean="0"/>
              <a:t>The Anxious believe with heavy investment  alternative energy could be a major part of our energy consumption in 10 years or less (85%)</a:t>
            </a:r>
          </a:p>
          <a:p>
            <a:r>
              <a:rPr lang="en-US" dirty="0" smtClean="0"/>
              <a:t>The Greens believe we need to find alternative energy sources even if gas stays low (&gt;90%, 77% strongly</a:t>
            </a:r>
            <a:endParaRPr lang="en-US" dirty="0"/>
          </a:p>
        </p:txBody>
      </p:sp>
      <p:sp>
        <p:nvSpPr>
          <p:cNvPr id="2" name="Title 1"/>
          <p:cNvSpPr>
            <a:spLocks noGrp="1"/>
          </p:cNvSpPr>
          <p:nvPr>
            <p:ph type="title"/>
          </p:nvPr>
        </p:nvSpPr>
        <p:spPr/>
        <p:txBody>
          <a:bodyPr/>
          <a:lstStyle/>
          <a:p>
            <a:r>
              <a:rPr lang="en-US" dirty="0" smtClean="0"/>
              <a:t>Common Ground?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371600"/>
          <a:ext cx="8534400" cy="5394960"/>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gridCol w="1219200"/>
              </a:tblGrid>
              <a:tr h="370840">
                <a:tc>
                  <a:txBody>
                    <a:bodyPr/>
                    <a:lstStyle/>
                    <a:p>
                      <a:r>
                        <a:rPr lang="en-US" dirty="0" smtClean="0"/>
                        <a:t>Bill</a:t>
                      </a:r>
                      <a:endParaRPr lang="en-US" dirty="0"/>
                    </a:p>
                  </a:txBody>
                  <a:tcPr/>
                </a:tc>
                <a:tc>
                  <a:txBody>
                    <a:bodyPr/>
                    <a:lstStyle/>
                    <a:p>
                      <a:r>
                        <a:rPr lang="en-US" sz="1800" b="1" kern="1200" dirty="0" smtClean="0">
                          <a:solidFill>
                            <a:schemeClr val="lt1"/>
                          </a:solidFill>
                          <a:latin typeface="+mn-lt"/>
                          <a:ea typeface="+mn-ea"/>
                          <a:cs typeface="+mn-cs"/>
                        </a:rPr>
                        <a:t>Lieberman-McCain</a:t>
                      </a:r>
                    </a:p>
                    <a:p>
                      <a:r>
                        <a:rPr lang="en-US" sz="1800" b="1" kern="1200" dirty="0" smtClean="0">
                          <a:solidFill>
                            <a:schemeClr val="lt1"/>
                          </a:solidFill>
                          <a:latin typeface="+mn-lt"/>
                          <a:ea typeface="+mn-ea"/>
                          <a:cs typeface="+mn-cs"/>
                        </a:rPr>
                        <a:t>2007</a:t>
                      </a:r>
                      <a:endParaRPr lang="en-US" dirty="0"/>
                    </a:p>
                  </a:txBody>
                  <a:tcPr/>
                </a:tc>
                <a:tc>
                  <a:txBody>
                    <a:bodyPr/>
                    <a:lstStyle/>
                    <a:p>
                      <a:r>
                        <a:rPr lang="en-US" sz="1800" b="1" kern="1200" dirty="0" smtClean="0">
                          <a:solidFill>
                            <a:schemeClr val="lt1"/>
                          </a:solidFill>
                          <a:latin typeface="+mn-lt"/>
                          <a:ea typeface="+mn-ea"/>
                          <a:cs typeface="+mn-cs"/>
                        </a:rPr>
                        <a:t>Bingaman-Specter</a:t>
                      </a:r>
                    </a:p>
                    <a:p>
                      <a:r>
                        <a:rPr lang="en-US" sz="1800" b="1" kern="1200" dirty="0" smtClean="0">
                          <a:solidFill>
                            <a:schemeClr val="lt1"/>
                          </a:solidFill>
                          <a:latin typeface="+mn-lt"/>
                          <a:ea typeface="+mn-ea"/>
                          <a:cs typeface="+mn-cs"/>
                        </a:rPr>
                        <a:t>Draft 2007</a:t>
                      </a:r>
                    </a:p>
                    <a:p>
                      <a:endParaRPr lang="en-US" dirty="0"/>
                    </a:p>
                  </a:txBody>
                  <a:tcPr/>
                </a:tc>
                <a:tc>
                  <a:txBody>
                    <a:bodyPr/>
                    <a:lstStyle/>
                    <a:p>
                      <a:r>
                        <a:rPr lang="en-US" sz="1800" b="1" kern="1200" dirty="0" smtClean="0">
                          <a:solidFill>
                            <a:schemeClr val="lt1"/>
                          </a:solidFill>
                          <a:latin typeface="+mn-lt"/>
                          <a:ea typeface="+mn-ea"/>
                          <a:cs typeface="+mn-cs"/>
                        </a:rPr>
                        <a:t>Kerry-</a:t>
                      </a:r>
                      <a:r>
                        <a:rPr lang="en-US" sz="1800" b="1" kern="1200" dirty="0" err="1" smtClean="0">
                          <a:solidFill>
                            <a:schemeClr val="lt1"/>
                          </a:solidFill>
                          <a:latin typeface="+mn-lt"/>
                          <a:ea typeface="+mn-ea"/>
                          <a:cs typeface="+mn-cs"/>
                        </a:rPr>
                        <a:t>Snowe</a:t>
                      </a:r>
                      <a:r>
                        <a:rPr lang="en-US" sz="1800" b="1" kern="1200" dirty="0" smtClean="0">
                          <a:solidFill>
                            <a:schemeClr val="lt1"/>
                          </a:solidFill>
                          <a:latin typeface="+mn-lt"/>
                          <a:ea typeface="+mn-ea"/>
                          <a:cs typeface="+mn-cs"/>
                        </a:rPr>
                        <a:t> 2007</a:t>
                      </a:r>
                      <a:endParaRPr lang="en-US" dirty="0"/>
                    </a:p>
                  </a:txBody>
                  <a:tcPr/>
                </a:tc>
                <a:tc>
                  <a:txBody>
                    <a:bodyPr/>
                    <a:lstStyle/>
                    <a:p>
                      <a:r>
                        <a:rPr lang="en-US" sz="1800" b="1" kern="1200" dirty="0" smtClean="0">
                          <a:solidFill>
                            <a:schemeClr val="lt1"/>
                          </a:solidFill>
                          <a:latin typeface="+mn-lt"/>
                          <a:ea typeface="+mn-ea"/>
                          <a:cs typeface="+mn-cs"/>
                        </a:rPr>
                        <a:t>Sanders-Boxer 2007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Udall-Petri 2006</a:t>
                      </a:r>
                    </a:p>
                    <a:p>
                      <a:endParaRPr lang="en-US" dirty="0"/>
                    </a:p>
                  </a:txBody>
                  <a:tcPr/>
                </a:tc>
                <a:tc>
                  <a:txBody>
                    <a:bodyPr/>
                    <a:lstStyle/>
                    <a:p>
                      <a:r>
                        <a:rPr lang="en-US" sz="1800" b="1" kern="1200" dirty="0" smtClean="0">
                          <a:solidFill>
                            <a:schemeClr val="lt1"/>
                          </a:solidFill>
                          <a:latin typeface="+mn-lt"/>
                          <a:ea typeface="+mn-ea"/>
                          <a:cs typeface="+mn-cs"/>
                        </a:rPr>
                        <a:t>Obama Admin.</a:t>
                      </a:r>
                    </a:p>
                    <a:p>
                      <a:r>
                        <a:rPr lang="en-US" sz="1800" b="1" kern="1200" dirty="0" smtClean="0">
                          <a:solidFill>
                            <a:schemeClr val="lt1"/>
                          </a:solidFill>
                          <a:latin typeface="+mn-lt"/>
                          <a:ea typeface="+mn-ea"/>
                          <a:cs typeface="+mn-cs"/>
                        </a:rPr>
                        <a:t>2009</a:t>
                      </a:r>
                    </a:p>
                    <a:p>
                      <a:endParaRPr lang="en-US" dirty="0"/>
                    </a:p>
                  </a:txBody>
                  <a:tcPr/>
                </a:tc>
              </a:tr>
              <a:tr h="370840">
                <a:tc>
                  <a:txBody>
                    <a:bodyPr/>
                    <a:lstStyle/>
                    <a:p>
                      <a:r>
                        <a:rPr lang="en-US" dirty="0" smtClean="0"/>
                        <a:t>Allocation</a:t>
                      </a:r>
                      <a:endParaRPr lang="en-US" dirty="0"/>
                    </a:p>
                  </a:txBody>
                  <a:tcPr/>
                </a:tc>
                <a:tc>
                  <a:txBody>
                    <a:bodyPr/>
                    <a:lstStyle/>
                    <a:p>
                      <a:r>
                        <a:rPr lang="en-US" sz="1800" kern="1200" dirty="0" smtClean="0">
                          <a:solidFill>
                            <a:schemeClr val="dk1"/>
                          </a:solidFill>
                          <a:latin typeface="+mn-lt"/>
                          <a:ea typeface="+mn-ea"/>
                          <a:cs typeface="+mn-cs"/>
                        </a:rPr>
                        <a:t>Some percent</a:t>
                      </a:r>
                    </a:p>
                    <a:p>
                      <a:r>
                        <a:rPr lang="en-US" sz="1800" kern="1200" dirty="0" smtClean="0">
                          <a:solidFill>
                            <a:schemeClr val="dk1"/>
                          </a:solidFill>
                          <a:latin typeface="+mn-lt"/>
                          <a:ea typeface="+mn-ea"/>
                          <a:cs typeface="+mn-cs"/>
                        </a:rPr>
                        <a:t>auctioned, balance</a:t>
                      </a:r>
                    </a:p>
                    <a:p>
                      <a:r>
                        <a:rPr lang="en-US" sz="1800" kern="1200" dirty="0" smtClean="0">
                          <a:solidFill>
                            <a:schemeClr val="dk1"/>
                          </a:solidFill>
                          <a:latin typeface="+mn-lt"/>
                          <a:ea typeface="+mn-ea"/>
                          <a:cs typeface="+mn-cs"/>
                        </a:rPr>
                        <a:t>allocated free</a:t>
                      </a:r>
                      <a:endParaRPr lang="en-US" dirty="0"/>
                    </a:p>
                  </a:txBody>
                  <a:tcPr/>
                </a:tc>
                <a:tc>
                  <a:txBody>
                    <a:bodyPr/>
                    <a:lstStyle/>
                    <a:p>
                      <a:r>
                        <a:rPr lang="en-US" sz="1800" kern="1200" dirty="0" smtClean="0">
                          <a:solidFill>
                            <a:schemeClr val="dk1"/>
                          </a:solidFill>
                          <a:latin typeface="+mn-lt"/>
                          <a:ea typeface="+mn-ea"/>
                          <a:cs typeface="+mn-cs"/>
                        </a:rPr>
                        <a:t>10% auctioned, 55% free</a:t>
                      </a:r>
                    </a:p>
                    <a:p>
                      <a:r>
                        <a:rPr lang="en-US" sz="1800" kern="1200" dirty="0" smtClean="0">
                          <a:solidFill>
                            <a:schemeClr val="dk1"/>
                          </a:solidFill>
                          <a:latin typeface="+mn-lt"/>
                          <a:ea typeface="+mn-ea"/>
                          <a:cs typeface="+mn-cs"/>
                        </a:rPr>
                        <a:t>(but gradually phased</a:t>
                      </a:r>
                    </a:p>
                    <a:p>
                      <a:r>
                        <a:rPr lang="en-US" sz="1800" kern="1200" dirty="0" smtClean="0">
                          <a:solidFill>
                            <a:schemeClr val="dk1"/>
                          </a:solidFill>
                          <a:latin typeface="+mn-lt"/>
                          <a:ea typeface="+mn-ea"/>
                          <a:cs typeface="+mn-cs"/>
                        </a:rPr>
                        <a:t>out), 29% to states, 5%</a:t>
                      </a:r>
                    </a:p>
                    <a:p>
                      <a:r>
                        <a:rPr lang="en-US" sz="1800" kern="1200" dirty="0" smtClean="0">
                          <a:solidFill>
                            <a:schemeClr val="dk1"/>
                          </a:solidFill>
                          <a:latin typeface="+mn-lt"/>
                          <a:ea typeface="+mn-ea"/>
                          <a:cs typeface="+mn-cs"/>
                        </a:rPr>
                        <a:t>for agric. sequestration,</a:t>
                      </a:r>
                    </a:p>
                    <a:p>
                      <a:r>
                        <a:rPr lang="en-US" sz="1800" kern="1200" dirty="0" smtClean="0">
                          <a:solidFill>
                            <a:schemeClr val="dk1"/>
                          </a:solidFill>
                          <a:latin typeface="+mn-lt"/>
                          <a:ea typeface="+mn-ea"/>
                          <a:cs typeface="+mn-cs"/>
                        </a:rPr>
                        <a:t>1% early reduction</a:t>
                      </a:r>
                      <a:endParaRPr lang="en-US" dirty="0"/>
                    </a:p>
                  </a:txBody>
                  <a:tcPr/>
                </a:tc>
                <a:tc>
                  <a:txBody>
                    <a:bodyPr/>
                    <a:lstStyle/>
                    <a:p>
                      <a:r>
                        <a:rPr lang="en-US" sz="1800" kern="1200" dirty="0" smtClean="0">
                          <a:solidFill>
                            <a:schemeClr val="dk1"/>
                          </a:solidFill>
                          <a:latin typeface="+mn-lt"/>
                          <a:ea typeface="+mn-ea"/>
                          <a:cs typeface="+mn-cs"/>
                        </a:rPr>
                        <a:t>Some</a:t>
                      </a:r>
                    </a:p>
                    <a:p>
                      <a:r>
                        <a:rPr lang="en-US" sz="1800" kern="1200" dirty="0" smtClean="0">
                          <a:solidFill>
                            <a:schemeClr val="dk1"/>
                          </a:solidFill>
                          <a:latin typeface="+mn-lt"/>
                          <a:ea typeface="+mn-ea"/>
                          <a:cs typeface="+mn-cs"/>
                        </a:rPr>
                        <a:t>percent</a:t>
                      </a:r>
                    </a:p>
                    <a:p>
                      <a:r>
                        <a:rPr lang="en-US" sz="1800" kern="1200" dirty="0" smtClean="0">
                          <a:solidFill>
                            <a:schemeClr val="dk1"/>
                          </a:solidFill>
                          <a:latin typeface="+mn-lt"/>
                          <a:ea typeface="+mn-ea"/>
                          <a:cs typeface="+mn-cs"/>
                        </a:rPr>
                        <a:t>auctioned, balance</a:t>
                      </a:r>
                    </a:p>
                    <a:p>
                      <a:r>
                        <a:rPr lang="en-US" sz="1800" kern="1200" dirty="0" smtClean="0">
                          <a:solidFill>
                            <a:schemeClr val="dk1"/>
                          </a:solidFill>
                          <a:latin typeface="+mn-lt"/>
                          <a:ea typeface="+mn-ea"/>
                          <a:cs typeface="+mn-cs"/>
                        </a:rPr>
                        <a:t>allocated free</a:t>
                      </a:r>
                      <a:endParaRPr lang="en-US" dirty="0"/>
                    </a:p>
                  </a:txBody>
                  <a:tcPr/>
                </a:tc>
                <a:tc>
                  <a:txBody>
                    <a:bodyPr/>
                    <a:lstStyle/>
                    <a:p>
                      <a:r>
                        <a:rPr lang="en-US" sz="1800" kern="1200" dirty="0" smtClean="0">
                          <a:solidFill>
                            <a:schemeClr val="dk1"/>
                          </a:solidFill>
                          <a:latin typeface="+mn-lt"/>
                          <a:ea typeface="+mn-ea"/>
                          <a:cs typeface="+mn-cs"/>
                        </a:rPr>
                        <a:t>No allocation set, any</a:t>
                      </a:r>
                    </a:p>
                    <a:p>
                      <a:r>
                        <a:rPr lang="en-US" sz="1800" kern="1200" dirty="0" smtClean="0">
                          <a:solidFill>
                            <a:schemeClr val="dk1"/>
                          </a:solidFill>
                          <a:latin typeface="+mn-lt"/>
                          <a:ea typeface="+mn-ea"/>
                          <a:cs typeface="+mn-cs"/>
                        </a:rPr>
                        <a:t>allowances not allocated</a:t>
                      </a:r>
                    </a:p>
                    <a:p>
                      <a:r>
                        <a:rPr lang="en-US" sz="1800" kern="1200" dirty="0" smtClean="0">
                          <a:solidFill>
                            <a:schemeClr val="dk1"/>
                          </a:solidFill>
                          <a:latin typeface="+mn-lt"/>
                          <a:ea typeface="+mn-ea"/>
                          <a:cs typeface="+mn-cs"/>
                        </a:rPr>
                        <a:t>to covered entities</a:t>
                      </a:r>
                    </a:p>
                    <a:p>
                      <a:r>
                        <a:rPr lang="en-US" sz="1800" kern="1200" dirty="0" smtClean="0">
                          <a:solidFill>
                            <a:schemeClr val="dk1"/>
                          </a:solidFill>
                          <a:latin typeface="+mn-lt"/>
                          <a:ea typeface="+mn-ea"/>
                          <a:cs typeface="+mn-cs"/>
                        </a:rPr>
                        <a:t>should be given to non-covered</a:t>
                      </a:r>
                    </a:p>
                    <a:p>
                      <a:r>
                        <a:rPr lang="en-US" sz="1800" kern="1200" dirty="0" smtClean="0">
                          <a:solidFill>
                            <a:schemeClr val="dk1"/>
                          </a:solidFill>
                          <a:latin typeface="+mn-lt"/>
                          <a:ea typeface="+mn-ea"/>
                          <a:cs typeface="+mn-cs"/>
                        </a:rPr>
                        <a:t>entities</a:t>
                      </a:r>
                      <a:endParaRPr lang="en-US" dirty="0"/>
                    </a:p>
                  </a:txBody>
                  <a:tcPr/>
                </a:tc>
                <a:tc>
                  <a:txBody>
                    <a:bodyPr/>
                    <a:lstStyle/>
                    <a:p>
                      <a:r>
                        <a:rPr lang="en-US" sz="1800" kern="1200" dirty="0" smtClean="0">
                          <a:solidFill>
                            <a:schemeClr val="dk1"/>
                          </a:solidFill>
                          <a:latin typeface="+mn-lt"/>
                          <a:ea typeface="+mn-ea"/>
                          <a:cs typeface="+mn-cs"/>
                        </a:rPr>
                        <a:t>20% free, 20% to states</a:t>
                      </a:r>
                    </a:p>
                    <a:p>
                      <a:r>
                        <a:rPr lang="en-US" sz="1800" kern="1200" dirty="0" smtClean="0">
                          <a:solidFill>
                            <a:schemeClr val="dk1"/>
                          </a:solidFill>
                          <a:latin typeface="+mn-lt"/>
                          <a:ea typeface="+mn-ea"/>
                          <a:cs typeface="+mn-cs"/>
                        </a:rPr>
                        <a:t>(reduced yearly),</a:t>
                      </a:r>
                    </a:p>
                    <a:p>
                      <a:r>
                        <a:rPr lang="en-US" sz="1800" kern="1200" dirty="0" smtClean="0">
                          <a:solidFill>
                            <a:schemeClr val="dk1"/>
                          </a:solidFill>
                          <a:latin typeface="+mn-lt"/>
                          <a:ea typeface="+mn-ea"/>
                          <a:cs typeface="+mn-cs"/>
                        </a:rPr>
                        <a:t>remaining 60% to</a:t>
                      </a:r>
                    </a:p>
                    <a:p>
                      <a:r>
                        <a:rPr lang="en-US" sz="1800" kern="1200" dirty="0" smtClean="0">
                          <a:solidFill>
                            <a:schemeClr val="dk1"/>
                          </a:solidFill>
                          <a:latin typeface="+mn-lt"/>
                          <a:ea typeface="+mn-ea"/>
                          <a:cs typeface="+mn-cs"/>
                        </a:rPr>
                        <a:t>Treasury, Energy</a:t>
                      </a:r>
                    </a:p>
                    <a:p>
                      <a:r>
                        <a:rPr lang="en-US" sz="1800" kern="1200" dirty="0" smtClean="0">
                          <a:solidFill>
                            <a:schemeClr val="dk1"/>
                          </a:solidFill>
                          <a:latin typeface="+mn-lt"/>
                          <a:ea typeface="+mn-ea"/>
                          <a:cs typeface="+mn-cs"/>
                        </a:rPr>
                        <a:t>Dept, and State Dept</a:t>
                      </a:r>
                      <a:endParaRPr lang="en-US" dirty="0"/>
                    </a:p>
                  </a:txBody>
                  <a:tcPr/>
                </a:tc>
                <a:tc>
                  <a:txBody>
                    <a:bodyPr/>
                    <a:lstStyle/>
                    <a:p>
                      <a:r>
                        <a:rPr lang="en-US" sz="1800" kern="1200" dirty="0" smtClean="0">
                          <a:solidFill>
                            <a:schemeClr val="dk1"/>
                          </a:solidFill>
                          <a:latin typeface="+mn-lt"/>
                          <a:ea typeface="+mn-ea"/>
                          <a:cs typeface="+mn-cs"/>
                        </a:rPr>
                        <a:t>100% auctioned-revenue to federal </a:t>
                      </a:r>
                      <a:r>
                        <a:rPr lang="en-US" sz="1800" kern="1200" dirty="0" err="1" smtClean="0">
                          <a:solidFill>
                            <a:schemeClr val="dk1"/>
                          </a:solidFill>
                          <a:latin typeface="+mn-lt"/>
                          <a:ea typeface="+mn-ea"/>
                          <a:cs typeface="+mn-cs"/>
                        </a:rPr>
                        <a:t>govt</a:t>
                      </a:r>
                      <a:r>
                        <a:rPr lang="en-US" sz="1800" kern="1200" dirty="0" smtClean="0">
                          <a:solidFill>
                            <a:schemeClr val="dk1"/>
                          </a:solidFill>
                          <a:latin typeface="+mn-lt"/>
                          <a:ea typeface="+mn-ea"/>
                          <a:cs typeface="+mn-cs"/>
                        </a:rPr>
                        <a:t>- $646 billion revenue rebated to consumers</a:t>
                      </a:r>
                      <a:endParaRPr lang="en-US" dirty="0"/>
                    </a:p>
                  </a:txBody>
                  <a:tcPr/>
                </a:tc>
              </a:tr>
            </a:tbl>
          </a:graphicData>
        </a:graphic>
      </p:graphicFrame>
      <p:sp>
        <p:nvSpPr>
          <p:cNvPr id="2" name="Title 1"/>
          <p:cNvSpPr>
            <a:spLocks noGrp="1"/>
          </p:cNvSpPr>
          <p:nvPr>
            <p:ph type="title"/>
          </p:nvPr>
        </p:nvSpPr>
        <p:spPr/>
        <p:txBody>
          <a:bodyPr/>
          <a:lstStyle/>
          <a:p>
            <a:r>
              <a:rPr lang="en-US" dirty="0" smtClean="0"/>
              <a:t>Allocation Options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Banking allows emitters to carry over unused allowances into the next cap period</a:t>
            </a:r>
          </a:p>
          <a:p>
            <a:r>
              <a:rPr lang="en-US" dirty="0" smtClean="0"/>
              <a:t>Emitters can either reduce emissions below the cap and hold the allowances that they generate if there is free allocation OR</a:t>
            </a:r>
          </a:p>
          <a:p>
            <a:r>
              <a:rPr lang="en-US" dirty="0" smtClean="0"/>
              <a:t>Emitters can buy extra allowances gambling that the price is lower now than it will be next period- this reduces the allowances available on the market for others</a:t>
            </a:r>
            <a:endParaRPr lang="en-US" dirty="0"/>
          </a:p>
        </p:txBody>
      </p:sp>
      <p:sp>
        <p:nvSpPr>
          <p:cNvPr id="2" name="Title 1"/>
          <p:cNvSpPr>
            <a:spLocks noGrp="1"/>
          </p:cNvSpPr>
          <p:nvPr>
            <p:ph type="title"/>
          </p:nvPr>
        </p:nvSpPr>
        <p:spPr/>
        <p:txBody>
          <a:bodyPr/>
          <a:lstStyle/>
          <a:p>
            <a:r>
              <a:rPr lang="en-US" dirty="0" smtClean="0"/>
              <a:t>Banking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1554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Bills</a:t>
                      </a:r>
                      <a:endParaRPr lang="en-US" dirty="0"/>
                    </a:p>
                  </a:txBody>
                  <a:tcPr/>
                </a:tc>
                <a:tc>
                  <a:txBody>
                    <a:bodyPr/>
                    <a:lstStyle/>
                    <a:p>
                      <a:r>
                        <a:rPr lang="en-US" sz="1800" b="1" kern="1200" dirty="0" smtClean="0">
                          <a:solidFill>
                            <a:schemeClr val="lt1"/>
                          </a:solidFill>
                          <a:latin typeface="+mn-lt"/>
                          <a:ea typeface="+mn-ea"/>
                          <a:cs typeface="+mn-cs"/>
                        </a:rPr>
                        <a:t>Lieberman-McCain</a:t>
                      </a:r>
                    </a:p>
                    <a:p>
                      <a:r>
                        <a:rPr lang="en-US" sz="1800" b="1" kern="1200" dirty="0" smtClean="0">
                          <a:solidFill>
                            <a:schemeClr val="lt1"/>
                          </a:solidFill>
                          <a:latin typeface="+mn-lt"/>
                          <a:ea typeface="+mn-ea"/>
                          <a:cs typeface="+mn-cs"/>
                        </a:rPr>
                        <a:t>2007</a:t>
                      </a:r>
                      <a:endParaRPr lang="en-US" dirty="0" smtClean="0"/>
                    </a:p>
                  </a:txBody>
                  <a:tcPr/>
                </a:tc>
                <a:tc>
                  <a:txBody>
                    <a:bodyPr/>
                    <a:lstStyle/>
                    <a:p>
                      <a:r>
                        <a:rPr lang="en-US" sz="1800" b="1" kern="1200" dirty="0" smtClean="0">
                          <a:solidFill>
                            <a:schemeClr val="lt1"/>
                          </a:solidFill>
                          <a:latin typeface="+mn-lt"/>
                          <a:ea typeface="+mn-ea"/>
                          <a:cs typeface="+mn-cs"/>
                        </a:rPr>
                        <a:t>Bingaman-Specter</a:t>
                      </a:r>
                    </a:p>
                    <a:p>
                      <a:r>
                        <a:rPr lang="en-US" sz="1800" b="1" kern="1200" dirty="0" smtClean="0">
                          <a:solidFill>
                            <a:schemeClr val="lt1"/>
                          </a:solidFill>
                          <a:latin typeface="+mn-lt"/>
                          <a:ea typeface="+mn-ea"/>
                          <a:cs typeface="+mn-cs"/>
                        </a:rPr>
                        <a:t>Draft 2007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Sanders-Boxer</a:t>
                      </a:r>
                      <a:r>
                        <a:rPr lang="en-US" sz="1800" b="1" kern="1200" baseline="0" dirty="0" smtClean="0">
                          <a:solidFill>
                            <a:schemeClr val="lt1"/>
                          </a:solidFill>
                          <a:latin typeface="+mn-lt"/>
                          <a:ea typeface="+mn-ea"/>
                          <a:cs typeface="+mn-cs"/>
                        </a:rPr>
                        <a:t> </a:t>
                      </a:r>
                      <a:r>
                        <a:rPr lang="en-US" sz="1800" b="1" kern="1200" dirty="0" smtClean="0">
                          <a:solidFill>
                            <a:schemeClr val="lt1"/>
                          </a:solidFill>
                          <a:latin typeface="+mn-lt"/>
                          <a:ea typeface="+mn-ea"/>
                          <a:cs typeface="+mn-cs"/>
                        </a:rPr>
                        <a:t>2007</a:t>
                      </a:r>
                      <a:endParaRPr lang="en-US" dirty="0" smtClean="0"/>
                    </a:p>
                    <a:p>
                      <a:endParaRPr lang="en-US" dirty="0"/>
                    </a:p>
                  </a:txBody>
                  <a:tcPr/>
                </a:tc>
                <a:tc>
                  <a:txBody>
                    <a:bodyPr/>
                    <a:lstStyle/>
                    <a:p>
                      <a:r>
                        <a:rPr lang="en-US" dirty="0" smtClean="0"/>
                        <a:t>Markey-Waxman</a:t>
                      </a:r>
                      <a:r>
                        <a:rPr lang="en-US" baseline="0" dirty="0" smtClean="0"/>
                        <a:t> 2009</a:t>
                      </a:r>
                      <a:endParaRPr lang="en-US" dirty="0"/>
                    </a:p>
                  </a:txBody>
                  <a:tcPr/>
                </a:tc>
              </a:tr>
              <a:tr h="370840">
                <a:tc>
                  <a:txBody>
                    <a:bodyPr/>
                    <a:lstStyle/>
                    <a:p>
                      <a:r>
                        <a:rPr lang="en-US" dirty="0" smtClean="0"/>
                        <a:t>Banking </a:t>
                      </a:r>
                      <a:endParaRPr lang="en-US" dirty="0"/>
                    </a:p>
                  </a:txBody>
                  <a:tcPr/>
                </a:tc>
                <a:tc>
                  <a:txBody>
                    <a:bodyPr/>
                    <a:lstStyle/>
                    <a:p>
                      <a:r>
                        <a:rPr lang="en-US" dirty="0" smtClean="0"/>
                        <a:t>Allowed</a:t>
                      </a:r>
                      <a:endParaRPr lang="en-US" dirty="0"/>
                    </a:p>
                  </a:txBody>
                  <a:tcPr/>
                </a:tc>
                <a:tc>
                  <a:txBody>
                    <a:bodyPr/>
                    <a:lstStyle/>
                    <a:p>
                      <a:r>
                        <a:rPr lang="en-US" dirty="0" smtClean="0"/>
                        <a:t>Allowed</a:t>
                      </a:r>
                      <a:endParaRPr lang="en-US" dirty="0"/>
                    </a:p>
                  </a:txBody>
                  <a:tcPr/>
                </a:tc>
                <a:tc>
                  <a:txBody>
                    <a:bodyPr/>
                    <a:lstStyle/>
                    <a:p>
                      <a:r>
                        <a:rPr lang="en-US" dirty="0" smtClean="0"/>
                        <a:t>Not allowed</a:t>
                      </a:r>
                      <a:endParaRPr lang="en-US" dirty="0"/>
                    </a:p>
                  </a:txBody>
                  <a:tcPr/>
                </a:tc>
                <a:tc>
                  <a:txBody>
                    <a:bodyPr/>
                    <a:lstStyle/>
                    <a:p>
                      <a:r>
                        <a:rPr lang="en-US" dirty="0" smtClean="0"/>
                        <a:t>Allowed-unlimited</a:t>
                      </a:r>
                      <a:endParaRPr lang="en-US" dirty="0"/>
                    </a:p>
                  </a:txBody>
                  <a:tcPr/>
                </a:tc>
              </a:tr>
            </a:tbl>
          </a:graphicData>
        </a:graphic>
      </p:graphicFrame>
      <p:sp>
        <p:nvSpPr>
          <p:cNvPr id="2" name="Title 1"/>
          <p:cNvSpPr>
            <a:spLocks noGrp="1"/>
          </p:cNvSpPr>
          <p:nvPr>
            <p:ph type="title"/>
          </p:nvPr>
        </p:nvSpPr>
        <p:spPr/>
        <p:txBody>
          <a:bodyPr/>
          <a:lstStyle/>
          <a:p>
            <a:r>
              <a:rPr lang="en-US" dirty="0" smtClean="0"/>
              <a:t>Banking Proposals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Borrowing is allowing emitters to borrow from future years to satisfy current allowance needs</a:t>
            </a:r>
          </a:p>
          <a:p>
            <a:r>
              <a:rPr lang="en-US" dirty="0" smtClean="0"/>
              <a:t>Allows higher emissions now, with the presumption that emissions will be reduced in the year borrowed from</a:t>
            </a:r>
          </a:p>
          <a:p>
            <a:r>
              <a:rPr lang="en-US" dirty="0" smtClean="0"/>
              <a:t>Likely that there will be appeals for relief in years borrowed from- delays compliance</a:t>
            </a:r>
            <a:endParaRPr lang="en-US" dirty="0"/>
          </a:p>
        </p:txBody>
      </p:sp>
      <p:sp>
        <p:nvSpPr>
          <p:cNvPr id="2" name="Title 1"/>
          <p:cNvSpPr>
            <a:spLocks noGrp="1"/>
          </p:cNvSpPr>
          <p:nvPr>
            <p:ph type="title"/>
          </p:nvPr>
        </p:nvSpPr>
        <p:spPr/>
        <p:txBody>
          <a:bodyPr/>
          <a:lstStyle/>
          <a:p>
            <a:r>
              <a:rPr lang="en-US" dirty="0" smtClean="0"/>
              <a:t>Borrowing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15544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Bill</a:t>
                      </a:r>
                      <a:endParaRPr lang="en-US" dirty="0"/>
                    </a:p>
                  </a:txBody>
                  <a:tcPr/>
                </a:tc>
                <a:tc>
                  <a:txBody>
                    <a:bodyPr/>
                    <a:lstStyle/>
                    <a:p>
                      <a:r>
                        <a:rPr lang="en-US" sz="1800" b="1" kern="1200" dirty="0" smtClean="0">
                          <a:solidFill>
                            <a:schemeClr val="lt1"/>
                          </a:solidFill>
                          <a:latin typeface="+mn-lt"/>
                          <a:ea typeface="+mn-ea"/>
                          <a:cs typeface="+mn-cs"/>
                        </a:rPr>
                        <a:t>Lieberman-McCain</a:t>
                      </a:r>
                    </a:p>
                    <a:p>
                      <a:r>
                        <a:rPr lang="en-US" sz="1800" b="1" kern="1200" dirty="0" smtClean="0">
                          <a:solidFill>
                            <a:schemeClr val="lt1"/>
                          </a:solidFill>
                          <a:latin typeface="+mn-lt"/>
                          <a:ea typeface="+mn-ea"/>
                          <a:cs typeface="+mn-cs"/>
                        </a:rPr>
                        <a:t>2007</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Sanders-Boxer</a:t>
                      </a:r>
                      <a:r>
                        <a:rPr lang="en-US" sz="1800" b="1" kern="1200" baseline="0" dirty="0" smtClean="0">
                          <a:solidFill>
                            <a:schemeClr val="lt1"/>
                          </a:solidFill>
                          <a:latin typeface="+mn-lt"/>
                          <a:ea typeface="+mn-ea"/>
                          <a:cs typeface="+mn-cs"/>
                        </a:rPr>
                        <a:t> </a:t>
                      </a:r>
                      <a:r>
                        <a:rPr lang="en-US" sz="1800" b="1" kern="1200" dirty="0" smtClean="0">
                          <a:solidFill>
                            <a:schemeClr val="lt1"/>
                          </a:solidFill>
                          <a:latin typeface="+mn-lt"/>
                          <a:ea typeface="+mn-ea"/>
                          <a:cs typeface="+mn-cs"/>
                        </a:rPr>
                        <a:t>2007</a:t>
                      </a:r>
                      <a:endParaRPr lang="en-US" dirty="0" smtClean="0"/>
                    </a:p>
                    <a:p>
                      <a:endParaRPr lang="en-US" dirty="0"/>
                    </a:p>
                  </a:txBody>
                  <a:tcPr/>
                </a:tc>
                <a:tc>
                  <a:txBody>
                    <a:bodyPr/>
                    <a:lstStyle/>
                    <a:p>
                      <a:r>
                        <a:rPr lang="en-US" sz="1800" b="1" kern="1200" dirty="0" smtClean="0">
                          <a:solidFill>
                            <a:schemeClr val="lt1"/>
                          </a:solidFill>
                          <a:latin typeface="+mn-lt"/>
                          <a:ea typeface="+mn-ea"/>
                          <a:cs typeface="+mn-cs"/>
                        </a:rPr>
                        <a:t>Bingaman-Specter</a:t>
                      </a:r>
                    </a:p>
                    <a:p>
                      <a:r>
                        <a:rPr lang="en-US" sz="1800" b="1" kern="1200" dirty="0" smtClean="0">
                          <a:solidFill>
                            <a:schemeClr val="lt1"/>
                          </a:solidFill>
                          <a:latin typeface="+mn-lt"/>
                          <a:ea typeface="+mn-ea"/>
                          <a:cs typeface="+mn-cs"/>
                        </a:rPr>
                        <a:t>Draft 2007</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Kerry-</a:t>
                      </a:r>
                      <a:r>
                        <a:rPr lang="en-US" sz="1800" b="1" kern="1200" dirty="0" err="1" smtClean="0">
                          <a:solidFill>
                            <a:schemeClr val="lt1"/>
                          </a:solidFill>
                          <a:latin typeface="+mn-lt"/>
                          <a:ea typeface="+mn-ea"/>
                          <a:cs typeface="+mn-cs"/>
                        </a:rPr>
                        <a:t>Snowe</a:t>
                      </a:r>
                      <a:r>
                        <a:rPr lang="en-US" sz="1800" b="1" kern="1200" dirty="0" smtClean="0">
                          <a:solidFill>
                            <a:schemeClr val="lt1"/>
                          </a:solidFill>
                          <a:latin typeface="+mn-lt"/>
                          <a:ea typeface="+mn-ea"/>
                          <a:cs typeface="+mn-cs"/>
                        </a:rPr>
                        <a:t> 2007</a:t>
                      </a:r>
                      <a:endParaRPr lang="en-US" dirty="0" smtClean="0"/>
                    </a:p>
                    <a:p>
                      <a:endParaRPr lang="en-US" dirty="0"/>
                    </a:p>
                  </a:txBody>
                  <a:tcPr/>
                </a:tc>
              </a:tr>
              <a:tr h="370840">
                <a:tc>
                  <a:txBody>
                    <a:bodyPr/>
                    <a:lstStyle/>
                    <a:p>
                      <a:r>
                        <a:rPr lang="en-US" dirty="0" smtClean="0"/>
                        <a:t>Borrowing Provisions</a:t>
                      </a:r>
                      <a:endParaRPr lang="en-US" dirty="0"/>
                    </a:p>
                  </a:txBody>
                  <a:tcPr/>
                </a:tc>
                <a:tc>
                  <a:txBody>
                    <a:bodyPr/>
                    <a:lstStyle/>
                    <a:p>
                      <a:r>
                        <a:rPr lang="en-US" dirty="0" smtClean="0"/>
                        <a:t>Borrowing up to 25%</a:t>
                      </a:r>
                      <a:endParaRPr lang="en-US" dirty="0"/>
                    </a:p>
                  </a:txBody>
                  <a:tcPr/>
                </a:tc>
                <a:tc>
                  <a:txBody>
                    <a:bodyPr/>
                    <a:lstStyle/>
                    <a:p>
                      <a:r>
                        <a:rPr lang="en-US" dirty="0" smtClean="0"/>
                        <a:t>No borrowing provided for</a:t>
                      </a:r>
                      <a:endParaRPr lang="en-US" dirty="0"/>
                    </a:p>
                  </a:txBody>
                  <a:tcPr/>
                </a:tc>
                <a:tc>
                  <a:txBody>
                    <a:bodyPr/>
                    <a:lstStyle/>
                    <a:p>
                      <a:r>
                        <a:rPr lang="en-US" dirty="0" smtClean="0"/>
                        <a:t>No borrowing provided for</a:t>
                      </a:r>
                      <a:endParaRPr lang="en-US" dirty="0"/>
                    </a:p>
                  </a:txBody>
                  <a:tcPr/>
                </a:tc>
                <a:tc>
                  <a:txBody>
                    <a:bodyPr/>
                    <a:lstStyle/>
                    <a:p>
                      <a:r>
                        <a:rPr lang="en-US" dirty="0" smtClean="0"/>
                        <a:t>No borrowing provided for</a:t>
                      </a:r>
                      <a:endParaRPr lang="en-US" dirty="0"/>
                    </a:p>
                  </a:txBody>
                  <a:tcPr/>
                </a:tc>
              </a:tr>
            </a:tbl>
          </a:graphicData>
        </a:graphic>
      </p:graphicFrame>
      <p:sp>
        <p:nvSpPr>
          <p:cNvPr id="2" name="Title 1"/>
          <p:cNvSpPr>
            <a:spLocks noGrp="1"/>
          </p:cNvSpPr>
          <p:nvPr>
            <p:ph type="title"/>
          </p:nvPr>
        </p:nvSpPr>
        <p:spPr/>
        <p:txBody>
          <a:bodyPr/>
          <a:lstStyle/>
          <a:p>
            <a:r>
              <a:rPr lang="en-US" dirty="0" smtClean="0"/>
              <a:t>Borrowing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Places a cap on the price of allowances=price controls</a:t>
            </a:r>
          </a:p>
          <a:p>
            <a:r>
              <a:rPr lang="en-US" dirty="0" smtClean="0"/>
              <a:t>Converts from cap and trade to a flat tax in reality</a:t>
            </a:r>
          </a:p>
          <a:p>
            <a:r>
              <a:rPr lang="en-US" dirty="0" smtClean="0"/>
              <a:t>Reduces the internalizing of emission costs and allows less cost efficient emitters to persist</a:t>
            </a:r>
            <a:endParaRPr lang="en-US" dirty="0"/>
          </a:p>
        </p:txBody>
      </p:sp>
      <p:sp>
        <p:nvSpPr>
          <p:cNvPr id="2" name="Title 1"/>
          <p:cNvSpPr>
            <a:spLocks noGrp="1"/>
          </p:cNvSpPr>
          <p:nvPr>
            <p:ph type="title"/>
          </p:nvPr>
        </p:nvSpPr>
        <p:spPr/>
        <p:txBody>
          <a:bodyPr/>
          <a:lstStyle/>
          <a:p>
            <a:r>
              <a:rPr lang="en-US" dirty="0" smtClean="0"/>
              <a:t>Safety Valve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23774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Bill</a:t>
                      </a:r>
                      <a:endParaRPr lang="en-US" dirty="0"/>
                    </a:p>
                  </a:txBody>
                  <a:tcPr/>
                </a:tc>
                <a:tc>
                  <a:txBody>
                    <a:bodyPr/>
                    <a:lstStyle/>
                    <a:p>
                      <a:r>
                        <a:rPr lang="en-US" sz="1800" b="1" kern="1200" dirty="0" smtClean="0">
                          <a:solidFill>
                            <a:schemeClr val="lt1"/>
                          </a:solidFill>
                          <a:latin typeface="+mn-lt"/>
                          <a:ea typeface="+mn-ea"/>
                          <a:cs typeface="+mn-cs"/>
                        </a:rPr>
                        <a:t>Lieberman-McCain</a:t>
                      </a:r>
                    </a:p>
                    <a:p>
                      <a:r>
                        <a:rPr lang="en-US" sz="1800" b="1" kern="1200" dirty="0" smtClean="0">
                          <a:solidFill>
                            <a:schemeClr val="lt1"/>
                          </a:solidFill>
                          <a:latin typeface="+mn-lt"/>
                          <a:ea typeface="+mn-ea"/>
                          <a:cs typeface="+mn-cs"/>
                        </a:rPr>
                        <a:t>2007</a:t>
                      </a:r>
                      <a:endParaRPr lang="en-US" dirty="0" smtClean="0"/>
                    </a:p>
                  </a:txBody>
                  <a:tcPr/>
                </a:tc>
                <a:tc>
                  <a:txBody>
                    <a:bodyPr/>
                    <a:lstStyle/>
                    <a:p>
                      <a:r>
                        <a:rPr lang="en-US" sz="1800" b="1" kern="1200" dirty="0" smtClean="0">
                          <a:solidFill>
                            <a:schemeClr val="lt1"/>
                          </a:solidFill>
                          <a:latin typeface="+mn-lt"/>
                          <a:ea typeface="+mn-ea"/>
                          <a:cs typeface="+mn-cs"/>
                        </a:rPr>
                        <a:t>Bingaman-Specter</a:t>
                      </a:r>
                    </a:p>
                    <a:p>
                      <a:r>
                        <a:rPr lang="en-US" sz="1800" b="1" kern="1200" dirty="0" smtClean="0">
                          <a:solidFill>
                            <a:schemeClr val="lt1"/>
                          </a:solidFill>
                          <a:latin typeface="+mn-lt"/>
                          <a:ea typeface="+mn-ea"/>
                          <a:cs typeface="+mn-cs"/>
                        </a:rPr>
                        <a:t>Draft 2007</a:t>
                      </a:r>
                      <a:endParaRPr lang="en-US" dirty="0" smtClean="0"/>
                    </a:p>
                  </a:txBody>
                  <a:tcPr/>
                </a:tc>
                <a:tc>
                  <a:txBody>
                    <a:bodyPr/>
                    <a:lstStyle/>
                    <a:p>
                      <a:r>
                        <a:rPr lang="en-US" dirty="0" smtClean="0"/>
                        <a:t>Udall-Petrie 2006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Sanders-Boxer</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2007</a:t>
                      </a:r>
                      <a:endParaRPr lang="en-US" dirty="0" smtClean="0"/>
                    </a:p>
                  </a:txBody>
                  <a:tcPr/>
                </a:tc>
              </a:tr>
              <a:tr h="370840">
                <a:tc>
                  <a:txBody>
                    <a:bodyPr/>
                    <a:lstStyle/>
                    <a:p>
                      <a:r>
                        <a:rPr lang="en-US" dirty="0" smtClean="0"/>
                        <a:t>Safety valve provision</a:t>
                      </a:r>
                      <a:endParaRPr lang="en-US" dirty="0"/>
                    </a:p>
                  </a:txBody>
                  <a:tcPr/>
                </a:tc>
                <a:tc>
                  <a:txBody>
                    <a:bodyPr/>
                    <a:lstStyle/>
                    <a:p>
                      <a:r>
                        <a:rPr lang="en-US" dirty="0" smtClean="0"/>
                        <a:t>No safety valve</a:t>
                      </a:r>
                      <a:endParaRPr lang="en-US" dirty="0"/>
                    </a:p>
                  </a:txBody>
                  <a:tcPr/>
                </a:tc>
                <a:tc>
                  <a:txBody>
                    <a:bodyPr/>
                    <a:lstStyle/>
                    <a:p>
                      <a:r>
                        <a:rPr lang="en-US" dirty="0" smtClean="0"/>
                        <a:t>Government issues more allowances if</a:t>
                      </a:r>
                      <a:r>
                        <a:rPr lang="en-US" baseline="0" dirty="0" smtClean="0"/>
                        <a:t> reach $7 per ton</a:t>
                      </a:r>
                      <a:endParaRPr lang="en-US" dirty="0"/>
                    </a:p>
                  </a:txBody>
                  <a:tcPr/>
                </a:tc>
                <a:tc>
                  <a:txBody>
                    <a:bodyPr/>
                    <a:lstStyle/>
                    <a:p>
                      <a:r>
                        <a:rPr lang="en-US" dirty="0" smtClean="0"/>
                        <a:t>Price capped at $25/ton of carbon (&lt;$7 per ton of CO</a:t>
                      </a:r>
                      <a:r>
                        <a:rPr lang="en-US" sz="1200" dirty="0" smtClean="0"/>
                        <a:t>2</a:t>
                      </a:r>
                      <a:r>
                        <a:rPr lang="en-US" dirty="0" smtClean="0"/>
                        <a:t>)</a:t>
                      </a:r>
                      <a:endParaRPr lang="en-US" dirty="0"/>
                    </a:p>
                  </a:txBody>
                  <a:tcPr/>
                </a:tc>
                <a:tc>
                  <a:txBody>
                    <a:bodyPr/>
                    <a:lstStyle/>
                    <a:p>
                      <a:r>
                        <a:rPr lang="en-US" dirty="0" smtClean="0"/>
                        <a:t>No safety valve</a:t>
                      </a:r>
                      <a:endParaRPr lang="en-US" dirty="0"/>
                    </a:p>
                  </a:txBody>
                  <a:tcPr/>
                </a:tc>
              </a:tr>
            </a:tbl>
          </a:graphicData>
        </a:graphic>
      </p:graphicFrame>
      <p:sp>
        <p:nvSpPr>
          <p:cNvPr id="2" name="Title 1"/>
          <p:cNvSpPr>
            <a:spLocks noGrp="1"/>
          </p:cNvSpPr>
          <p:nvPr>
            <p:ph type="title"/>
          </p:nvPr>
        </p:nvSpPr>
        <p:spPr/>
        <p:txBody>
          <a:bodyPr/>
          <a:lstStyle/>
          <a:p>
            <a:r>
              <a:rPr lang="en-US" dirty="0" smtClean="0"/>
              <a:t>Safety Valve Provisions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492</TotalTime>
  <Words>1108</Words>
  <Application>Microsoft Office PowerPoint</Application>
  <PresentationFormat>On-screen Show (4:3)</PresentationFormat>
  <Paragraphs>203</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Paper</vt:lpstr>
      <vt:lpstr>Microsoft Graph Chart</vt:lpstr>
      <vt:lpstr>Policy Options</vt:lpstr>
      <vt:lpstr>Politics</vt:lpstr>
      <vt:lpstr>Allocation Options</vt:lpstr>
      <vt:lpstr>Banking</vt:lpstr>
      <vt:lpstr>Banking Proposals</vt:lpstr>
      <vt:lpstr>Borrowing</vt:lpstr>
      <vt:lpstr>Borrowing</vt:lpstr>
      <vt:lpstr>Safety Valve</vt:lpstr>
      <vt:lpstr>Safety Valve Provisions</vt:lpstr>
      <vt:lpstr>Offsets</vt:lpstr>
      <vt:lpstr>Offset Provisions</vt:lpstr>
      <vt:lpstr>Last Session Bills</vt:lpstr>
      <vt:lpstr>Current Session</vt:lpstr>
      <vt:lpstr>ACESA continued</vt:lpstr>
      <vt:lpstr>Boxer Climate Principles</vt:lpstr>
      <vt:lpstr>Boxer Climate Principles (cont’d)</vt:lpstr>
      <vt:lpstr>Boxer Climate Principles (cont’d)</vt:lpstr>
      <vt:lpstr>Public Attitudes</vt:lpstr>
      <vt:lpstr>Voters View Renewable Energy as the Best Solution</vt:lpstr>
      <vt:lpstr>Recent Public Perception</vt:lpstr>
      <vt:lpstr>Public Attitudes</vt:lpstr>
      <vt:lpstr>Slide 22</vt:lpstr>
      <vt:lpstr>Slide 23</vt:lpstr>
      <vt:lpstr>Slide 24</vt:lpstr>
      <vt:lpstr>Solutions-Personal (willingness)</vt:lpstr>
      <vt:lpstr>Slide 26</vt:lpstr>
      <vt:lpstr>Slide 27</vt:lpstr>
      <vt:lpstr>Major Public Attitude Groups</vt:lpstr>
      <vt:lpstr>Common Ground?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Options</dc:title>
  <dc:creator>len.broberg</dc:creator>
  <cp:lastModifiedBy>len.broberg</cp:lastModifiedBy>
  <cp:revision>11</cp:revision>
  <dcterms:created xsi:type="dcterms:W3CDTF">2009-04-06T18:45:24Z</dcterms:created>
  <dcterms:modified xsi:type="dcterms:W3CDTF">2009-04-09T19:50:56Z</dcterms:modified>
</cp:coreProperties>
</file>