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2"/>
  </p:notesMasterIdLst>
  <p:handoutMasterIdLst>
    <p:handoutMasterId r:id="rId33"/>
  </p:handoutMasterIdLst>
  <p:sldIdLst>
    <p:sldId id="258" r:id="rId2"/>
    <p:sldId id="294" r:id="rId3"/>
    <p:sldId id="295" r:id="rId4"/>
    <p:sldId id="296" r:id="rId5"/>
    <p:sldId id="297" r:id="rId6"/>
    <p:sldId id="298" r:id="rId7"/>
    <p:sldId id="274" r:id="rId8"/>
    <p:sldId id="281" r:id="rId9"/>
    <p:sldId id="282" r:id="rId10"/>
    <p:sldId id="283" r:id="rId11"/>
    <p:sldId id="284" r:id="rId12"/>
    <p:sldId id="285" r:id="rId13"/>
    <p:sldId id="275" r:id="rId14"/>
    <p:sldId id="276" r:id="rId15"/>
    <p:sldId id="279" r:id="rId16"/>
    <p:sldId id="277" r:id="rId17"/>
    <p:sldId id="280" r:id="rId18"/>
    <p:sldId id="270" r:id="rId19"/>
    <p:sldId id="271" r:id="rId20"/>
    <p:sldId id="272" r:id="rId21"/>
    <p:sldId id="273" r:id="rId22"/>
    <p:sldId id="287" r:id="rId23"/>
    <p:sldId id="286" r:id="rId24"/>
    <p:sldId id="289" r:id="rId25"/>
    <p:sldId id="290" r:id="rId26"/>
    <p:sldId id="288" r:id="rId27"/>
    <p:sldId id="291" r:id="rId28"/>
    <p:sldId id="292" r:id="rId29"/>
    <p:sldId id="293" r:id="rId30"/>
    <p:sldId id="278" r:id="rId3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327" autoAdjust="0"/>
    <p:restoredTop sz="84019" autoAdjust="0"/>
  </p:normalViewPr>
  <p:slideViewPr>
    <p:cSldViewPr>
      <p:cViewPr varScale="1">
        <p:scale>
          <a:sx n="88" d="100"/>
          <a:sy n="88" d="100"/>
        </p:scale>
        <p:origin x="-55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986" y="-10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FEAC9F6-E6C8-4A78-B6F9-0D1B69215B20}" type="datetimeFigureOut">
              <a:rPr lang="en-US" smtClean="0"/>
              <a:t>4/3/2008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66BD071-9DF0-481A-AD90-80B80868DC33}"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619A971-B6A9-45CC-BC4E-DC14E80C0CB3}" type="datetimeFigureOut">
              <a:rPr lang="en-US" smtClean="0"/>
              <a:t>4/3/2008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E3EF858-36E6-4182-950E-1E2E531936A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pPr>
            <a:fld id="{46FD31B8-F5A2-41C7-9051-11DC65F89774}" type="slidenum">
              <a:rPr lang="en-US">
                <a:solidFill>
                  <a:prstClr val="black"/>
                </a:solidFill>
                <a:latin typeface="Times New Roman" pitchFamily="18" charset="0"/>
              </a:rPr>
              <a:pPr algn="r" rtl="0" fontAlgn="base">
                <a:spcBef>
                  <a:spcPct val="0"/>
                </a:spcBef>
                <a:spcAft>
                  <a:spcPct val="0"/>
                </a:spcAft>
              </a:pPr>
              <a:t>2</a:t>
            </a:fld>
            <a:endParaRPr lang="en-US" dirty="0">
              <a:solidFill>
                <a:prstClr val="black"/>
              </a:solidFill>
              <a:latin typeface="Times New Roman" pitchFamily="18" charset="0"/>
            </a:endParaRPr>
          </a:p>
        </p:txBody>
      </p:sp>
      <p:sp>
        <p:nvSpPr>
          <p:cNvPr id="91138" name="Rectangle 2"/>
          <p:cNvSpPr>
            <a:spLocks noRot="1" noChangeArrowheads="1" noTextEdit="1"/>
          </p:cNvSpPr>
          <p:nvPr>
            <p:ph type="sldImg"/>
          </p:nvPr>
        </p:nvSpPr>
        <p:spPr>
          <a:ln/>
        </p:spPr>
      </p:sp>
      <p:sp>
        <p:nvSpPr>
          <p:cNvPr id="91139" name="Rectangle 3"/>
          <p:cNvSpPr>
            <a:spLocks noGrp="1" noChangeArrowheads="1"/>
          </p:cNvSpPr>
          <p:nvPr>
            <p:ph type="body" idx="1"/>
          </p:nvPr>
        </p:nvSpPr>
        <p:spPr/>
        <p:txBody>
          <a:bodyPr/>
          <a:lstStyle/>
          <a:p>
            <a:r>
              <a:rPr lang="en-US" dirty="0" smtClean="0"/>
              <a:t>There is a high price</a:t>
            </a:r>
            <a:r>
              <a:rPr lang="en-US" baseline="0" dirty="0" smtClean="0"/>
              <a:t> to delay: accepting more climate change &amp; higher mitigation costs.</a:t>
            </a:r>
          </a:p>
          <a:p>
            <a:endParaRPr lang="en-US" baseline="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3EF858-36E6-4182-950E-1E2E531936A1}" type="slidenum">
              <a:rPr lang="en-US" smtClean="0"/>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DICE Model (Cline) suggests investment</a:t>
            </a:r>
            <a:r>
              <a:rPr lang="en-US" baseline="0" dirty="0" smtClean="0"/>
              <a:t> in CC mitigation yields marginal returns</a:t>
            </a:r>
          </a:p>
          <a:p>
            <a:r>
              <a:rPr lang="en-US" baseline="0" dirty="0" smtClean="0"/>
              <a:t>Main difference is in importance of future generations</a:t>
            </a:r>
          </a:p>
          <a:p>
            <a:endParaRPr lang="en-US" baseline="0" dirty="0" smtClean="0"/>
          </a:p>
          <a:p>
            <a:r>
              <a:rPr lang="en-US" dirty="0"/>
              <a:t>Stern report estimates much higher damages, and accordingly calls for greater effort to reduce GHG emissions.</a:t>
            </a:r>
          </a:p>
          <a:p>
            <a:endParaRPr lang="en-US" dirty="0"/>
          </a:p>
        </p:txBody>
      </p:sp>
      <p:sp>
        <p:nvSpPr>
          <p:cNvPr id="4" name="Slide Number Placeholder 3"/>
          <p:cNvSpPr>
            <a:spLocks noGrp="1"/>
          </p:cNvSpPr>
          <p:nvPr>
            <p:ph type="sldNum" sz="quarter" idx="10"/>
          </p:nvPr>
        </p:nvSpPr>
        <p:spPr/>
        <p:txBody>
          <a:bodyPr/>
          <a:lstStyle/>
          <a:p>
            <a:fld id="{1E3EF858-36E6-4182-950E-1E2E531936A1}" type="slidenum">
              <a:rPr lang="en-US" smtClean="0"/>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Figure 2 </a:t>
            </a:r>
            <a:r>
              <a:rPr lang="en-US" b="1" dirty="0" err="1"/>
              <a:t>Stabilisation</a:t>
            </a:r>
            <a:r>
              <a:rPr lang="en-US" b="1" dirty="0"/>
              <a:t> levels and probability ranges for temperature increases</a:t>
            </a:r>
          </a:p>
          <a:p>
            <a:r>
              <a:rPr lang="en-US" dirty="0"/>
              <a:t>The figure illustrates the types of impacts that could be experienced as the world comes into equilibrium with more greenhouse gases. </a:t>
            </a:r>
            <a:endParaRPr lang="en-US" dirty="0" smtClean="0"/>
          </a:p>
          <a:p>
            <a:endParaRPr lang="en-US" dirty="0"/>
          </a:p>
          <a:p>
            <a:r>
              <a:rPr lang="en-US" dirty="0" smtClean="0"/>
              <a:t>The </a:t>
            </a:r>
            <a:r>
              <a:rPr lang="en-US" dirty="0"/>
              <a:t>top panel shows the range of temperatures projected at </a:t>
            </a:r>
            <a:r>
              <a:rPr lang="en-US" dirty="0" err="1"/>
              <a:t>stabilisation</a:t>
            </a:r>
            <a:r>
              <a:rPr lang="en-US" dirty="0"/>
              <a:t> levels between 400ppm and 750ppm CO</a:t>
            </a:r>
            <a:r>
              <a:rPr lang="en-US" baseline="-25000" dirty="0"/>
              <a:t>2</a:t>
            </a:r>
            <a:r>
              <a:rPr lang="en-US" dirty="0"/>
              <a:t>e at equilibrium. The solid horizontal lines indicate the 5 - 95% range based on climate sensitivity estimates from the IPCC 2001</a:t>
            </a:r>
            <a:r>
              <a:rPr lang="en-US" baseline="30000" dirty="0"/>
              <a:t>2</a:t>
            </a:r>
            <a:r>
              <a:rPr lang="en-US" dirty="0"/>
              <a:t> and a recent Hadley Centre ensemble study</a:t>
            </a:r>
            <a:r>
              <a:rPr lang="en-US" baseline="30000" dirty="0"/>
              <a:t>3</a:t>
            </a:r>
            <a:r>
              <a:rPr lang="en-US" dirty="0"/>
              <a:t>. The vertical line indicates the mean of the 50th percentile point. The dashed lines show the 5 - 95% range based on eleven recent studies</a:t>
            </a:r>
            <a:r>
              <a:rPr lang="en-US" baseline="30000" dirty="0"/>
              <a:t>4</a:t>
            </a:r>
            <a:r>
              <a:rPr lang="en-US" dirty="0"/>
              <a:t>.</a:t>
            </a:r>
          </a:p>
        </p:txBody>
      </p:sp>
      <p:sp>
        <p:nvSpPr>
          <p:cNvPr id="4" name="Slide Number Placeholder 3"/>
          <p:cNvSpPr>
            <a:spLocks noGrp="1"/>
          </p:cNvSpPr>
          <p:nvPr>
            <p:ph type="sldNum" sz="quarter" idx="10"/>
          </p:nvPr>
        </p:nvSpPr>
        <p:spPr/>
        <p:txBody>
          <a:bodyPr/>
          <a:lstStyle/>
          <a:p>
            <a:fld id="{1E3EF858-36E6-4182-950E-1E2E531936A1}" type="slidenum">
              <a:rPr lang="en-US" smtClean="0"/>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Figure 2 </a:t>
            </a:r>
            <a:r>
              <a:rPr lang="en-US" b="1" dirty="0" err="1"/>
              <a:t>Stabilisation</a:t>
            </a:r>
            <a:r>
              <a:rPr lang="en-US" b="1" dirty="0"/>
              <a:t> levels and probability ranges for temperature increases</a:t>
            </a:r>
          </a:p>
          <a:p>
            <a:r>
              <a:rPr lang="en-US" dirty="0"/>
              <a:t>The figure illustrates the types of impacts that could be experienced as the world comes into equilibrium with more greenhouse gases. </a:t>
            </a:r>
          </a:p>
          <a:p>
            <a:endParaRPr lang="en-US" dirty="0"/>
          </a:p>
          <a:p>
            <a:r>
              <a:rPr lang="en-US" dirty="0"/>
              <a:t>The bottom panel illustrates the range of impacts expected at different levels of warming. The relationship between global average temperature changes and regional climate changes is very uncertain, especially with regard to changes in precipitation (see Box 4.2). This figure shows potential changes based on current scientific literature.</a:t>
            </a:r>
          </a:p>
          <a:p>
            <a:endParaRPr lang="en-US" dirty="0"/>
          </a:p>
        </p:txBody>
      </p:sp>
      <p:sp>
        <p:nvSpPr>
          <p:cNvPr id="4" name="Slide Number Placeholder 3"/>
          <p:cNvSpPr>
            <a:spLocks noGrp="1"/>
          </p:cNvSpPr>
          <p:nvPr>
            <p:ph type="sldNum" sz="quarter" idx="10"/>
          </p:nvPr>
        </p:nvSpPr>
        <p:spPr/>
        <p:txBody>
          <a:bodyPr/>
          <a:lstStyle/>
          <a:p>
            <a:fld id="{1E3EF858-36E6-4182-950E-1E2E531936A1}" type="slidenum">
              <a:rPr lang="en-US" smtClean="0"/>
              <a:t>23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3EF858-36E6-4182-950E-1E2E531936A1}" type="slidenum">
              <a:rPr lang="en-US" smtClean="0"/>
              <a:t>24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3EF858-36E6-4182-950E-1E2E531936A1}" type="slidenum">
              <a:rPr lang="en-US" smtClean="0"/>
              <a:t>25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Stabilization at or below 550 </a:t>
            </a:r>
            <a:r>
              <a:rPr lang="en-US" dirty="0" err="1" smtClean="0"/>
              <a:t>ppm</a:t>
            </a:r>
            <a:r>
              <a:rPr lang="en-US" dirty="0" smtClean="0"/>
              <a:t> CO2e would require </a:t>
            </a:r>
            <a:r>
              <a:rPr lang="en-US" dirty="0" err="1" smtClean="0"/>
              <a:t>globa</a:t>
            </a:r>
            <a:r>
              <a:rPr lang="en-US" dirty="0" smtClean="0"/>
              <a:t> emissions to peak in the next 10-20 years, then fall at a rate of 1-3% / year. By 2050, global emissions need to be around 25% below current levels (in the context of an economy that may be 3-4 times larger than </a:t>
            </a:r>
            <a:r>
              <a:rPr lang="en-US" dirty="0" err="1" smtClean="0"/>
              <a:t>todays</a:t>
            </a:r>
            <a:r>
              <a:rPr lang="en-US" dirty="0" smtClean="0"/>
              <a:t> – emissions per unit GDP would need to be one-quarter of current levels by 2050.</a:t>
            </a:r>
          </a:p>
          <a:p>
            <a:endParaRPr lang="en-US" dirty="0"/>
          </a:p>
          <a:p>
            <a:r>
              <a:rPr lang="en-US" dirty="0" smtClean="0"/>
              <a:t>To stabilize at 450 </a:t>
            </a:r>
            <a:r>
              <a:rPr lang="en-US" dirty="0" err="1" smtClean="0"/>
              <a:t>ppm</a:t>
            </a:r>
            <a:r>
              <a:rPr lang="en-US" dirty="0" smtClean="0"/>
              <a:t> CO2e, without overshooting, global emissions would need to peak in the next 10 years </a:t>
            </a:r>
            <a:r>
              <a:rPr lang="en-US" dirty="0" err="1" smtClean="0"/>
              <a:t>nad</a:t>
            </a:r>
            <a:r>
              <a:rPr lang="en-US" dirty="0" smtClean="0"/>
              <a:t> then fall at more than 5% per year, reaching 70% below current levels by 2050.</a:t>
            </a:r>
          </a:p>
          <a:p>
            <a:endParaRPr lang="en-US" dirty="0"/>
          </a:p>
          <a:p>
            <a:r>
              <a:rPr lang="en-US" b="1" dirty="0"/>
              <a:t>Figure 3 Illustrative emissions paths to </a:t>
            </a:r>
            <a:r>
              <a:rPr lang="en-US" b="1" dirty="0" err="1"/>
              <a:t>stabilise</a:t>
            </a:r>
            <a:r>
              <a:rPr lang="en-US" b="1" dirty="0"/>
              <a:t> at 550ppm CO2e.</a:t>
            </a:r>
          </a:p>
          <a:p>
            <a:r>
              <a:rPr lang="en-US" dirty="0"/>
              <a:t>The figure </a:t>
            </a:r>
            <a:r>
              <a:rPr lang="en-US" dirty="0" smtClean="0"/>
              <a:t>shows </a:t>
            </a:r>
            <a:r>
              <a:rPr lang="en-US" dirty="0"/>
              <a:t>six illustrative paths to </a:t>
            </a:r>
            <a:r>
              <a:rPr lang="en-US" dirty="0" err="1"/>
              <a:t>stabilisation</a:t>
            </a:r>
            <a:r>
              <a:rPr lang="en-US" dirty="0"/>
              <a:t> at 550ppm CO2e. The rates of </a:t>
            </a:r>
            <a:r>
              <a:rPr lang="en-US" dirty="0" smtClean="0"/>
              <a:t>emissions cuts </a:t>
            </a:r>
            <a:r>
              <a:rPr lang="en-US" dirty="0"/>
              <a:t>given in the legend are the </a:t>
            </a:r>
            <a:r>
              <a:rPr lang="en-US" i="1" dirty="0"/>
              <a:t>maximum 10-year average rate of decline of global emissions</a:t>
            </a:r>
            <a:r>
              <a:rPr lang="en-US" dirty="0"/>
              <a:t>. </a:t>
            </a:r>
            <a:r>
              <a:rPr lang="en-US" dirty="0" smtClean="0"/>
              <a:t>The figure </a:t>
            </a:r>
            <a:r>
              <a:rPr lang="en-US" dirty="0"/>
              <a:t>shows that delaying emissions cuts (shifting the peak to the right) means that emissions must </a:t>
            </a:r>
            <a:r>
              <a:rPr lang="en-US" dirty="0" smtClean="0"/>
              <a:t>be reduced </a:t>
            </a:r>
            <a:r>
              <a:rPr lang="en-US" dirty="0"/>
              <a:t>more rapidly to achieve the same </a:t>
            </a:r>
            <a:r>
              <a:rPr lang="en-US" dirty="0" err="1"/>
              <a:t>stabilisation</a:t>
            </a:r>
            <a:r>
              <a:rPr lang="en-US" dirty="0"/>
              <a:t> goal. The rate of emissions cuts is also </a:t>
            </a:r>
            <a:r>
              <a:rPr lang="en-US" dirty="0" smtClean="0"/>
              <a:t>very sensitive </a:t>
            </a:r>
            <a:r>
              <a:rPr lang="en-US" dirty="0"/>
              <a:t>to the height of the peak. For example, if emissions peak at 48 GtCO2 rather than 52 GtCO2 </a:t>
            </a:r>
            <a:r>
              <a:rPr lang="en-US" dirty="0" smtClean="0"/>
              <a:t>in 2020</a:t>
            </a:r>
            <a:r>
              <a:rPr lang="en-US" dirty="0"/>
              <a:t>, the rate of cuts is reduced from 2.5%/yr to 1.5%/yr.</a:t>
            </a:r>
          </a:p>
          <a:p>
            <a:endParaRPr lang="en-US" dirty="0"/>
          </a:p>
        </p:txBody>
      </p:sp>
      <p:sp>
        <p:nvSpPr>
          <p:cNvPr id="4" name="Slide Number Placeholder 3"/>
          <p:cNvSpPr>
            <a:spLocks noGrp="1"/>
          </p:cNvSpPr>
          <p:nvPr>
            <p:ph type="sldNum" sz="quarter" idx="10"/>
          </p:nvPr>
        </p:nvSpPr>
        <p:spPr/>
        <p:txBody>
          <a:bodyPr/>
          <a:lstStyle/>
          <a:p>
            <a:fld id="{1E3EF858-36E6-4182-950E-1E2E531936A1}" type="slidenum">
              <a:rPr lang="en-US" smtClean="0"/>
              <a:t>26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 Hanson warns we need to stabilize</a:t>
            </a:r>
            <a:r>
              <a:rPr lang="en-US" baseline="0" dirty="0" smtClean="0"/>
              <a:t> at 350 PPM!</a:t>
            </a:r>
          </a:p>
          <a:p>
            <a:r>
              <a:rPr lang="en-US" baseline="0" dirty="0" smtClean="0"/>
              <a:t>And </a:t>
            </a:r>
            <a:r>
              <a:rPr lang="en-US" baseline="0" dirty="0" err="1" smtClean="0"/>
              <a:t>stabilisation</a:t>
            </a:r>
            <a:r>
              <a:rPr lang="en-US" baseline="0" dirty="0" smtClean="0"/>
              <a:t> at 450 may be out of reach, given we are likely to reach this level within 10 years.</a:t>
            </a:r>
          </a:p>
          <a:p>
            <a:endParaRPr lang="en-US" dirty="0" smtClean="0"/>
          </a:p>
          <a:p>
            <a:r>
              <a:rPr lang="en-US" dirty="0" smtClean="0"/>
              <a:t>Anything higher than</a:t>
            </a:r>
            <a:r>
              <a:rPr lang="en-US" baseline="0" dirty="0" smtClean="0"/>
              <a:t> 550 </a:t>
            </a:r>
            <a:r>
              <a:rPr lang="en-US" baseline="0" dirty="0" err="1" smtClean="0"/>
              <a:t>ppm</a:t>
            </a:r>
            <a:r>
              <a:rPr lang="en-US" baseline="0" dirty="0" smtClean="0"/>
              <a:t> CO2e substantially increase the risks of very harmful impacts while reducing the expected costs of </a:t>
            </a:r>
            <a:r>
              <a:rPr lang="en-US" baseline="0" dirty="0" err="1" smtClean="0"/>
              <a:t>mitication</a:t>
            </a:r>
            <a:r>
              <a:rPr lang="en-US" baseline="0" dirty="0" smtClean="0"/>
              <a:t> by comparatively little. Anything lower than 450 </a:t>
            </a:r>
            <a:r>
              <a:rPr lang="en-US" baseline="0" dirty="0" err="1" smtClean="0"/>
              <a:t>ppm</a:t>
            </a:r>
            <a:r>
              <a:rPr lang="en-US" baseline="0" dirty="0" smtClean="0"/>
              <a:t> CO2e would impose very high adjustment costs in the near term for small gains (?) and may not even be feasible, not least because of past delays in taking strong action.</a:t>
            </a:r>
          </a:p>
          <a:p>
            <a:endParaRPr lang="en-US" baseline="0" dirty="0" smtClean="0"/>
          </a:p>
          <a:p>
            <a:r>
              <a:rPr lang="en-US" baseline="0" dirty="0" smtClean="0"/>
              <a:t>Uncertainty is an argument for more, not less, demanding goal, because of the size of the adverse climate-change impacts in the worst-case scenarios.</a:t>
            </a:r>
            <a:endParaRPr lang="en-US" dirty="0"/>
          </a:p>
        </p:txBody>
      </p:sp>
      <p:sp>
        <p:nvSpPr>
          <p:cNvPr id="4" name="Slide Number Placeholder 3"/>
          <p:cNvSpPr>
            <a:spLocks noGrp="1"/>
          </p:cNvSpPr>
          <p:nvPr>
            <p:ph type="sldNum" sz="quarter" idx="10"/>
          </p:nvPr>
        </p:nvSpPr>
        <p:spPr/>
        <p:txBody>
          <a:bodyPr/>
          <a:lstStyle/>
          <a:p>
            <a:fld id="{1E3EF858-36E6-4182-950E-1E2E531936A1}" type="slidenum">
              <a:rPr lang="en-US" smtClean="0"/>
              <a:t>27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Power sector will have to be at least 60%</a:t>
            </a:r>
            <a:r>
              <a:rPr lang="en-US" baseline="0" dirty="0" smtClean="0"/>
              <a:t> and perhaps as much as 75% </a:t>
            </a:r>
            <a:r>
              <a:rPr lang="en-US" baseline="0" dirty="0" err="1" smtClean="0"/>
              <a:t>decarbonized</a:t>
            </a:r>
            <a:r>
              <a:rPr lang="en-US" baseline="0" dirty="0" smtClean="0"/>
              <a:t> by 2050 to stabilize at or below 550 </a:t>
            </a:r>
            <a:r>
              <a:rPr lang="en-US" baseline="0" dirty="0" err="1" smtClean="0"/>
              <a:t>ppm</a:t>
            </a:r>
            <a:r>
              <a:rPr lang="en-US" baseline="0" dirty="0" smtClean="0"/>
              <a:t> CO2e.</a:t>
            </a:r>
          </a:p>
          <a:p>
            <a:r>
              <a:rPr lang="en-US" baseline="0" dirty="0" smtClean="0"/>
              <a:t>Deep cuts in transport are more difficult short-term, but will ultimately be needed. Many of the technologies needed to achieve this already exist, but the priority is to bring down their costs so they are competitive with fossil-fuel alternatives under a carbon-pricing policy regime.</a:t>
            </a:r>
            <a:endParaRPr lang="en-US" dirty="0" smtClean="0"/>
          </a:p>
          <a:p>
            <a:endParaRPr lang="en-US" dirty="0" smtClean="0"/>
          </a:p>
          <a:p>
            <a:r>
              <a:rPr lang="en-US" dirty="0" smtClean="0"/>
              <a:t>Based</a:t>
            </a:r>
            <a:r>
              <a:rPr lang="en-US" baseline="0" dirty="0" smtClean="0"/>
              <a:t> on 2 methods of estimating costs (resource costs of measures vs. BAU &amp; macroeconomic models), central estimate is that </a:t>
            </a:r>
            <a:r>
              <a:rPr lang="en-US" baseline="0" dirty="0" err="1" smtClean="0"/>
              <a:t>stabilisation</a:t>
            </a:r>
            <a:r>
              <a:rPr lang="en-US" baseline="0" dirty="0" smtClean="0"/>
              <a:t> of GHG at levels of 500-550 </a:t>
            </a:r>
            <a:r>
              <a:rPr lang="en-US" baseline="0" dirty="0" err="1" smtClean="0"/>
              <a:t>ppm</a:t>
            </a:r>
            <a:r>
              <a:rPr lang="en-US" baseline="0" dirty="0" smtClean="0"/>
              <a:t> CO2e will cost, on average, 1% annual global GDP by 2050 (Range: -1% [net gain] to 3.5%). This is significant, but is fully consistent with continued growth and development, in contrast with unabated climate change, which will eventually pose significant threats to growth.</a:t>
            </a:r>
            <a:endParaRPr lang="en-US" dirty="0"/>
          </a:p>
        </p:txBody>
      </p:sp>
      <p:sp>
        <p:nvSpPr>
          <p:cNvPr id="4" name="Slide Number Placeholder 3"/>
          <p:cNvSpPr>
            <a:spLocks noGrp="1"/>
          </p:cNvSpPr>
          <p:nvPr>
            <p:ph type="sldNum" sz="quarter" idx="10"/>
          </p:nvPr>
        </p:nvSpPr>
        <p:spPr/>
        <p:txBody>
          <a:bodyPr/>
          <a:lstStyle/>
          <a:p>
            <a:fld id="{1E3EF858-36E6-4182-950E-1E2E531936A1}" type="slidenum">
              <a:rPr lang="en-US" smtClean="0"/>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Shue</a:t>
            </a:r>
            <a:r>
              <a:rPr lang="en-US" baseline="0" dirty="0" smtClean="0"/>
              <a:t> says it is inadequate -  the notion of “fairness” does not adequately characterize the current generation’s moral obligation to future generations. </a:t>
            </a:r>
            <a:endParaRPr lang="en-US" dirty="0"/>
          </a:p>
        </p:txBody>
      </p:sp>
      <p:sp>
        <p:nvSpPr>
          <p:cNvPr id="4" name="Slide Number Placeholder 3"/>
          <p:cNvSpPr>
            <a:spLocks noGrp="1"/>
          </p:cNvSpPr>
          <p:nvPr>
            <p:ph type="sldNum" sz="quarter" idx="10"/>
          </p:nvPr>
        </p:nvSpPr>
        <p:spPr/>
        <p:txBody>
          <a:bodyPr/>
          <a:lstStyle/>
          <a:p>
            <a:fld id="{1E3EF858-36E6-4182-950E-1E2E531936A1}"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3EF858-36E6-4182-950E-1E2E531936A1}"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damage</a:t>
            </a:r>
            <a:r>
              <a:rPr lang="en-US" baseline="0" dirty="0" smtClean="0"/>
              <a:t> estimates so small?</a:t>
            </a:r>
          </a:p>
          <a:p>
            <a:r>
              <a:rPr lang="en-US" dirty="0"/>
              <a:t>• </a:t>
            </a:r>
            <a:r>
              <a:rPr lang="en-US" dirty="0" err="1"/>
              <a:t>Mendelsohn</a:t>
            </a:r>
            <a:r>
              <a:rPr lang="en-US" dirty="0"/>
              <a:t> claims that the evidence suggests a global warming presents steadily increasing risk,</a:t>
            </a:r>
          </a:p>
          <a:p>
            <a:r>
              <a:rPr lang="en-US" dirty="0"/>
              <a:t>not a threshold phenomenon.</a:t>
            </a:r>
          </a:p>
          <a:p>
            <a:r>
              <a:rPr lang="en-US" dirty="0"/>
              <a:t>• Most models assume that change is gradual, and that damages can be mitigated by adaptation.</a:t>
            </a:r>
          </a:p>
          <a:p>
            <a:r>
              <a:rPr lang="en-US" dirty="0"/>
              <a:t>• These models (typically) recommend that only modest near-term efforts should be made to reduce GHG emissions.</a:t>
            </a:r>
          </a:p>
          <a:p>
            <a:endParaRPr lang="en-US" dirty="0"/>
          </a:p>
        </p:txBody>
      </p:sp>
      <p:sp>
        <p:nvSpPr>
          <p:cNvPr id="4" name="Slide Number Placeholder 3"/>
          <p:cNvSpPr>
            <a:spLocks noGrp="1"/>
          </p:cNvSpPr>
          <p:nvPr>
            <p:ph type="sldNum" sz="quarter" idx="10"/>
          </p:nvPr>
        </p:nvSpPr>
        <p:spPr/>
        <p:txBody>
          <a:bodyPr/>
          <a:lstStyle/>
          <a:p>
            <a:fld id="{1E3EF858-36E6-4182-950E-1E2E531936A1}" type="slidenum">
              <a:rPr lang="en-US" smtClean="0"/>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William R. Cline, senior fellow jointly at Peterson Institute for International Economics</a:t>
            </a:r>
            <a:r>
              <a:rPr lang="en-US" baseline="0" dirty="0" smtClean="0"/>
              <a:t> and Center for Global Development in Washington, DC.</a:t>
            </a:r>
          </a:p>
          <a:p>
            <a:r>
              <a:rPr lang="en-US" baseline="0" dirty="0" smtClean="0"/>
              <a:t>1992 publication: The Economics of Global Warming</a:t>
            </a:r>
          </a:p>
          <a:p>
            <a:r>
              <a:rPr lang="en-US" baseline="0" dirty="0" smtClean="0"/>
              <a:t>Developed the DICE model (</a:t>
            </a:r>
            <a:r>
              <a:rPr lang="en-US" dirty="0"/>
              <a:t>Dynamic Integrated Model of Climate and the Economy</a:t>
            </a:r>
            <a:r>
              <a:rPr lang="en-US" dirty="0" smtClean="0"/>
              <a:t>)</a:t>
            </a:r>
          </a:p>
          <a:p>
            <a:endParaRPr lang="en-US" dirty="0"/>
          </a:p>
        </p:txBody>
      </p:sp>
      <p:sp>
        <p:nvSpPr>
          <p:cNvPr id="4" name="Slide Number Placeholder 3"/>
          <p:cNvSpPr>
            <a:spLocks noGrp="1"/>
          </p:cNvSpPr>
          <p:nvPr>
            <p:ph type="sldNum" sz="quarter" idx="10"/>
          </p:nvPr>
        </p:nvSpPr>
        <p:spPr/>
        <p:txBody>
          <a:bodyPr/>
          <a:lstStyle/>
          <a:p>
            <a:fld id="{1E3EF858-36E6-4182-950E-1E2E531936A1}" type="slidenum">
              <a:rPr lang="en-US" smtClean="0"/>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DICE - </a:t>
            </a:r>
            <a:r>
              <a:rPr lang="en-US" dirty="0"/>
              <a:t>despite the serious threats to the global economy posed by climate change, little should be done to reduce carbon emissions in the near future; that controls on carbon should be put into effect in an increasing, but gradual manner, starting several decades from now. This conclusion has withstood the many modifications </a:t>
            </a:r>
            <a:r>
              <a:rPr lang="en-US" dirty="0" err="1"/>
              <a:t>Nordhaus</a:t>
            </a:r>
            <a:r>
              <a:rPr lang="en-US" dirty="0"/>
              <a:t> and others have made to the climate science embodied in DICE. Their idea is not that climate change shouldn't be taken seriously, but that it would be more equitable (and efficient) to invest in physical and human capital now, so as to build up the productive base of economies (including, </a:t>
            </a:r>
            <a:r>
              <a:rPr lang="en-US" dirty="0" err="1"/>
              <a:t>especialy</a:t>
            </a:r>
            <a:r>
              <a:rPr lang="en-US" dirty="0"/>
              <a:t>, poor countries), and divert funds to meet the problems of climate change at a later year. These conclusions are reached on the basis of an explicit assumption that global GDP per capita will continue to grow over the next 100 years and more even under business as usual, an assumption that the Review would appear to make as well.</a:t>
            </a:r>
          </a:p>
          <a:p>
            <a:r>
              <a:rPr lang="en-US" dirty="0" smtClean="0"/>
              <a:t>	- </a:t>
            </a:r>
            <a:r>
              <a:rPr lang="en-US" dirty="0" err="1" smtClean="0"/>
              <a:t>Dasgupta</a:t>
            </a:r>
            <a:endParaRPr lang="en-US" dirty="0"/>
          </a:p>
        </p:txBody>
      </p:sp>
      <p:sp>
        <p:nvSpPr>
          <p:cNvPr id="4" name="Slide Number Placeholder 3"/>
          <p:cNvSpPr>
            <a:spLocks noGrp="1"/>
          </p:cNvSpPr>
          <p:nvPr>
            <p:ph type="sldNum" sz="quarter" idx="10"/>
          </p:nvPr>
        </p:nvSpPr>
        <p:spPr/>
        <p:txBody>
          <a:bodyPr/>
          <a:lstStyle/>
          <a:p>
            <a:fld id="{1E3EF858-36E6-4182-950E-1E2E531936A1}" type="slidenum">
              <a:rPr lang="en-US" smtClean="0"/>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Complications of disaster CBA</a:t>
            </a:r>
          </a:p>
          <a:p>
            <a:r>
              <a:rPr lang="en-US" dirty="0"/>
              <a:t>• Supply and demand responses behave differently under chaotic conditions</a:t>
            </a:r>
          </a:p>
          <a:p>
            <a:r>
              <a:rPr lang="en-US" dirty="0"/>
              <a:t>– Outside aid and sympathy alter supply and demand conditions</a:t>
            </a:r>
          </a:p>
          <a:p>
            <a:r>
              <a:rPr lang="en-US" dirty="0"/>
              <a:t>– Actors may value reinvestment at a short-term cost rather than disturb established supply chains, example: Toyota</a:t>
            </a:r>
          </a:p>
          <a:p>
            <a:r>
              <a:rPr lang="en-US" dirty="0"/>
              <a:t>• Variable effects on capital stocks greatly impact recovery rates</a:t>
            </a:r>
          </a:p>
          <a:p>
            <a:r>
              <a:rPr lang="en-US" dirty="0"/>
              <a:t>• Available reinvestment and ability to implement new technology also impacts recovery rates</a:t>
            </a:r>
          </a:p>
          <a:p>
            <a:r>
              <a:rPr lang="en-US" dirty="0"/>
              <a:t>• Multiple factors affect the extent of economic damages</a:t>
            </a:r>
          </a:p>
          <a:p>
            <a:r>
              <a:rPr lang="en-US" dirty="0"/>
              <a:t>– Location, vulnerability of population, infrastructure, preparedness etc.</a:t>
            </a:r>
          </a:p>
          <a:p>
            <a:r>
              <a:rPr lang="en-US" dirty="0"/>
              <a:t>• Populations are increasingly concentrated in high risk areas (Rasmussen 2004)</a:t>
            </a:r>
          </a:p>
          <a:p>
            <a:r>
              <a:rPr lang="en-US" dirty="0"/>
              <a:t>• Economic valuations of human life are often based on a person’s lifetime economic contributions</a:t>
            </a:r>
          </a:p>
          <a:p>
            <a:r>
              <a:rPr lang="en-US" dirty="0"/>
              <a:t>– Is this a valid measure when it is the marginalized that are most directly impacted by the effects of climate change?</a:t>
            </a:r>
          </a:p>
          <a:p>
            <a:endParaRPr lang="en-US" dirty="0"/>
          </a:p>
          <a:p>
            <a:r>
              <a:rPr lang="en-US" dirty="0"/>
              <a:t>Disasters create irrational economic behavior</a:t>
            </a:r>
          </a:p>
          <a:p>
            <a:r>
              <a:rPr lang="en-US" dirty="0"/>
              <a:t>• Insurance premiums and deductibles of coastal</a:t>
            </a:r>
          </a:p>
          <a:p>
            <a:r>
              <a:rPr lang="en-US" dirty="0"/>
              <a:t>properties are skyrocketing due to costs of</a:t>
            </a:r>
          </a:p>
          <a:p>
            <a:r>
              <a:rPr lang="en-US" dirty="0"/>
              <a:t>hurricane Katrina (</a:t>
            </a:r>
            <a:r>
              <a:rPr lang="en-US" dirty="0" err="1"/>
              <a:t>Treaster</a:t>
            </a:r>
            <a:r>
              <a:rPr lang="en-US" dirty="0"/>
              <a:t> NYT 2006)</a:t>
            </a:r>
          </a:p>
          <a:p>
            <a:r>
              <a:rPr lang="en-US" dirty="0"/>
              <a:t>– Premiums rise $35,000 to $430,000</a:t>
            </a:r>
          </a:p>
          <a:p>
            <a:r>
              <a:rPr lang="en-US" dirty="0"/>
              <a:t>– Deductibles rise $5000 to $125,000</a:t>
            </a:r>
          </a:p>
          <a:p>
            <a:r>
              <a:rPr lang="en-US" dirty="0"/>
              <a:t>– Billions in equity lost thru impact on housing prices</a:t>
            </a:r>
          </a:p>
          <a:p>
            <a:r>
              <a:rPr lang="en-US" dirty="0"/>
              <a:t>– Lost equity = lost collateral for rebuilding</a:t>
            </a:r>
          </a:p>
          <a:p>
            <a:r>
              <a:rPr lang="en-US" dirty="0"/>
              <a:t>• Stock market crashes in general all reflect</a:t>
            </a:r>
          </a:p>
          <a:p>
            <a:r>
              <a:rPr lang="en-US" dirty="0"/>
              <a:t>irrational consumer and financial institution</a:t>
            </a:r>
          </a:p>
          <a:p>
            <a:r>
              <a:rPr lang="en-US" dirty="0"/>
              <a:t>behavior</a:t>
            </a:r>
          </a:p>
          <a:p>
            <a:endParaRPr lang="en-US" dirty="0"/>
          </a:p>
          <a:p>
            <a:endParaRPr lang="en-US" dirty="0"/>
          </a:p>
        </p:txBody>
      </p:sp>
      <p:sp>
        <p:nvSpPr>
          <p:cNvPr id="4" name="Slide Number Placeholder 3"/>
          <p:cNvSpPr>
            <a:spLocks noGrp="1"/>
          </p:cNvSpPr>
          <p:nvPr>
            <p:ph type="sldNum" sz="quarter" idx="10"/>
          </p:nvPr>
        </p:nvSpPr>
        <p:spPr/>
        <p:txBody>
          <a:bodyPr/>
          <a:lstStyle/>
          <a:p>
            <a:fld id="{1E3EF858-36E6-4182-950E-1E2E531936A1}" type="slidenum">
              <a:rPr lang="en-US" smtClean="0"/>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3EF858-36E6-4182-950E-1E2E531936A1}" type="slidenum">
              <a:rPr lang="en-US" smtClean="0"/>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Uses the PAGE model </a:t>
            </a:r>
            <a:endParaRPr lang="en-US" dirty="0"/>
          </a:p>
        </p:txBody>
      </p:sp>
      <p:sp>
        <p:nvSpPr>
          <p:cNvPr id="4" name="Slide Number Placeholder 3"/>
          <p:cNvSpPr>
            <a:spLocks noGrp="1"/>
          </p:cNvSpPr>
          <p:nvPr>
            <p:ph type="sldNum" sz="quarter" idx="10"/>
          </p:nvPr>
        </p:nvSpPr>
        <p:spPr/>
        <p:txBody>
          <a:bodyPr/>
          <a:lstStyle/>
          <a:p>
            <a:fld id="{1E3EF858-36E6-4182-950E-1E2E531936A1}" type="slidenum">
              <a:rPr lang="en-US" smtClean="0"/>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6" name="正方形/長方形 189"/>
          <p:cNvSpPr/>
          <p:nvPr/>
        </p:nvSpPr>
        <p:spPr>
          <a:xfrm>
            <a:off x="-9554"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90"/>
          <p:cNvGrpSpPr>
            <a:grpSpLocks/>
          </p:cNvGrpSpPr>
          <p:nvPr/>
        </p:nvGrpSpPr>
        <p:grpSpPr bwMode="auto">
          <a:xfrm>
            <a:off x="4765" y="5589626"/>
            <a:ext cx="5067302" cy="1268398"/>
            <a:chOff x="16865" y="4817936"/>
            <a:chExt cx="5067302" cy="1268398"/>
          </a:xfrm>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
        <p:nvSpPr>
          <p:cNvPr id="2" name="図形 1"/>
          <p:cNvSpPr>
            <a:spLocks noGrp="1"/>
          </p:cNvSpPr>
          <p:nvPr>
            <p:ph type="ctrTitle"/>
          </p:nvPr>
        </p:nvSpPr>
        <p:spPr>
          <a:xfrm>
            <a:off x="642910" y="2214554"/>
            <a:ext cx="7772400" cy="1470025"/>
          </a:xfrm>
        </p:spPr>
        <p:txBody>
          <a:bodyPr/>
          <a:lstStyle/>
          <a:p>
            <a:r>
              <a:rPr kumimoji="1" lang="en-US" altLang="ja-JP" smtClean="0"/>
              <a:t>Click to edit Master title style</a:t>
            </a:r>
            <a:endParaRPr kumimoji="1" lang="ja-JP" altLang="en-US"/>
          </a:p>
        </p:txBody>
      </p:sp>
      <p:sp>
        <p:nvSpPr>
          <p:cNvPr id="8" name="図形 7"/>
          <p:cNvSpPr>
            <a:spLocks noGrp="1"/>
          </p:cNvSpPr>
          <p:nvPr>
            <p:ph type="subTitle" idx="1"/>
          </p:nvPr>
        </p:nvSpPr>
        <p:spPr>
          <a:xfrm>
            <a:off x="642910" y="3699318"/>
            <a:ext cx="7772400" cy="900122"/>
          </a:xfrm>
        </p:spPr>
        <p:txBody>
          <a:bodyPr/>
          <a:lstStyle>
            <a:lvl1pPr marL="0" indent="0" algn="ctr">
              <a:buNone/>
              <a:defRPr baseline="0">
                <a:solidFill>
                  <a:schemeClr val="tx2">
                    <a:shade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ja-JP" smtClean="0"/>
              <a:t>Click to edit Master subtitle style</a:t>
            </a:r>
            <a:endParaRPr kumimoji="1" lang="ja-JP" altLang="en-US" dirty="0"/>
          </a:p>
        </p:txBody>
      </p:sp>
      <p:sp>
        <p:nvSpPr>
          <p:cNvPr id="12" name="図形 11"/>
          <p:cNvSpPr>
            <a:spLocks noGrp="1"/>
          </p:cNvSpPr>
          <p:nvPr>
            <p:ph type="dt" sz="half" idx="10"/>
          </p:nvPr>
        </p:nvSpPr>
        <p:spPr>
          <a:xfrm>
            <a:off x="4471200" y="6492874"/>
            <a:ext cx="1530000" cy="365125"/>
          </a:xfrm>
        </p:spPr>
        <p:txBody>
          <a:bodyPr/>
          <a:lstStyle/>
          <a:p>
            <a:endParaRPr lang="en-US"/>
          </a:p>
        </p:txBody>
      </p:sp>
      <p:sp>
        <p:nvSpPr>
          <p:cNvPr id="11" name="図形 10"/>
          <p:cNvSpPr>
            <a:spLocks noGrp="1"/>
          </p:cNvSpPr>
          <p:nvPr>
            <p:ph type="ftr" sz="quarter" idx="11"/>
          </p:nvPr>
        </p:nvSpPr>
        <p:spPr>
          <a:xfrm>
            <a:off x="6048000" y="6492875"/>
            <a:ext cx="2394000" cy="365125"/>
          </a:xfrm>
        </p:spPr>
        <p:txBody>
          <a:bodyPr/>
          <a:lstStyle/>
          <a:p>
            <a:endParaRPr lang="en-US"/>
          </a:p>
        </p:txBody>
      </p:sp>
      <p:sp>
        <p:nvSpPr>
          <p:cNvPr id="18" name="図形 17"/>
          <p:cNvSpPr>
            <a:spLocks noGrp="1"/>
          </p:cNvSpPr>
          <p:nvPr>
            <p:ph type="sldNum" sz="quarter" idx="12"/>
          </p:nvPr>
        </p:nvSpPr>
        <p:spPr>
          <a:xfrm>
            <a:off x="8499632" y="6492875"/>
            <a:ext cx="644400" cy="365125"/>
          </a:xfrm>
        </p:spPr>
        <p:txBody>
          <a:bodyPr/>
          <a:lstStyle/>
          <a:p>
            <a:fld id="{1AAFE4E5-CF6D-44E2-9528-F05D469EBBCF}" type="slidenum">
              <a:rPr lang="en-US" smtClean="0"/>
              <a:pPr/>
              <a:t>‹#›</a:t>
            </a:fld>
            <a:endParaRPr lang="en-US"/>
          </a:p>
        </p:txBody>
      </p:sp>
      <p:sp>
        <p:nvSpPr>
          <p:cNvPr id="10" name="図形 9"/>
          <p:cNvSpPr>
            <a:spLocks/>
          </p:cNvSpPr>
          <p:nvPr/>
        </p:nvSpPr>
        <p:spPr bwMode="auto">
          <a:xfrm>
            <a:off x="3929058" y="9"/>
            <a:ext cx="5214942" cy="3383004"/>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rgbClr val="FFFFFF">
              <a:alpha val="2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ja-JP" altLang="en-US"/>
          </a:p>
        </p:txBody>
      </p:sp>
      <p:grpSp>
        <p:nvGrpSpPr>
          <p:cNvPr id="4" name="グループ化 12"/>
          <p:cNvGrpSpPr>
            <a:grpSpLocks/>
          </p:cNvGrpSpPr>
          <p:nvPr/>
        </p:nvGrpSpPr>
        <p:grpSpPr bwMode="auto">
          <a:xfrm>
            <a:off x="4000496" y="0"/>
            <a:ext cx="5143504" cy="2000240"/>
            <a:chOff x="2168" y="0"/>
            <a:chExt cx="3576" cy="1384"/>
          </a:xfrm>
        </p:grpSpPr>
        <p:sp>
          <p:nvSpPr>
            <p:cNvPr id="14" name="図形 13"/>
            <p:cNvSpPr>
              <a:spLocks/>
            </p:cNvSpPr>
            <p:nvPr/>
          </p:nvSpPr>
          <p:spPr bwMode="auto">
            <a:xfrm>
              <a:off x="5420" y="1044"/>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 name="図形 14"/>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5504" y="1076"/>
              <a:ext cx="240" cy="216"/>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2" name="図形 21"/>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5600" y="0"/>
              <a:ext cx="144" cy="128"/>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2632" y="48"/>
              <a:ext cx="84" cy="36"/>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4904" y="884"/>
              <a:ext cx="104" cy="84"/>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4772" y="1056"/>
              <a:ext cx="128" cy="176"/>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9" name="図形 28"/>
            <p:cNvSpPr>
              <a:spLocks/>
            </p:cNvSpPr>
            <p:nvPr/>
          </p:nvSpPr>
          <p:spPr bwMode="auto">
            <a:xfrm>
              <a:off x="4816" y="820"/>
              <a:ext cx="532" cy="492"/>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4724" y="816"/>
              <a:ext cx="576" cy="352"/>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5384" y="832"/>
              <a:ext cx="192" cy="196"/>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4880" y="756"/>
              <a:ext cx="624"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5696" y="768"/>
              <a:ext cx="1"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100" y="388"/>
              <a:ext cx="248"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5092" y="368"/>
              <a:ext cx="188"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472" y="140"/>
              <a:ext cx="184" cy="132"/>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4664" y="140"/>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4348" y="128"/>
              <a:ext cx="316" cy="148"/>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4224" y="96"/>
              <a:ext cx="284" cy="188"/>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4184" y="228"/>
              <a:ext cx="88"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4040" y="140"/>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3056" y="264"/>
              <a:ext cx="152"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3060" y="236"/>
              <a:ext cx="220"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3068" y="224"/>
              <a:ext cx="284"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dirty="0"/>
            </a:p>
          </p:txBody>
        </p:sp>
        <p:sp>
          <p:nvSpPr>
            <p:cNvPr id="58" name="図形 57"/>
            <p:cNvSpPr>
              <a:spLocks/>
            </p:cNvSpPr>
            <p:nvPr/>
          </p:nvSpPr>
          <p:spPr bwMode="auto">
            <a:xfrm>
              <a:off x="3304" y="176"/>
              <a:ext cx="452"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3344" y="204"/>
              <a:ext cx="480" cy="260"/>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3504" y="152"/>
              <a:ext cx="380" cy="276"/>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3824" y="140"/>
              <a:ext cx="284"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3924" y="140"/>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4144" y="320"/>
              <a:ext cx="216" cy="108"/>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4156" y="296"/>
              <a:ext cx="296" cy="156"/>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4172" y="272"/>
              <a:ext cx="328" cy="204"/>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4344" y="284"/>
              <a:ext cx="320" cy="224"/>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4288" y="296"/>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4300" y="276"/>
              <a:ext cx="580"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4360" y="292"/>
              <a:ext cx="612"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4392" y="296"/>
              <a:ext cx="640" cy="388"/>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4572" y="536"/>
              <a:ext cx="144"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4668" y="156"/>
              <a:ext cx="432"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4792" y="156"/>
              <a:ext cx="212"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2" name="図形 81"/>
            <p:cNvSpPr>
              <a:spLocks/>
            </p:cNvSpPr>
            <p:nvPr/>
          </p:nvSpPr>
          <p:spPr bwMode="auto">
            <a:xfrm>
              <a:off x="4844" y="164"/>
              <a:ext cx="172"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4892" y="164"/>
              <a:ext cx="140" cy="96"/>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4936" y="168"/>
              <a:ext cx="276" cy="72"/>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5292" y="960"/>
              <a:ext cx="452"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5696" y="600"/>
              <a:ext cx="48" cy="96"/>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9" name="図形 88"/>
            <p:cNvSpPr>
              <a:spLocks/>
            </p:cNvSpPr>
            <p:nvPr/>
          </p:nvSpPr>
          <p:spPr bwMode="auto">
            <a:xfrm>
              <a:off x="5324"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図形 1"/>
          <p:cNvSpPr>
            <a:spLocks noGrp="1"/>
          </p:cNvSpPr>
          <p:nvPr>
            <p:ph type="title"/>
          </p:nvPr>
        </p:nvSpPr>
        <p:spPr>
          <a:xfrm>
            <a:off x="457200" y="285728"/>
            <a:ext cx="8229600" cy="1143000"/>
          </a:xfrm>
        </p:spPr>
        <p:txBody>
          <a:bodyPr/>
          <a:lstStyle/>
          <a:p>
            <a:r>
              <a:rPr kumimoji="1" lang="en-US" altLang="ja-JP" smtClean="0"/>
              <a:t>Click to edit Master title style</a:t>
            </a:r>
            <a:endParaRPr kumimoji="1" lang="ja-JP" altLang="en-US"/>
          </a:p>
        </p:txBody>
      </p:sp>
      <p:sp>
        <p:nvSpPr>
          <p:cNvPr id="3" name="図形 2"/>
          <p:cNvSpPr>
            <a:spLocks noGrp="1"/>
          </p:cNvSpPr>
          <p:nvPr>
            <p:ph type="body" orient="vert" idx="1"/>
          </p:nvPr>
        </p:nvSpPr>
        <p:spPr>
          <a:xfrm>
            <a:off x="466696" y="1500178"/>
            <a:ext cx="8247600" cy="4857780"/>
          </a:xfrm>
        </p:spPr>
        <p:txBody>
          <a:bodyPr vert="eaVert"/>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dt" sz="half" idx="10"/>
          </p:nvPr>
        </p:nvSpPr>
        <p:spPr>
          <a:xfrm>
            <a:off x="4471200" y="6494400"/>
            <a:ext cx="1530000" cy="365125"/>
          </a:xfrm>
        </p:spPr>
        <p:txBody>
          <a:bodyPr/>
          <a:lstStyle/>
          <a:p>
            <a:endParaRPr lang="en-US"/>
          </a:p>
        </p:txBody>
      </p:sp>
      <p:sp>
        <p:nvSpPr>
          <p:cNvPr id="5" name="図形 4"/>
          <p:cNvSpPr>
            <a:spLocks noGrp="1"/>
          </p:cNvSpPr>
          <p:nvPr>
            <p:ph type="ftr" sz="quarter" idx="11"/>
          </p:nvPr>
        </p:nvSpPr>
        <p:spPr>
          <a:xfrm>
            <a:off x="6048000" y="6494400"/>
            <a:ext cx="2394000" cy="365125"/>
          </a:xfrm>
        </p:spPr>
        <p:txBody>
          <a:bodyPr/>
          <a:lstStyle/>
          <a:p>
            <a:endParaRPr lang="en-US"/>
          </a:p>
        </p:txBody>
      </p:sp>
      <p:sp>
        <p:nvSpPr>
          <p:cNvPr id="6" name="図形 5"/>
          <p:cNvSpPr>
            <a:spLocks noGrp="1"/>
          </p:cNvSpPr>
          <p:nvPr>
            <p:ph type="sldNum" sz="quarter" idx="12"/>
          </p:nvPr>
        </p:nvSpPr>
        <p:spPr>
          <a:xfrm>
            <a:off x="8499600" y="6494400"/>
            <a:ext cx="644400" cy="365125"/>
          </a:xfrm>
        </p:spPr>
        <p:txBody>
          <a:bodyPr/>
          <a:lstStyle/>
          <a:p>
            <a:fld id="{2C565752-FDD0-40D0-8B75-C4B70F622F7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図形 1"/>
          <p:cNvSpPr>
            <a:spLocks noGrp="1"/>
          </p:cNvSpPr>
          <p:nvPr>
            <p:ph type="title" orient="vert"/>
          </p:nvPr>
        </p:nvSpPr>
        <p:spPr>
          <a:xfrm>
            <a:off x="6629400" y="274640"/>
            <a:ext cx="2057400" cy="6083318"/>
          </a:xfrm>
        </p:spPr>
        <p:txBody>
          <a:bodyPr vert="eaVert"/>
          <a:lstStyle/>
          <a:p>
            <a:r>
              <a:rPr kumimoji="1" lang="en-US" altLang="ja-JP" smtClean="0"/>
              <a:t>Click to edit Master title style</a:t>
            </a:r>
            <a:endParaRPr kumimoji="1" lang="ja-JP" altLang="en-US" dirty="0"/>
          </a:p>
        </p:txBody>
      </p:sp>
      <p:sp>
        <p:nvSpPr>
          <p:cNvPr id="3" name="図形 2"/>
          <p:cNvSpPr>
            <a:spLocks noGrp="1"/>
          </p:cNvSpPr>
          <p:nvPr>
            <p:ph type="body" orient="vert" idx="1"/>
          </p:nvPr>
        </p:nvSpPr>
        <p:spPr>
          <a:xfrm>
            <a:off x="457200" y="274639"/>
            <a:ext cx="6019800" cy="6083319"/>
          </a:xfrm>
        </p:spPr>
        <p:txBody>
          <a:bodyPr vert="eaVert"/>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図形 3"/>
          <p:cNvSpPr>
            <a:spLocks noGrp="1"/>
          </p:cNvSpPr>
          <p:nvPr>
            <p:ph type="dt" sz="half" idx="10"/>
          </p:nvPr>
        </p:nvSpPr>
        <p:spPr>
          <a:xfrm>
            <a:off x="4471200" y="6494400"/>
            <a:ext cx="1530000" cy="365125"/>
          </a:xfrm>
        </p:spPr>
        <p:txBody>
          <a:bodyPr/>
          <a:lstStyle/>
          <a:p>
            <a:endParaRPr lang="en-US"/>
          </a:p>
        </p:txBody>
      </p:sp>
      <p:sp>
        <p:nvSpPr>
          <p:cNvPr id="5" name="図形 4"/>
          <p:cNvSpPr>
            <a:spLocks noGrp="1"/>
          </p:cNvSpPr>
          <p:nvPr>
            <p:ph type="ftr" sz="quarter" idx="11"/>
          </p:nvPr>
        </p:nvSpPr>
        <p:spPr>
          <a:xfrm>
            <a:off x="6048000" y="6494400"/>
            <a:ext cx="2394000" cy="365125"/>
          </a:xfrm>
        </p:spPr>
        <p:txBody>
          <a:bodyPr/>
          <a:lstStyle/>
          <a:p>
            <a:endParaRPr lang="en-US"/>
          </a:p>
        </p:txBody>
      </p:sp>
      <p:sp>
        <p:nvSpPr>
          <p:cNvPr id="6" name="図形 5"/>
          <p:cNvSpPr>
            <a:spLocks noGrp="1"/>
          </p:cNvSpPr>
          <p:nvPr>
            <p:ph type="sldNum" sz="quarter" idx="12"/>
          </p:nvPr>
        </p:nvSpPr>
        <p:spPr>
          <a:xfrm>
            <a:off x="8499600" y="6494400"/>
            <a:ext cx="644400" cy="365125"/>
          </a:xfrm>
        </p:spPr>
        <p:txBody>
          <a:bodyPr/>
          <a:lstStyle/>
          <a:p>
            <a:fld id="{C7956BD7-D83A-46C5-AE11-6975980D4BE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kumimoji="1" lang="en-US" altLang="ja-JP" smtClean="0"/>
              <a:t>Click to edit Master title style</a:t>
            </a:r>
            <a:endParaRPr kumimoji="1" lang="ja-JP"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ja-JP" smtClean="0"/>
              <a:t>Click to edit Master subtitle style</a:t>
            </a:r>
            <a:endParaRPr kumimoji="1" lang="ja-JP" alt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589DB6-60F9-4912-A202-3D8C19E531C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図形 2"/>
          <p:cNvSpPr>
            <a:spLocks noGrp="1"/>
          </p:cNvSpPr>
          <p:nvPr>
            <p:ph idx="1"/>
          </p:nvPr>
        </p:nvSpPr>
        <p:spPr>
          <a:xfrm>
            <a:off x="466696" y="1857370"/>
            <a:ext cx="8248708" cy="4429151"/>
          </a:xfrm>
        </p:spPr>
        <p:txBody>
          <a:body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dt" sz="half" idx="10"/>
          </p:nvPr>
        </p:nvSpPr>
        <p:spPr/>
        <p:txBody>
          <a:bodyPr/>
          <a:lstStyle/>
          <a:p>
            <a:endParaRPr lang="en-US"/>
          </a:p>
        </p:txBody>
      </p:sp>
      <p:sp>
        <p:nvSpPr>
          <p:cNvPr id="5" name="図形 4"/>
          <p:cNvSpPr>
            <a:spLocks noGrp="1"/>
          </p:cNvSpPr>
          <p:nvPr>
            <p:ph type="ftr" sz="quarter" idx="11"/>
          </p:nvPr>
        </p:nvSpPr>
        <p:spPr/>
        <p:txBody>
          <a:bodyPr/>
          <a:lstStyle/>
          <a:p>
            <a:endParaRPr lang="en-US"/>
          </a:p>
        </p:txBody>
      </p:sp>
      <p:sp>
        <p:nvSpPr>
          <p:cNvPr id="6" name="図形 5"/>
          <p:cNvSpPr>
            <a:spLocks noGrp="1"/>
          </p:cNvSpPr>
          <p:nvPr>
            <p:ph type="sldNum" sz="quarter" idx="12"/>
          </p:nvPr>
        </p:nvSpPr>
        <p:spPr/>
        <p:txBody>
          <a:bodyPr/>
          <a:lstStyle/>
          <a:p>
            <a:fld id="{335ABFF6-E8A4-4499-BDA7-A929F775A45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図形 1"/>
          <p:cNvSpPr>
            <a:spLocks noGrp="1"/>
          </p:cNvSpPr>
          <p:nvPr>
            <p:ph type="title"/>
          </p:nvPr>
        </p:nvSpPr>
        <p:spPr>
          <a:xfrm>
            <a:off x="828676" y="3357551"/>
            <a:ext cx="6815158" cy="1362075"/>
          </a:xfrm>
        </p:spPr>
        <p:txBody>
          <a:bodyPr anchor="t"/>
          <a:lstStyle>
            <a:lvl1pPr algn="l">
              <a:defRPr sz="4000" b="1" cap="all"/>
            </a:lvl1pPr>
          </a:lstStyle>
          <a:p>
            <a:r>
              <a:rPr kumimoji="1" lang="en-US" altLang="ja-JP" smtClean="0"/>
              <a:t>Click to edit Master title style</a:t>
            </a:r>
            <a:endParaRPr kumimoji="1" lang="ja-JP" altLang="en-US"/>
          </a:p>
        </p:txBody>
      </p:sp>
      <p:sp>
        <p:nvSpPr>
          <p:cNvPr id="3" name="図形 2"/>
          <p:cNvSpPr>
            <a:spLocks noGrp="1"/>
          </p:cNvSpPr>
          <p:nvPr>
            <p:ph type="body" idx="1"/>
          </p:nvPr>
        </p:nvSpPr>
        <p:spPr>
          <a:xfrm>
            <a:off x="828676" y="1857364"/>
            <a:ext cx="6815158" cy="1500187"/>
          </a:xfrm>
        </p:spPr>
        <p:txBody>
          <a:bodyPr anchor="b"/>
          <a:lstStyle>
            <a:lvl1pPr marL="0" indent="0">
              <a:buNone/>
              <a:defRPr sz="2000" baseline="0">
                <a:solidFill>
                  <a:schemeClr val="tx2">
                    <a:shade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
        <p:nvSpPr>
          <p:cNvPr id="4" name="図形 3"/>
          <p:cNvSpPr>
            <a:spLocks noGrp="1"/>
          </p:cNvSpPr>
          <p:nvPr>
            <p:ph type="dt" sz="half" idx="10"/>
          </p:nvPr>
        </p:nvSpPr>
        <p:spPr>
          <a:xfrm>
            <a:off x="4471200" y="6494400"/>
            <a:ext cx="1530000" cy="365125"/>
          </a:xfrm>
        </p:spPr>
        <p:txBody>
          <a:bodyPr/>
          <a:lstStyle/>
          <a:p>
            <a:endParaRPr lang="en-US"/>
          </a:p>
        </p:txBody>
      </p:sp>
      <p:sp>
        <p:nvSpPr>
          <p:cNvPr id="5" name="図形 4"/>
          <p:cNvSpPr>
            <a:spLocks noGrp="1"/>
          </p:cNvSpPr>
          <p:nvPr>
            <p:ph type="ftr" sz="quarter" idx="11"/>
          </p:nvPr>
        </p:nvSpPr>
        <p:spPr>
          <a:xfrm>
            <a:off x="6048000" y="6492874"/>
            <a:ext cx="2395534" cy="365125"/>
          </a:xfrm>
        </p:spPr>
        <p:txBody>
          <a:bodyPr/>
          <a:lstStyle/>
          <a:p>
            <a:endParaRPr lang="en-US"/>
          </a:p>
        </p:txBody>
      </p:sp>
      <p:sp>
        <p:nvSpPr>
          <p:cNvPr id="6" name="図形 5"/>
          <p:cNvSpPr>
            <a:spLocks noGrp="1"/>
          </p:cNvSpPr>
          <p:nvPr>
            <p:ph type="sldNum" sz="quarter" idx="12"/>
          </p:nvPr>
        </p:nvSpPr>
        <p:spPr>
          <a:xfrm>
            <a:off x="8499600" y="6492875"/>
            <a:ext cx="644400" cy="365125"/>
          </a:xfrm>
        </p:spPr>
        <p:txBody>
          <a:bodyPr/>
          <a:lstStyle/>
          <a:p>
            <a:fld id="{D58940DA-C580-4234-ACEA-7D696785D6B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図形 2"/>
          <p:cNvSpPr>
            <a:spLocks noGrp="1"/>
          </p:cNvSpPr>
          <p:nvPr>
            <p:ph sz="half" idx="1"/>
          </p:nvPr>
        </p:nvSpPr>
        <p:spPr>
          <a:xfrm>
            <a:off x="457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sz="half" idx="2"/>
          </p:nvPr>
        </p:nvSpPr>
        <p:spPr>
          <a:xfrm>
            <a:off x="4648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5" name="図形 4"/>
          <p:cNvSpPr>
            <a:spLocks noGrp="1"/>
          </p:cNvSpPr>
          <p:nvPr>
            <p:ph type="dt" sz="half" idx="10"/>
          </p:nvPr>
        </p:nvSpPr>
        <p:spPr>
          <a:xfrm>
            <a:off x="4471200" y="6494400"/>
            <a:ext cx="1530000" cy="365125"/>
          </a:xfrm>
        </p:spPr>
        <p:txBody>
          <a:bodyPr/>
          <a:lstStyle/>
          <a:p>
            <a:endParaRPr lang="en-US"/>
          </a:p>
        </p:txBody>
      </p:sp>
      <p:sp>
        <p:nvSpPr>
          <p:cNvPr id="6" name="図形 5"/>
          <p:cNvSpPr>
            <a:spLocks noGrp="1"/>
          </p:cNvSpPr>
          <p:nvPr>
            <p:ph type="ftr" sz="quarter" idx="11"/>
          </p:nvPr>
        </p:nvSpPr>
        <p:spPr>
          <a:xfrm>
            <a:off x="6048000" y="6494400"/>
            <a:ext cx="2395534" cy="365125"/>
          </a:xfrm>
        </p:spPr>
        <p:txBody>
          <a:bodyPr/>
          <a:lstStyle/>
          <a:p>
            <a:endParaRPr lang="en-US"/>
          </a:p>
        </p:txBody>
      </p:sp>
      <p:sp>
        <p:nvSpPr>
          <p:cNvPr id="7" name="図形 6"/>
          <p:cNvSpPr>
            <a:spLocks noGrp="1"/>
          </p:cNvSpPr>
          <p:nvPr>
            <p:ph type="sldNum" sz="quarter" idx="12"/>
          </p:nvPr>
        </p:nvSpPr>
        <p:spPr>
          <a:xfrm>
            <a:off x="8499600" y="6494400"/>
            <a:ext cx="644400" cy="365125"/>
          </a:xfrm>
        </p:spPr>
        <p:txBody>
          <a:bodyPr/>
          <a:lstStyle/>
          <a:p>
            <a:fld id="{AFE4BCFF-D246-4D1E-B326-80606E98762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3" name="正方形/長方形 12"/>
          <p:cNvSpPr/>
          <p:nvPr/>
        </p:nvSpPr>
        <p:spPr>
          <a:xfrm>
            <a:off x="0"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図形 1"/>
          <p:cNvSpPr>
            <a:spLocks noGrp="1"/>
          </p:cNvSpPr>
          <p:nvPr>
            <p:ph type="title"/>
          </p:nvPr>
        </p:nvSpPr>
        <p:spPr>
          <a:xfrm>
            <a:off x="457200" y="428604"/>
            <a:ext cx="8229600" cy="1143000"/>
          </a:xfrm>
        </p:spPr>
        <p:txBody>
          <a:bodyPr/>
          <a:lstStyle>
            <a:lvl1pPr>
              <a:defRPr/>
            </a:lvl1pPr>
          </a:lstStyle>
          <a:p>
            <a:r>
              <a:rPr kumimoji="1" lang="en-US" altLang="ja-JP" smtClean="0"/>
              <a:t>Click to edit Master title style</a:t>
            </a:r>
            <a:endParaRPr kumimoji="1" lang="ja-JP" altLang="en-US"/>
          </a:p>
        </p:txBody>
      </p:sp>
      <p:sp>
        <p:nvSpPr>
          <p:cNvPr id="3" name="図形 2"/>
          <p:cNvSpPr>
            <a:spLocks noGrp="1"/>
          </p:cNvSpPr>
          <p:nvPr>
            <p:ph type="body" idx="1"/>
          </p:nvPr>
        </p:nvSpPr>
        <p:spPr>
          <a:xfrm>
            <a:off x="457200" y="132079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
        <p:nvSpPr>
          <p:cNvPr id="4" name="図形 3"/>
          <p:cNvSpPr>
            <a:spLocks noGrp="1"/>
          </p:cNvSpPr>
          <p:nvPr>
            <p:ph sz="half" idx="2"/>
          </p:nvPr>
        </p:nvSpPr>
        <p:spPr>
          <a:xfrm>
            <a:off x="457200" y="196056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5" name="図形 4"/>
          <p:cNvSpPr>
            <a:spLocks noGrp="1"/>
          </p:cNvSpPr>
          <p:nvPr>
            <p:ph type="body" sz="quarter" idx="3"/>
          </p:nvPr>
        </p:nvSpPr>
        <p:spPr>
          <a:xfrm>
            <a:off x="4645025" y="1320799"/>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a:p>
        </p:txBody>
      </p:sp>
      <p:sp>
        <p:nvSpPr>
          <p:cNvPr id="6" name="図形 5"/>
          <p:cNvSpPr>
            <a:spLocks noGrp="1"/>
          </p:cNvSpPr>
          <p:nvPr>
            <p:ph sz="quarter" idx="4"/>
          </p:nvPr>
        </p:nvSpPr>
        <p:spPr>
          <a:xfrm>
            <a:off x="4645025" y="1960561"/>
            <a:ext cx="4039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7" name="図形 6"/>
          <p:cNvSpPr>
            <a:spLocks noGrp="1"/>
          </p:cNvSpPr>
          <p:nvPr>
            <p:ph type="dt" sz="half" idx="10"/>
          </p:nvPr>
        </p:nvSpPr>
        <p:spPr>
          <a:xfrm>
            <a:off x="4471200" y="6494400"/>
            <a:ext cx="1530000" cy="365125"/>
          </a:xfrm>
        </p:spPr>
        <p:txBody>
          <a:bodyPr/>
          <a:lstStyle/>
          <a:p>
            <a:endParaRPr lang="en-US"/>
          </a:p>
        </p:txBody>
      </p:sp>
      <p:sp>
        <p:nvSpPr>
          <p:cNvPr id="8" name="図形 7"/>
          <p:cNvSpPr>
            <a:spLocks noGrp="1"/>
          </p:cNvSpPr>
          <p:nvPr>
            <p:ph type="ftr" sz="quarter" idx="11"/>
          </p:nvPr>
        </p:nvSpPr>
        <p:spPr>
          <a:xfrm>
            <a:off x="6048000" y="6494400"/>
            <a:ext cx="2394000" cy="365125"/>
          </a:xfrm>
        </p:spPr>
        <p:txBody>
          <a:bodyPr/>
          <a:lstStyle/>
          <a:p>
            <a:endParaRPr lang="en-US"/>
          </a:p>
        </p:txBody>
      </p:sp>
      <p:sp>
        <p:nvSpPr>
          <p:cNvPr id="9" name="図形 8"/>
          <p:cNvSpPr>
            <a:spLocks noGrp="1"/>
          </p:cNvSpPr>
          <p:nvPr>
            <p:ph type="sldNum" sz="quarter" idx="12"/>
          </p:nvPr>
        </p:nvSpPr>
        <p:spPr>
          <a:xfrm>
            <a:off x="8499600" y="6494400"/>
            <a:ext cx="644400" cy="365125"/>
          </a:xfrm>
        </p:spPr>
        <p:txBody>
          <a:bodyPr/>
          <a:lstStyle/>
          <a:p>
            <a:fld id="{288336E0-B5C6-4D1E-9095-999D1CD4E444}" type="slidenum">
              <a:rPr lang="en-US" smtClean="0"/>
              <a:pPr/>
              <a:t>‹#›</a:t>
            </a:fld>
            <a:endParaRPr lang="en-US"/>
          </a:p>
        </p:txBody>
      </p:sp>
      <p:grpSp>
        <p:nvGrpSpPr>
          <p:cNvPr id="10" name="グループ化 11"/>
          <p:cNvGrpSpPr>
            <a:grpSpLocks/>
          </p:cNvGrpSpPr>
          <p:nvPr/>
        </p:nvGrpSpPr>
        <p:grpSpPr bwMode="auto">
          <a:xfrm>
            <a:off x="4765" y="5589626"/>
            <a:ext cx="5067302" cy="1268398"/>
            <a:chOff x="16865" y="4817936"/>
            <a:chExt cx="5067302" cy="1268398"/>
          </a:xfrm>
        </p:grpSpPr>
        <p:sp>
          <p:nvSpPr>
            <p:cNvPr id="15" name="図形 14"/>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8" name="図形 17"/>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2" name="図形 21"/>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9" name="図形 28"/>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8" name="図形 57"/>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2" name="図形 81"/>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図形 1"/>
          <p:cNvSpPr>
            <a:spLocks noGrp="1"/>
          </p:cNvSpPr>
          <p:nvPr>
            <p:ph type="title"/>
          </p:nvPr>
        </p:nvSpPr>
        <p:spPr>
          <a:xfrm>
            <a:off x="528638" y="2501900"/>
            <a:ext cx="8229600" cy="1143000"/>
          </a:xfrm>
        </p:spPr>
        <p:txBody>
          <a:bodyPr/>
          <a:lstStyle/>
          <a:p>
            <a:r>
              <a:rPr kumimoji="1" lang="en-US" altLang="ja-JP" smtClean="0"/>
              <a:t>Click to edit Master title style</a:t>
            </a:r>
            <a:endParaRPr kumimoji="1" lang="ja-JP" altLang="en-US"/>
          </a:p>
        </p:txBody>
      </p:sp>
      <p:sp>
        <p:nvSpPr>
          <p:cNvPr id="3" name="図形 2"/>
          <p:cNvSpPr>
            <a:spLocks noGrp="1"/>
          </p:cNvSpPr>
          <p:nvPr>
            <p:ph type="dt" sz="half" idx="10"/>
          </p:nvPr>
        </p:nvSpPr>
        <p:spPr/>
        <p:txBody>
          <a:bodyPr/>
          <a:lstStyle/>
          <a:p>
            <a:endParaRPr lang="en-US"/>
          </a:p>
        </p:txBody>
      </p:sp>
      <p:sp>
        <p:nvSpPr>
          <p:cNvPr id="4" name="図形 3"/>
          <p:cNvSpPr>
            <a:spLocks noGrp="1"/>
          </p:cNvSpPr>
          <p:nvPr>
            <p:ph type="ftr" sz="quarter" idx="11"/>
          </p:nvPr>
        </p:nvSpPr>
        <p:spPr/>
        <p:txBody>
          <a:bodyPr/>
          <a:lstStyle/>
          <a:p>
            <a:endParaRPr lang="en-US"/>
          </a:p>
        </p:txBody>
      </p:sp>
      <p:sp>
        <p:nvSpPr>
          <p:cNvPr id="5" name="図形 4"/>
          <p:cNvSpPr>
            <a:spLocks noGrp="1"/>
          </p:cNvSpPr>
          <p:nvPr>
            <p:ph type="sldNum" sz="quarter" idx="12"/>
          </p:nvPr>
        </p:nvSpPr>
        <p:spPr/>
        <p:txBody>
          <a:bodyPr/>
          <a:lstStyle/>
          <a:p>
            <a:fld id="{D4CEA16C-1F79-4F61-A005-69495321FA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図形 1"/>
          <p:cNvSpPr>
            <a:spLocks noGrp="1"/>
          </p:cNvSpPr>
          <p:nvPr>
            <p:ph type="dt" sz="half" idx="10"/>
          </p:nvPr>
        </p:nvSpPr>
        <p:spPr/>
        <p:txBody>
          <a:bodyPr/>
          <a:lstStyle/>
          <a:p>
            <a:endParaRPr lang="en-US"/>
          </a:p>
        </p:txBody>
      </p:sp>
      <p:sp>
        <p:nvSpPr>
          <p:cNvPr id="3" name="図形 2"/>
          <p:cNvSpPr>
            <a:spLocks noGrp="1"/>
          </p:cNvSpPr>
          <p:nvPr>
            <p:ph type="ftr" sz="quarter" idx="11"/>
          </p:nvPr>
        </p:nvSpPr>
        <p:spPr/>
        <p:txBody>
          <a:bodyPr/>
          <a:lstStyle/>
          <a:p>
            <a:endParaRPr lang="en-US"/>
          </a:p>
        </p:txBody>
      </p:sp>
      <p:sp>
        <p:nvSpPr>
          <p:cNvPr id="4" name="図形 3"/>
          <p:cNvSpPr>
            <a:spLocks noGrp="1"/>
          </p:cNvSpPr>
          <p:nvPr>
            <p:ph type="sldNum" sz="quarter" idx="12"/>
          </p:nvPr>
        </p:nvSpPr>
        <p:spPr/>
        <p:txBody>
          <a:bodyPr/>
          <a:lstStyle/>
          <a:p>
            <a:fld id="{6B3CDCF8-A097-4ED2-ADB2-F9B0E66FA42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図形 1"/>
          <p:cNvSpPr>
            <a:spLocks noGrp="1"/>
          </p:cNvSpPr>
          <p:nvPr>
            <p:ph type="title"/>
          </p:nvPr>
        </p:nvSpPr>
        <p:spPr>
          <a:xfrm>
            <a:off x="447647" y="785794"/>
            <a:ext cx="2767032" cy="1162050"/>
          </a:xfrm>
        </p:spPr>
        <p:txBody>
          <a:bodyPr anchor="b"/>
          <a:lstStyle>
            <a:lvl1pPr algn="l">
              <a:defRPr sz="2000" b="1"/>
            </a:lvl1pPr>
          </a:lstStyle>
          <a:p>
            <a:r>
              <a:rPr kumimoji="1" lang="en-US" altLang="ja-JP" smtClean="0"/>
              <a:t>Click to edit Master title style</a:t>
            </a:r>
            <a:endParaRPr kumimoji="1" lang="ja-JP" altLang="en-US"/>
          </a:p>
        </p:txBody>
      </p:sp>
      <p:sp>
        <p:nvSpPr>
          <p:cNvPr id="3" name="図形 2"/>
          <p:cNvSpPr>
            <a:spLocks noGrp="1"/>
          </p:cNvSpPr>
          <p:nvPr>
            <p:ph idx="1"/>
          </p:nvPr>
        </p:nvSpPr>
        <p:spPr>
          <a:xfrm>
            <a:off x="3357554" y="785794"/>
            <a:ext cx="4572032" cy="56436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body" sz="half" idx="2"/>
          </p:nvPr>
        </p:nvSpPr>
        <p:spPr>
          <a:xfrm>
            <a:off x="457202" y="2000240"/>
            <a:ext cx="2767032" cy="44291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
        <p:nvSpPr>
          <p:cNvPr id="5" name="図形 4"/>
          <p:cNvSpPr>
            <a:spLocks noGrp="1"/>
          </p:cNvSpPr>
          <p:nvPr>
            <p:ph type="dt" sz="half" idx="10"/>
          </p:nvPr>
        </p:nvSpPr>
        <p:spPr>
          <a:xfrm>
            <a:off x="4471200" y="6494400"/>
            <a:ext cx="1530000" cy="365125"/>
          </a:xfrm>
        </p:spPr>
        <p:txBody>
          <a:bodyPr/>
          <a:lstStyle/>
          <a:p>
            <a:endParaRPr lang="en-US"/>
          </a:p>
        </p:txBody>
      </p:sp>
      <p:sp>
        <p:nvSpPr>
          <p:cNvPr id="6" name="図形 5"/>
          <p:cNvSpPr>
            <a:spLocks noGrp="1"/>
          </p:cNvSpPr>
          <p:nvPr>
            <p:ph type="ftr" sz="quarter" idx="11"/>
          </p:nvPr>
        </p:nvSpPr>
        <p:spPr>
          <a:xfrm>
            <a:off x="6048000" y="6494400"/>
            <a:ext cx="2394000" cy="365125"/>
          </a:xfrm>
        </p:spPr>
        <p:txBody>
          <a:bodyPr/>
          <a:lstStyle/>
          <a:p>
            <a:endParaRPr lang="en-US"/>
          </a:p>
        </p:txBody>
      </p:sp>
      <p:sp>
        <p:nvSpPr>
          <p:cNvPr id="7" name="図形 6"/>
          <p:cNvSpPr>
            <a:spLocks noGrp="1"/>
          </p:cNvSpPr>
          <p:nvPr>
            <p:ph type="sldNum" sz="quarter" idx="12"/>
          </p:nvPr>
        </p:nvSpPr>
        <p:spPr>
          <a:xfrm>
            <a:off x="8499600" y="6494400"/>
            <a:ext cx="644400" cy="365125"/>
          </a:xfrm>
        </p:spPr>
        <p:txBody>
          <a:bodyPr/>
          <a:lstStyle/>
          <a:p>
            <a:fld id="{8C329E85-6C75-4979-A6AD-35490D1BC42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図形 8"/>
          <p:cNvSpPr>
            <a:spLocks noGrp="1"/>
          </p:cNvSpPr>
          <p:nvPr>
            <p:ph type="dt" sz="half" idx="10"/>
          </p:nvPr>
        </p:nvSpPr>
        <p:spPr>
          <a:xfrm>
            <a:off x="4471200" y="6494400"/>
            <a:ext cx="1530000" cy="365125"/>
          </a:xfrm>
        </p:spPr>
        <p:txBody>
          <a:bodyPr/>
          <a:lstStyle/>
          <a:p>
            <a:endParaRPr lang="en-US"/>
          </a:p>
        </p:txBody>
      </p:sp>
      <p:sp>
        <p:nvSpPr>
          <p:cNvPr id="10" name="図形 9"/>
          <p:cNvSpPr>
            <a:spLocks noGrp="1"/>
          </p:cNvSpPr>
          <p:nvPr>
            <p:ph type="ftr" sz="quarter" idx="11"/>
          </p:nvPr>
        </p:nvSpPr>
        <p:spPr>
          <a:xfrm>
            <a:off x="6048000" y="6494400"/>
            <a:ext cx="2394000" cy="365125"/>
          </a:xfrm>
        </p:spPr>
        <p:txBody>
          <a:bodyPr/>
          <a:lstStyle/>
          <a:p>
            <a:endParaRPr lang="en-US"/>
          </a:p>
        </p:txBody>
      </p:sp>
      <p:sp>
        <p:nvSpPr>
          <p:cNvPr id="11" name="図形 10"/>
          <p:cNvSpPr>
            <a:spLocks noGrp="1"/>
          </p:cNvSpPr>
          <p:nvPr>
            <p:ph type="sldNum" sz="quarter" idx="12"/>
          </p:nvPr>
        </p:nvSpPr>
        <p:spPr>
          <a:xfrm>
            <a:off x="8499600" y="6494400"/>
            <a:ext cx="644400" cy="365125"/>
          </a:xfrm>
        </p:spPr>
        <p:txBody>
          <a:bodyPr/>
          <a:lstStyle/>
          <a:p>
            <a:fld id="{0210E7BB-424A-425A-8947-4F4E28C7BF08}" type="slidenum">
              <a:rPr lang="en-US" smtClean="0"/>
              <a:pPr/>
              <a:t>‹#›</a:t>
            </a:fld>
            <a:endParaRPr lang="en-US"/>
          </a:p>
        </p:txBody>
      </p:sp>
      <p:sp>
        <p:nvSpPr>
          <p:cNvPr id="2" name="図形 1"/>
          <p:cNvSpPr>
            <a:spLocks noGrp="1"/>
          </p:cNvSpPr>
          <p:nvPr>
            <p:ph type="title"/>
          </p:nvPr>
        </p:nvSpPr>
        <p:spPr>
          <a:xfrm>
            <a:off x="2214546" y="285728"/>
            <a:ext cx="4786346" cy="541338"/>
          </a:xfrm>
        </p:spPr>
        <p:txBody>
          <a:bodyPr anchor="b"/>
          <a:lstStyle>
            <a:lvl1pPr algn="ctr">
              <a:defRPr sz="2000" b="1"/>
            </a:lvl1pPr>
          </a:lstStyle>
          <a:p>
            <a:r>
              <a:rPr kumimoji="1" lang="en-US" altLang="ja-JP" smtClean="0"/>
              <a:t>Click to edit Master title style</a:t>
            </a:r>
            <a:endParaRPr kumimoji="1" lang="ja-JP" altLang="en-US" dirty="0"/>
          </a:p>
        </p:txBody>
      </p:sp>
      <p:sp useBgFill="1">
        <p:nvSpPr>
          <p:cNvPr id="3" name="図形 2"/>
          <p:cNvSpPr>
            <a:spLocks noGrp="1"/>
          </p:cNvSpPr>
          <p:nvPr>
            <p:ph type="pic" idx="1"/>
          </p:nvPr>
        </p:nvSpPr>
        <p:spPr>
          <a:xfrm>
            <a:off x="2433623" y="1142984"/>
            <a:ext cx="4357718" cy="3438395"/>
          </a:xfrm>
          <a:noFill/>
          <a:ln w="254000" cap="flat" cmpd="sng">
            <a:gradFill>
              <a:gsLst>
                <a:gs pos="0">
                  <a:schemeClr val="bg1"/>
                </a:gs>
                <a:gs pos="100000">
                  <a:schemeClr val="bg1">
                    <a:alpha val="50000"/>
                  </a:schemeClr>
                </a:gs>
              </a:gsLst>
              <a:lin ang="5400000" scaled="1"/>
            </a:gradFill>
            <a:prstDash val="solid"/>
            <a:beve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en-US" altLang="ja-JP" smtClean="0"/>
              <a:t>Click icon to add picture</a:t>
            </a:r>
            <a:endParaRPr kumimoji="1" lang="ja-JP" altLang="en-US" dirty="0"/>
          </a:p>
        </p:txBody>
      </p:sp>
      <p:sp>
        <p:nvSpPr>
          <p:cNvPr id="4" name="図形 3"/>
          <p:cNvSpPr>
            <a:spLocks noGrp="1"/>
          </p:cNvSpPr>
          <p:nvPr>
            <p:ph type="body" sz="half" idx="2"/>
          </p:nvPr>
        </p:nvSpPr>
        <p:spPr>
          <a:xfrm>
            <a:off x="1928794" y="4929199"/>
            <a:ext cx="5642016" cy="10414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正方形/長方形 189"/>
          <p:cNvSpPr/>
          <p:nvPr/>
        </p:nvSpPr>
        <p:spPr>
          <a:xfrm>
            <a:off x="-9554"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図形 165"/>
          <p:cNvSpPr>
            <a:spLocks/>
          </p:cNvSpPr>
          <p:nvPr/>
        </p:nvSpPr>
        <p:spPr bwMode="auto">
          <a:xfrm>
            <a:off x="3929058" y="9"/>
            <a:ext cx="5214942" cy="3383004"/>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chemeClr val="bg2">
              <a:lumMod val="20000"/>
              <a:lumOff val="80000"/>
              <a:alpha val="2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8" name="正方形/長方形 17"/>
          <p:cNvSpPr>
            <a:spLocks noGrp="1"/>
          </p:cNvSpPr>
          <p:nvPr>
            <p:ph type="body" idx="1"/>
          </p:nvPr>
        </p:nvSpPr>
        <p:spPr>
          <a:xfrm>
            <a:off x="466696" y="1857370"/>
            <a:ext cx="8248708" cy="4500589"/>
          </a:xfrm>
          <a:prstGeom prst="rect">
            <a:avLst/>
          </a:prstGeom>
        </p:spPr>
        <p:txBody>
          <a:bodyPr vert="horz" rtlCol="0">
            <a:normAutofit/>
          </a:bodyPr>
          <a:lstStyle/>
          <a:p>
            <a:pPr lvl="0"/>
            <a:r>
              <a:rPr kumimoji="1" lang="ja-JP" altLang="en-US" dirty="0" smtClean="0"/>
              <a:t>マスタ テキストの書式設定</a:t>
            </a:r>
            <a:endParaRPr lang="ja-JP" dirty="0"/>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p>
          <a:p>
            <a:pPr lvl="5"/>
            <a:r>
              <a:rPr kumimoji="1" lang="ja-JP" altLang="en-US" dirty="0" smtClean="0"/>
              <a:t>第</a:t>
            </a:r>
            <a:r>
              <a:rPr kumimoji="1" lang="en-US" altLang="ja-JP" dirty="0" smtClean="0"/>
              <a:t>6</a:t>
            </a:r>
            <a:r>
              <a:rPr kumimoji="1" lang="ja-JP" altLang="en-US" dirty="0" smtClean="0"/>
              <a:t>レベル</a:t>
            </a:r>
          </a:p>
          <a:p>
            <a:pPr lvl="6"/>
            <a:r>
              <a:rPr kumimoji="1" lang="ja-JP" altLang="en-US" dirty="0" smtClean="0"/>
              <a:t>第</a:t>
            </a:r>
            <a:r>
              <a:rPr kumimoji="1" lang="en-US" altLang="ja-JP" dirty="0" smtClean="0"/>
              <a:t>7</a:t>
            </a:r>
            <a:r>
              <a:rPr kumimoji="1" lang="ja-JP" altLang="en-US" dirty="0" smtClean="0"/>
              <a:t>レベル</a:t>
            </a:r>
          </a:p>
          <a:p>
            <a:pPr lvl="7"/>
            <a:r>
              <a:rPr kumimoji="1" lang="ja-JP" altLang="en-US" dirty="0" smtClean="0"/>
              <a:t>第</a:t>
            </a:r>
            <a:r>
              <a:rPr kumimoji="1" lang="en-US" altLang="ja-JP" dirty="0" smtClean="0"/>
              <a:t>8</a:t>
            </a:r>
            <a:r>
              <a:rPr kumimoji="1" lang="ja-JP" altLang="en-US" dirty="0" smtClean="0"/>
              <a:t>レベル</a:t>
            </a:r>
          </a:p>
          <a:p>
            <a:pPr lvl="8"/>
            <a:r>
              <a:rPr kumimoji="1" lang="ja-JP" altLang="en-US" dirty="0" smtClean="0"/>
              <a:t>第</a:t>
            </a:r>
            <a:r>
              <a:rPr kumimoji="1" lang="en-US" altLang="ja-JP" dirty="0" smtClean="0"/>
              <a:t>9</a:t>
            </a:r>
            <a:r>
              <a:rPr kumimoji="1" lang="ja-JP" altLang="en-US" dirty="0" smtClean="0"/>
              <a:t>レベル</a:t>
            </a:r>
          </a:p>
        </p:txBody>
      </p:sp>
      <p:sp>
        <p:nvSpPr>
          <p:cNvPr id="29" name="正方形/長方形 28"/>
          <p:cNvSpPr>
            <a:spLocks noGrp="1"/>
          </p:cNvSpPr>
          <p:nvPr>
            <p:ph type="dt" sz="half" idx="2"/>
          </p:nvPr>
        </p:nvSpPr>
        <p:spPr>
          <a:xfrm>
            <a:off x="4471958" y="6492899"/>
            <a:ext cx="1528802" cy="365125"/>
          </a:xfrm>
          <a:prstGeom prst="rect">
            <a:avLst/>
          </a:prstGeom>
        </p:spPr>
        <p:txBody>
          <a:bodyPr vert="horz" rtlCol="0" anchor="ctr"/>
          <a:lstStyle>
            <a:lvl1pPr algn="l">
              <a:defRPr sz="1200">
                <a:solidFill>
                  <a:srgbClr val="000000"/>
                </a:solidFill>
              </a:defRPr>
            </a:lvl1pPr>
          </a:lstStyle>
          <a:p>
            <a:endParaRPr lang="en-US"/>
          </a:p>
        </p:txBody>
      </p:sp>
      <p:sp>
        <p:nvSpPr>
          <p:cNvPr id="4" name="正方形/長方形 3"/>
          <p:cNvSpPr>
            <a:spLocks noGrp="1"/>
          </p:cNvSpPr>
          <p:nvPr>
            <p:ph type="ftr" sz="quarter" idx="3"/>
          </p:nvPr>
        </p:nvSpPr>
        <p:spPr>
          <a:xfrm>
            <a:off x="6048632" y="6492899"/>
            <a:ext cx="2395534" cy="365125"/>
          </a:xfrm>
          <a:prstGeom prst="rect">
            <a:avLst/>
          </a:prstGeom>
        </p:spPr>
        <p:txBody>
          <a:bodyPr vert="horz" rtlCol="0" anchor="ctr"/>
          <a:lstStyle>
            <a:lvl1pPr algn="ctr">
              <a:defRPr sz="1200">
                <a:solidFill>
                  <a:srgbClr val="000000"/>
                </a:solidFill>
              </a:defRPr>
            </a:lvl1pPr>
          </a:lstStyle>
          <a:p>
            <a:endParaRPr lang="en-US"/>
          </a:p>
        </p:txBody>
      </p:sp>
      <p:sp>
        <p:nvSpPr>
          <p:cNvPr id="10" name="正方形/長方形 9"/>
          <p:cNvSpPr>
            <a:spLocks noGrp="1"/>
          </p:cNvSpPr>
          <p:nvPr>
            <p:ph type="sldNum" sz="quarter" idx="4"/>
          </p:nvPr>
        </p:nvSpPr>
        <p:spPr>
          <a:xfrm>
            <a:off x="8501090" y="6492900"/>
            <a:ext cx="642942" cy="365125"/>
          </a:xfrm>
          <a:prstGeom prst="rect">
            <a:avLst/>
          </a:prstGeom>
        </p:spPr>
        <p:txBody>
          <a:bodyPr vert="horz" rtlCol="0" anchor="ctr"/>
          <a:lstStyle>
            <a:lvl1pPr algn="r">
              <a:defRPr sz="1200">
                <a:solidFill>
                  <a:srgbClr val="000000"/>
                </a:solidFill>
              </a:defRPr>
            </a:lvl1pPr>
          </a:lstStyle>
          <a:p>
            <a:fld id="{62589DB6-60F9-4912-A202-3D8C19E531C4}" type="slidenum">
              <a:rPr lang="en-US" smtClean="0"/>
              <a:pPr/>
              <a:t>‹#›</a:t>
            </a:fld>
            <a:endParaRPr lang="en-US"/>
          </a:p>
        </p:txBody>
      </p:sp>
      <p:sp>
        <p:nvSpPr>
          <p:cNvPr id="186" name="正方形/長方形 185"/>
          <p:cNvSpPr>
            <a:spLocks noChangeArrowheads="1"/>
          </p:cNvSpPr>
          <p:nvPr/>
        </p:nvSpPr>
        <p:spPr bwMode="auto">
          <a:xfrm>
            <a:off x="8469297" y="5716564"/>
            <a:ext cx="0" cy="369332"/>
          </a:xfrm>
          <a:prstGeom prst="rect">
            <a:avLst/>
          </a:prstGeom>
          <a:solidFill>
            <a:srgbClr val="FFFFFF">
              <a:alpha val="25098"/>
            </a:srgbClr>
          </a:solidFill>
          <a:ln w="9525" cap="flat" cmpd="sng" algn="ctr">
            <a:noFill/>
            <a:prstDash val="solid"/>
            <a:miter lim="800000"/>
            <a:headEnd type="none" w="med" len="med"/>
            <a:tailEnd type="none" w="med" len="med"/>
          </a:ln>
          <a:effectLst/>
        </p:spPr>
        <p:txBody>
          <a:bodyPr vert="horz" wrap="square" lIns="0" tIns="0" rIns="0" bIns="0" anchor="t" compatLnSpc="1">
            <a:spAutoFit/>
          </a:bodyPr>
          <a:lstStyle/>
          <a:p>
            <a:pPr algn="l" fontAlgn="base">
              <a:spcBef>
                <a:spcPct val="0"/>
              </a:spcBef>
              <a:spcAft>
                <a:spcPct val="0"/>
              </a:spcAft>
            </a:pPr>
            <a:endParaRPr kumimoji="1" lang="ja-JP" altLang="ja-JP" sz="2400">
              <a:solidFill>
                <a:schemeClr val="tx1">
                  <a:alpha val="100000"/>
                </a:schemeClr>
              </a:solidFill>
              <a:latin typeface="Arial"/>
              <a:ea typeface="ＭＳ Ｐゴシック"/>
            </a:endParaRPr>
          </a:p>
        </p:txBody>
      </p:sp>
      <p:sp>
        <p:nvSpPr>
          <p:cNvPr id="22" name="正方形/長方形 21"/>
          <p:cNvSpPr>
            <a:spLocks noGrp="1"/>
          </p:cNvSpPr>
          <p:nvPr>
            <p:ph type="title"/>
          </p:nvPr>
        </p:nvSpPr>
        <p:spPr>
          <a:xfrm>
            <a:off x="457200" y="642918"/>
            <a:ext cx="8229600" cy="1143000"/>
          </a:xfrm>
          <a:prstGeom prst="rect">
            <a:avLst/>
          </a:prstGeom>
        </p:spPr>
        <p:txBody>
          <a:bodyPr vert="horz" rtlCol="0" anchor="ctr">
            <a:normAutofit/>
          </a:bodyPr>
          <a:lstStyle/>
          <a:p>
            <a:r>
              <a:rPr kumimoji="1" lang="ja-JP" altLang="en-US" dirty="0" smtClean="0"/>
              <a:t>マスタ タイトルの書式設定</a:t>
            </a:r>
            <a:endParaRPr kumimoji="1" lang="ja-JP" altLang="en-US" dirty="0"/>
          </a:p>
        </p:txBody>
      </p:sp>
      <p:grpSp>
        <p:nvGrpSpPr>
          <p:cNvPr id="2" name="グループ化 11"/>
          <p:cNvGrpSpPr>
            <a:grpSpLocks/>
          </p:cNvGrpSpPr>
          <p:nvPr/>
        </p:nvGrpSpPr>
        <p:grpSpPr bwMode="auto">
          <a:xfrm>
            <a:off x="4000496" y="0"/>
            <a:ext cx="5143504" cy="2000240"/>
            <a:chOff x="2168" y="0"/>
            <a:chExt cx="3576" cy="1384"/>
          </a:xfrm>
        </p:grpSpPr>
        <p:sp>
          <p:nvSpPr>
            <p:cNvPr id="13" name="図形 12"/>
            <p:cNvSpPr>
              <a:spLocks/>
            </p:cNvSpPr>
            <p:nvPr/>
          </p:nvSpPr>
          <p:spPr bwMode="auto">
            <a:xfrm>
              <a:off x="5420" y="1044"/>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 name="図形 13"/>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 name="図形 14"/>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5504" y="1076"/>
              <a:ext cx="240" cy="216"/>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5600" y="0"/>
              <a:ext cx="144" cy="128"/>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2632" y="48"/>
              <a:ext cx="84" cy="36"/>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4904" y="884"/>
              <a:ext cx="104" cy="84"/>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4772" y="1056"/>
              <a:ext cx="128" cy="176"/>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4816" y="820"/>
              <a:ext cx="532" cy="492"/>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4724" y="816"/>
              <a:ext cx="576" cy="352"/>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5384" y="832"/>
              <a:ext cx="192" cy="196"/>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4880" y="756"/>
              <a:ext cx="624"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5696" y="768"/>
              <a:ext cx="1"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5100" y="388"/>
              <a:ext cx="248"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5092" y="368"/>
              <a:ext cx="188"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4472" y="140"/>
              <a:ext cx="184" cy="132"/>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4664" y="140"/>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4348" y="128"/>
              <a:ext cx="316" cy="148"/>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4224" y="96"/>
              <a:ext cx="284" cy="188"/>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4184" y="228"/>
              <a:ext cx="88"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4040" y="140"/>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3056" y="264"/>
              <a:ext cx="152"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3060" y="236"/>
              <a:ext cx="220"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068" y="224"/>
              <a:ext cx="284"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8" name="図形 57"/>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3304" y="176"/>
              <a:ext cx="452"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3344" y="204"/>
              <a:ext cx="480" cy="260"/>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3504" y="152"/>
              <a:ext cx="380" cy="276"/>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3824" y="140"/>
              <a:ext cx="284"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3924" y="140"/>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4144" y="320"/>
              <a:ext cx="216" cy="108"/>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4156" y="296"/>
              <a:ext cx="296" cy="156"/>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4172" y="272"/>
              <a:ext cx="328" cy="204"/>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4344" y="284"/>
              <a:ext cx="320" cy="224"/>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4288" y="296"/>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4300" y="276"/>
              <a:ext cx="580"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4360" y="292"/>
              <a:ext cx="612"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4392" y="296"/>
              <a:ext cx="640" cy="388"/>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4572" y="536"/>
              <a:ext cx="144"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4668" y="156"/>
              <a:ext cx="432"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dirty="0"/>
            </a:p>
          </p:txBody>
        </p:sp>
        <p:sp>
          <p:nvSpPr>
            <p:cNvPr id="82" name="図形 81"/>
            <p:cNvSpPr>
              <a:spLocks/>
            </p:cNvSpPr>
            <p:nvPr/>
          </p:nvSpPr>
          <p:spPr bwMode="auto">
            <a:xfrm>
              <a:off x="4792" y="156"/>
              <a:ext cx="212"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4844" y="164"/>
              <a:ext cx="172"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4892" y="164"/>
              <a:ext cx="140" cy="96"/>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4936" y="168"/>
              <a:ext cx="276" cy="72"/>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5292" y="960"/>
              <a:ext cx="452"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5696" y="600"/>
              <a:ext cx="48" cy="96"/>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9" name="図形 88"/>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0" name="図形 89"/>
            <p:cNvSpPr>
              <a:spLocks/>
            </p:cNvSpPr>
            <p:nvPr/>
          </p:nvSpPr>
          <p:spPr bwMode="auto">
            <a:xfrm>
              <a:off x="5324"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grpSp>
        <p:nvGrpSpPr>
          <p:cNvPr id="3" name="グループ化 90"/>
          <p:cNvGrpSpPr>
            <a:grpSpLocks/>
          </p:cNvGrpSpPr>
          <p:nvPr/>
        </p:nvGrpSpPr>
        <p:grpSpPr bwMode="auto">
          <a:xfrm>
            <a:off x="4765" y="5589626"/>
            <a:ext cx="5067302" cy="1268398"/>
            <a:chOff x="16865" y="4817936"/>
            <a:chExt cx="5067302" cy="1268398"/>
          </a:xfrm>
          <a:noFill/>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eaLnBrk="1" latinLnBrk="0" hangingPunct="1">
        <a:spcBef>
          <a:spcPct val="0"/>
        </a:spcBef>
        <a:buNone/>
        <a:defRPr kumimoji="1" sz="4400" baseline="0">
          <a:solidFill>
            <a:schemeClr val="tx2"/>
          </a:solidFill>
          <a:effectLst>
            <a:glow rad="101600">
              <a:schemeClr val="bg1">
                <a:alpha val="60000"/>
              </a:schemeClr>
            </a:glow>
          </a:effectLst>
          <a:latin typeface="+mj-lt"/>
          <a:ea typeface="+mj-ea"/>
          <a:cs typeface="+mj-cs"/>
        </a:defRPr>
      </a:lvl1pPr>
    </p:titleStyle>
    <p:bodyStyle>
      <a:lvl1pPr marL="342900" indent="-342900" algn="l" rtl="0" eaLnBrk="1" latinLnBrk="0" hangingPunct="1">
        <a:spcBef>
          <a:spcPct val="20000"/>
        </a:spcBef>
        <a:buClr>
          <a:schemeClr val="accent1">
            <a:shade val="75000"/>
          </a:schemeClr>
        </a:buClr>
        <a:buSzPct val="55000"/>
        <a:buFont typeface="Wingdings"/>
        <a:buChar char="p"/>
        <a:defRPr kumimoji="1" sz="3200" baseline="0">
          <a:solidFill>
            <a:schemeClr val="bg2">
              <a:lumMod val="25000"/>
            </a:schemeClr>
          </a:solidFill>
          <a:latin typeface="+mn-lt"/>
          <a:ea typeface="+mn-ea"/>
          <a:cs typeface="+mn-cs"/>
        </a:defRPr>
      </a:lvl1pPr>
      <a:lvl2pPr marL="742950" indent="-285750" algn="l" rtl="0" eaLnBrk="1" latinLnBrk="0" hangingPunct="1">
        <a:spcBef>
          <a:spcPct val="20000"/>
        </a:spcBef>
        <a:buClr>
          <a:schemeClr val="accent2"/>
        </a:buClr>
        <a:buSzPct val="50000"/>
        <a:buFont typeface="Wingdings"/>
        <a:buChar char="n"/>
        <a:defRPr kumimoji="1" sz="2800" baseline="0">
          <a:solidFill>
            <a:schemeClr val="bg2">
              <a:lumMod val="25000"/>
            </a:schemeClr>
          </a:solidFill>
          <a:latin typeface="+mn-lt"/>
          <a:ea typeface="+mn-ea"/>
          <a:cs typeface="+mn-cs"/>
        </a:defRPr>
      </a:lvl2pPr>
      <a:lvl3pPr marL="1143000" indent="-228600" algn="l" rtl="0" eaLnBrk="1" latinLnBrk="0" hangingPunct="1">
        <a:spcBef>
          <a:spcPct val="20000"/>
        </a:spcBef>
        <a:buClr>
          <a:schemeClr val="accent3"/>
        </a:buClr>
        <a:buSzPct val="48000"/>
        <a:buFont typeface="Wingdings"/>
        <a:buChar char="n"/>
        <a:defRPr kumimoji="1" sz="2400" baseline="0">
          <a:solidFill>
            <a:schemeClr val="bg2">
              <a:lumMod val="25000"/>
            </a:schemeClr>
          </a:solidFill>
          <a:latin typeface="+mn-lt"/>
          <a:ea typeface="+mn-ea"/>
          <a:cs typeface="+mn-cs"/>
        </a:defRPr>
      </a:lvl3pPr>
      <a:lvl4pPr marL="1600200" indent="-228600" algn="l" rtl="0" eaLnBrk="1" latinLnBrk="0" hangingPunct="1">
        <a:spcBef>
          <a:spcPct val="20000"/>
        </a:spcBef>
        <a:buClr>
          <a:schemeClr val="accent4"/>
        </a:buClr>
        <a:buSzPct val="45000"/>
        <a:buFont typeface="Wingdings"/>
        <a:buChar char="n"/>
        <a:defRPr kumimoji="1" sz="2000" baseline="0">
          <a:solidFill>
            <a:schemeClr val="bg2">
              <a:lumMod val="25000"/>
            </a:schemeClr>
          </a:solidFill>
          <a:latin typeface="+mn-lt"/>
          <a:ea typeface="+mn-ea"/>
          <a:cs typeface="+mn-cs"/>
        </a:defRPr>
      </a:lvl4pPr>
      <a:lvl5pPr marL="2057400" indent="-228600" algn="l" rtl="0" eaLnBrk="1" latinLnBrk="0" hangingPunct="1">
        <a:spcBef>
          <a:spcPct val="20000"/>
        </a:spcBef>
        <a:buClr>
          <a:schemeClr val="accent5"/>
        </a:buClr>
        <a:buSzPct val="40000"/>
        <a:buFont typeface="Wingdings"/>
        <a:buChar char="n"/>
        <a:defRPr kumimoji="1" sz="2000" baseline="0">
          <a:solidFill>
            <a:schemeClr val="bg2">
              <a:lumMod val="25000"/>
            </a:schemeClr>
          </a:solidFill>
          <a:latin typeface="+mn-lt"/>
          <a:ea typeface="+mn-ea"/>
          <a:cs typeface="+mn-cs"/>
        </a:defRPr>
      </a:lvl5pPr>
      <a:lvl6pPr marL="25146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6pPr>
      <a:lvl7pPr marL="29718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7pPr>
      <a:lvl8pPr marL="34290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8pPr>
      <a:lvl9pPr marL="38862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9pPr>
    </p:bodyStyle>
    <p:otherStyle>
      <a:lvl1pPr marL="0" algn="l" rtl="0" eaLnBrk="1" hangingPunct="1">
        <a:defRPr kumimoji="1">
          <a:solidFill>
            <a:schemeClr val="tx1"/>
          </a:solidFill>
          <a:latin typeface="+mn-lt"/>
          <a:ea typeface="+mn-ea"/>
          <a:cs typeface="+mn-cs"/>
        </a:defRPr>
      </a:lvl1pPr>
      <a:lvl2pPr marL="457200" algn="l" rtl="0" eaLnBrk="1" hangingPunct="1">
        <a:defRPr kumimoji="1">
          <a:solidFill>
            <a:schemeClr val="tx1"/>
          </a:solidFill>
          <a:latin typeface="+mn-lt"/>
          <a:ea typeface="+mn-ea"/>
          <a:cs typeface="+mn-cs"/>
        </a:defRPr>
      </a:lvl2pPr>
      <a:lvl3pPr marL="914400" algn="l" rtl="0" eaLnBrk="1" hangingPunct="1">
        <a:defRPr kumimoji="1">
          <a:solidFill>
            <a:schemeClr val="tx1"/>
          </a:solidFill>
          <a:latin typeface="+mn-lt"/>
          <a:ea typeface="+mn-ea"/>
          <a:cs typeface="+mn-cs"/>
        </a:defRPr>
      </a:lvl3pPr>
      <a:lvl4pPr marL="1371600" algn="l" rtl="0" eaLnBrk="1" hangingPunct="1">
        <a:defRPr kumimoji="1">
          <a:solidFill>
            <a:schemeClr val="tx1"/>
          </a:solidFill>
          <a:latin typeface="+mn-lt"/>
          <a:ea typeface="+mn-ea"/>
          <a:cs typeface="+mn-cs"/>
        </a:defRPr>
      </a:lvl4pPr>
      <a:lvl5pPr marL="1828800" algn="l" rtl="0" eaLnBrk="1" hangingPunct="1">
        <a:defRPr kumimoji="1">
          <a:solidFill>
            <a:schemeClr val="tx1"/>
          </a:solidFill>
          <a:latin typeface="+mn-lt"/>
          <a:ea typeface="+mn-ea"/>
          <a:cs typeface="+mn-cs"/>
        </a:defRPr>
      </a:lvl5pPr>
      <a:lvl6pPr marL="2286000" algn="l" rtl="0" eaLnBrk="1" hangingPunct="1">
        <a:defRPr kumimoji="1">
          <a:solidFill>
            <a:schemeClr val="tx1"/>
          </a:solidFill>
          <a:latin typeface="+mn-lt"/>
          <a:ea typeface="+mn-ea"/>
          <a:cs typeface="+mn-cs"/>
        </a:defRPr>
      </a:lvl6pPr>
      <a:lvl7pPr marL="2743200" algn="l" rtl="0" eaLnBrk="1" hangingPunct="1">
        <a:defRPr kumimoji="1">
          <a:solidFill>
            <a:schemeClr val="tx1"/>
          </a:solidFill>
          <a:latin typeface="+mn-lt"/>
          <a:ea typeface="+mn-ea"/>
          <a:cs typeface="+mn-cs"/>
        </a:defRPr>
      </a:lvl7pPr>
      <a:lvl8pPr marL="3200400" algn="l" rtl="0" eaLnBrk="1" hangingPunct="1">
        <a:defRPr kumimoji="1">
          <a:solidFill>
            <a:schemeClr val="tx1"/>
          </a:solidFill>
          <a:latin typeface="+mn-lt"/>
          <a:ea typeface="+mn-ea"/>
          <a:cs typeface="+mn-cs"/>
        </a:defRPr>
      </a:lvl8pPr>
      <a:lvl9pPr marL="3657600" algn="l" rtl="0" eaLnBrk="1"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ctrTitle"/>
          </p:nvPr>
        </p:nvSpPr>
        <p:spPr/>
        <p:txBody>
          <a:bodyPr>
            <a:normAutofit/>
          </a:bodyPr>
          <a:lstStyle/>
          <a:p>
            <a:r>
              <a:rPr lang="en-US" sz="4000" dirty="0" smtClean="0"/>
              <a:t>The Economics of Climate Change</a:t>
            </a:r>
            <a:endParaRPr lang="en-US" sz="4000" dirty="0"/>
          </a:p>
        </p:txBody>
      </p:sp>
      <p:sp>
        <p:nvSpPr>
          <p:cNvPr id="7173" name="Rectangle 5"/>
          <p:cNvSpPr>
            <a:spLocks noGrp="1" noChangeArrowheads="1"/>
          </p:cNvSpPr>
          <p:nvPr>
            <p:ph type="subTitle" idx="1"/>
          </p:nvPr>
        </p:nvSpPr>
        <p:spPr/>
        <p:txBody>
          <a:bodyPr>
            <a:normAutofit fontScale="85000" lnSpcReduction="20000"/>
          </a:bodyPr>
          <a:lstStyle/>
          <a:p>
            <a:r>
              <a:rPr lang="en-US" dirty="0" smtClean="0"/>
              <a:t>Faith Ann Heinsch</a:t>
            </a:r>
          </a:p>
          <a:p>
            <a:r>
              <a:rPr lang="en-US" dirty="0" smtClean="0"/>
              <a:t>April 3, 2008</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Forward-looking estimates - US</a:t>
            </a:r>
            <a:endParaRPr lang="en-US" dirty="0"/>
          </a:p>
        </p:txBody>
      </p:sp>
      <p:sp>
        <p:nvSpPr>
          <p:cNvPr id="3" name="Content Placeholder 2"/>
          <p:cNvSpPr>
            <a:spLocks noGrp="1"/>
          </p:cNvSpPr>
          <p:nvPr>
            <p:ph idx="1"/>
          </p:nvPr>
        </p:nvSpPr>
        <p:spPr>
          <a:xfrm>
            <a:off x="466696" y="1219200"/>
            <a:ext cx="8248708" cy="5067321"/>
          </a:xfrm>
        </p:spPr>
        <p:txBody>
          <a:bodyPr>
            <a:normAutofit fontScale="62500" lnSpcReduction="20000"/>
          </a:bodyPr>
          <a:lstStyle/>
          <a:p>
            <a:r>
              <a:rPr lang="en-US" dirty="0" err="1" smtClean="0"/>
              <a:t>Meldesohn</a:t>
            </a:r>
            <a:r>
              <a:rPr lang="en-US" dirty="0" smtClean="0"/>
              <a:t> and </a:t>
            </a:r>
            <a:r>
              <a:rPr lang="en-US" dirty="0" err="1" smtClean="0"/>
              <a:t>Neuman</a:t>
            </a:r>
            <a:r>
              <a:rPr lang="en-US" dirty="0" smtClean="0"/>
              <a:t> (1999) attempted </a:t>
            </a:r>
            <a:r>
              <a:rPr lang="en-US" dirty="0" smtClean="0"/>
              <a:t>to estimate </a:t>
            </a:r>
            <a:r>
              <a:rPr lang="en-US" dirty="0" smtClean="0"/>
              <a:t>the cost on the future economy that </a:t>
            </a:r>
            <a:r>
              <a:rPr lang="en-US" dirty="0" smtClean="0"/>
              <a:t>will exist </a:t>
            </a:r>
            <a:r>
              <a:rPr lang="en-US" dirty="0" smtClean="0"/>
              <a:t>when GHG concentrations are </a:t>
            </a:r>
            <a:r>
              <a:rPr lang="en-US" dirty="0" smtClean="0"/>
              <a:t>doubled (</a:t>
            </a:r>
            <a:r>
              <a:rPr lang="en-US" dirty="0" smtClean="0"/>
              <a:t>2060).</a:t>
            </a:r>
          </a:p>
          <a:p>
            <a:pPr lvl="1"/>
            <a:r>
              <a:rPr lang="en-US" dirty="0" smtClean="0"/>
              <a:t>This </a:t>
            </a:r>
            <a:r>
              <a:rPr lang="en-US" dirty="0" smtClean="0"/>
              <a:t>creates even more uncertainty, since </a:t>
            </a:r>
            <a:r>
              <a:rPr lang="en-US" dirty="0" smtClean="0"/>
              <a:t>we don't </a:t>
            </a:r>
            <a:r>
              <a:rPr lang="en-US" dirty="0" smtClean="0"/>
              <a:t>know what the economy will look like </a:t>
            </a:r>
            <a:r>
              <a:rPr lang="en-US" dirty="0" smtClean="0"/>
              <a:t>100 years </a:t>
            </a:r>
            <a:r>
              <a:rPr lang="en-US" dirty="0" smtClean="0"/>
              <a:t>from now, but it addresses a </a:t>
            </a:r>
            <a:r>
              <a:rPr lang="en-US" dirty="0" smtClean="0"/>
              <a:t>more relevant </a:t>
            </a:r>
            <a:r>
              <a:rPr lang="en-US" dirty="0" smtClean="0"/>
              <a:t>question.</a:t>
            </a:r>
          </a:p>
          <a:p>
            <a:pPr lvl="1"/>
            <a:r>
              <a:rPr lang="en-US" dirty="0" smtClean="0"/>
              <a:t>This </a:t>
            </a:r>
            <a:r>
              <a:rPr lang="en-US" dirty="0" smtClean="0"/>
              <a:t>study attempts to include the effect </a:t>
            </a:r>
            <a:r>
              <a:rPr lang="en-US" dirty="0" smtClean="0"/>
              <a:t>of adaptation</a:t>
            </a:r>
            <a:r>
              <a:rPr lang="en-US" dirty="0" smtClean="0"/>
              <a:t>, which will reduce the damages. </a:t>
            </a:r>
            <a:r>
              <a:rPr lang="en-US" dirty="0" smtClean="0"/>
              <a:t>It also </a:t>
            </a:r>
            <a:r>
              <a:rPr lang="en-US" dirty="0" smtClean="0"/>
              <a:t>includes the effect of carbon </a:t>
            </a:r>
            <a:r>
              <a:rPr lang="en-US" dirty="0" smtClean="0"/>
              <a:t>fertilization which </a:t>
            </a:r>
            <a:r>
              <a:rPr lang="en-US" dirty="0" smtClean="0"/>
              <a:t>converts annual agricultural damages </a:t>
            </a:r>
            <a:r>
              <a:rPr lang="en-US" dirty="0" smtClean="0"/>
              <a:t>of $</a:t>
            </a:r>
            <a:r>
              <a:rPr lang="en-US" dirty="0" smtClean="0"/>
              <a:t>11 billion into benefits of $10 billion</a:t>
            </a:r>
            <a:r>
              <a:rPr lang="en-US" dirty="0" smtClean="0"/>
              <a:t>.</a:t>
            </a:r>
          </a:p>
          <a:p>
            <a:pPr lvl="1"/>
            <a:r>
              <a:rPr lang="en-US" dirty="0" smtClean="0"/>
              <a:t>The study also attempts to include </a:t>
            </a:r>
            <a:r>
              <a:rPr lang="en-US" dirty="0" smtClean="0"/>
              <a:t>other benefits</a:t>
            </a:r>
            <a:r>
              <a:rPr lang="en-US" dirty="0" smtClean="0"/>
              <a:t>, e.g. fruits and vegetables do better </a:t>
            </a:r>
            <a:r>
              <a:rPr lang="en-US" dirty="0" smtClean="0"/>
              <a:t>in warmer </a:t>
            </a:r>
            <a:r>
              <a:rPr lang="en-US" dirty="0" smtClean="0"/>
              <a:t>climates; some timber species will </a:t>
            </a:r>
            <a:r>
              <a:rPr lang="en-US" dirty="0" smtClean="0"/>
              <a:t>be grown </a:t>
            </a:r>
            <a:r>
              <a:rPr lang="en-US" dirty="0" smtClean="0"/>
              <a:t>in new areas.</a:t>
            </a:r>
          </a:p>
          <a:p>
            <a:r>
              <a:rPr lang="en-US" dirty="0" smtClean="0"/>
              <a:t>Study </a:t>
            </a:r>
            <a:r>
              <a:rPr lang="en-US" dirty="0" smtClean="0"/>
              <a:t>finds that the benefits to </a:t>
            </a:r>
            <a:r>
              <a:rPr lang="en-US" dirty="0" smtClean="0"/>
              <a:t>agriculture swamp </a:t>
            </a:r>
            <a:r>
              <a:rPr lang="en-US" dirty="0" smtClean="0"/>
              <a:t>the costs, at moderate (2.5 </a:t>
            </a:r>
            <a:r>
              <a:rPr lang="en-US" dirty="0" smtClean="0">
                <a:sym typeface="Symbol"/>
              </a:rPr>
              <a:t></a:t>
            </a:r>
            <a:r>
              <a:rPr lang="en-US" dirty="0" smtClean="0"/>
              <a:t>C</a:t>
            </a:r>
            <a:r>
              <a:rPr lang="en-US" dirty="0" smtClean="0"/>
              <a:t>) </a:t>
            </a:r>
            <a:r>
              <a:rPr lang="en-US" dirty="0" smtClean="0"/>
              <a:t>increases in temperature (and 7</a:t>
            </a:r>
            <a:r>
              <a:rPr lang="en-US" dirty="0" smtClean="0"/>
              <a:t>% increase </a:t>
            </a:r>
            <a:r>
              <a:rPr lang="en-US" dirty="0" smtClean="0"/>
              <a:t>in precipitation): net US benefits </a:t>
            </a:r>
            <a:r>
              <a:rPr lang="en-US" dirty="0" smtClean="0"/>
              <a:t>are $</a:t>
            </a:r>
            <a:r>
              <a:rPr lang="en-US" dirty="0" smtClean="0"/>
              <a:t>19.8 billion 1998 dollars.</a:t>
            </a:r>
          </a:p>
          <a:p>
            <a:r>
              <a:rPr lang="en-US" dirty="0" smtClean="0"/>
              <a:t>If </a:t>
            </a:r>
            <a:r>
              <a:rPr lang="en-US" dirty="0" smtClean="0"/>
              <a:t>temperature increases to </a:t>
            </a:r>
            <a:r>
              <a:rPr lang="en-US" dirty="0" smtClean="0"/>
              <a:t>5</a:t>
            </a:r>
            <a:r>
              <a:rPr lang="en-US" dirty="0" smtClean="0">
                <a:sym typeface="Symbol"/>
              </a:rPr>
              <a:t></a:t>
            </a:r>
            <a:r>
              <a:rPr lang="en-US" dirty="0" smtClean="0"/>
              <a:t>C, estimated </a:t>
            </a:r>
            <a:r>
              <a:rPr lang="en-US" dirty="0" smtClean="0"/>
              <a:t>annual damages are $10 billion </a:t>
            </a:r>
            <a:r>
              <a:rPr lang="en-US" dirty="0" smtClean="0"/>
              <a:t>1998 dollars</a:t>
            </a:r>
            <a:r>
              <a:rPr lang="en-US" dirty="0" smtClean="0"/>
              <a:t>. (Compare estimates of federal </a:t>
            </a:r>
            <a:r>
              <a:rPr lang="en-US" dirty="0" smtClean="0"/>
              <a:t>costs from </a:t>
            </a:r>
            <a:r>
              <a:rPr lang="en-US" dirty="0" smtClean="0"/>
              <a:t>Katarina in excess of $200 billion).</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1143000"/>
          </a:xfrm>
        </p:spPr>
        <p:txBody>
          <a:bodyPr>
            <a:noAutofit/>
          </a:bodyPr>
          <a:lstStyle/>
          <a:p>
            <a:r>
              <a:rPr lang="en-US" sz="3200" dirty="0" smtClean="0"/>
              <a:t>Global damage estimates from 2.5-5</a:t>
            </a:r>
            <a:r>
              <a:rPr lang="en-US" sz="3200" dirty="0" smtClean="0">
                <a:sym typeface="Symbol"/>
              </a:rPr>
              <a:t>C Increase</a:t>
            </a:r>
            <a:endParaRPr lang="en-US" sz="3200" dirty="0"/>
          </a:p>
        </p:txBody>
      </p:sp>
      <p:sp>
        <p:nvSpPr>
          <p:cNvPr id="3" name="Content Placeholder 2"/>
          <p:cNvSpPr>
            <a:spLocks noGrp="1"/>
          </p:cNvSpPr>
          <p:nvPr>
            <p:ph idx="1"/>
          </p:nvPr>
        </p:nvSpPr>
        <p:spPr>
          <a:xfrm>
            <a:off x="466696" y="1295400"/>
            <a:ext cx="8248708" cy="4991121"/>
          </a:xfrm>
        </p:spPr>
        <p:txBody>
          <a:bodyPr>
            <a:normAutofit fontScale="62500" lnSpcReduction="20000"/>
          </a:bodyPr>
          <a:lstStyle/>
          <a:p>
            <a:r>
              <a:rPr lang="en-US" dirty="0" smtClean="0"/>
              <a:t>Estimates depend on the regional change </a:t>
            </a:r>
            <a:r>
              <a:rPr lang="en-US" dirty="0" smtClean="0"/>
              <a:t>of climate</a:t>
            </a:r>
            <a:r>
              <a:rPr lang="en-US" dirty="0" smtClean="0"/>
              <a:t>. Most models assume that </a:t>
            </a:r>
            <a:r>
              <a:rPr lang="en-US" dirty="0" smtClean="0"/>
              <a:t>precipitation increases </a:t>
            </a:r>
            <a:r>
              <a:rPr lang="en-US" dirty="0" smtClean="0"/>
              <a:t>in most places; temperatures </a:t>
            </a:r>
            <a:r>
              <a:rPr lang="en-US" dirty="0" smtClean="0"/>
              <a:t>increase everywhere</a:t>
            </a:r>
            <a:r>
              <a:rPr lang="en-US" dirty="0" smtClean="0"/>
              <a:t>, but most strongly in </a:t>
            </a:r>
            <a:r>
              <a:rPr lang="en-US" dirty="0" smtClean="0"/>
              <a:t>higher latitudes</a:t>
            </a:r>
            <a:r>
              <a:rPr lang="en-US" dirty="0" smtClean="0"/>
              <a:t>.</a:t>
            </a:r>
          </a:p>
          <a:p>
            <a:r>
              <a:rPr lang="en-US" dirty="0" smtClean="0"/>
              <a:t>Most </a:t>
            </a:r>
            <a:r>
              <a:rPr lang="en-US" dirty="0" smtClean="0"/>
              <a:t>damage estimates from the mid 1990s </a:t>
            </a:r>
            <a:r>
              <a:rPr lang="en-US" dirty="0" smtClean="0"/>
              <a:t>are in </a:t>
            </a:r>
            <a:r>
              <a:rPr lang="en-US" dirty="0" smtClean="0"/>
              <a:t>the range of 1 </a:t>
            </a:r>
            <a:r>
              <a:rPr lang="en-US" dirty="0" smtClean="0"/>
              <a:t>- </a:t>
            </a:r>
            <a:r>
              <a:rPr lang="en-US" dirty="0" smtClean="0"/>
              <a:t>2 % of GDP, although </a:t>
            </a:r>
            <a:r>
              <a:rPr lang="en-US" dirty="0" smtClean="0"/>
              <a:t>for some </a:t>
            </a:r>
            <a:r>
              <a:rPr lang="en-US" dirty="0" smtClean="0"/>
              <a:t>countries there are much </a:t>
            </a:r>
            <a:r>
              <a:rPr lang="en-US" dirty="0" smtClean="0"/>
              <a:t> higher estimates (</a:t>
            </a:r>
            <a:r>
              <a:rPr lang="en-US" dirty="0" smtClean="0"/>
              <a:t>9 - 21% for India).</a:t>
            </a:r>
          </a:p>
          <a:p>
            <a:r>
              <a:rPr lang="en-US" dirty="0" smtClean="0"/>
              <a:t>Damage </a:t>
            </a:r>
            <a:r>
              <a:rPr lang="en-US" dirty="0" smtClean="0"/>
              <a:t>estimates from late 90s and </a:t>
            </a:r>
            <a:r>
              <a:rPr lang="en-US" dirty="0" smtClean="0"/>
              <a:t>early 2000’s </a:t>
            </a:r>
            <a:r>
              <a:rPr lang="en-US" dirty="0" smtClean="0"/>
              <a:t>are much smaller </a:t>
            </a:r>
            <a:r>
              <a:rPr lang="en-US" dirty="0" smtClean="0"/>
              <a:t>- </a:t>
            </a:r>
            <a:r>
              <a:rPr lang="en-US" dirty="0" smtClean="0"/>
              <a:t>a fraction of 1% </a:t>
            </a:r>
            <a:r>
              <a:rPr lang="en-US" dirty="0" smtClean="0"/>
              <a:t>of world </a:t>
            </a:r>
            <a:r>
              <a:rPr lang="en-US" dirty="0" smtClean="0"/>
              <a:t>GDP. Some regions continue to gain </a:t>
            </a:r>
            <a:r>
              <a:rPr lang="en-US" dirty="0" smtClean="0"/>
              <a:t>from warming</a:t>
            </a:r>
            <a:r>
              <a:rPr lang="en-US" dirty="0" smtClean="0"/>
              <a:t>, but gain is again small, a fraction </a:t>
            </a:r>
            <a:r>
              <a:rPr lang="en-US" dirty="0" smtClean="0"/>
              <a:t>of 1</a:t>
            </a:r>
            <a:r>
              <a:rPr lang="en-US" dirty="0" smtClean="0"/>
              <a:t>% of GDP</a:t>
            </a:r>
            <a:r>
              <a:rPr lang="en-US" dirty="0" smtClean="0"/>
              <a:t>.</a:t>
            </a:r>
          </a:p>
          <a:p>
            <a:r>
              <a:rPr lang="en-US" dirty="0" smtClean="0"/>
              <a:t>Agriculture, energy and water are the </a:t>
            </a:r>
            <a:r>
              <a:rPr lang="en-US" dirty="0" smtClean="0"/>
              <a:t>important sectors </a:t>
            </a:r>
            <a:r>
              <a:rPr lang="en-US" dirty="0" smtClean="0"/>
              <a:t>for damages.</a:t>
            </a:r>
          </a:p>
          <a:p>
            <a:r>
              <a:rPr lang="en-US" dirty="0" smtClean="0"/>
              <a:t>Recent </a:t>
            </a:r>
            <a:r>
              <a:rPr lang="en-US" dirty="0" smtClean="0"/>
              <a:t>studies show smaller costs to </a:t>
            </a:r>
            <a:r>
              <a:rPr lang="en-US" dirty="0" smtClean="0"/>
              <a:t>coasts regions </a:t>
            </a:r>
            <a:r>
              <a:rPr lang="en-US" dirty="0" smtClean="0"/>
              <a:t>(compared to earlier studies) </a:t>
            </a:r>
            <a:r>
              <a:rPr lang="en-US" dirty="0" smtClean="0"/>
              <a:t>because they </a:t>
            </a:r>
            <a:r>
              <a:rPr lang="en-US" dirty="0" smtClean="0"/>
              <a:t>assume that responses (e.g. better </a:t>
            </a:r>
            <a:r>
              <a:rPr lang="en-US" dirty="0" smtClean="0"/>
              <a:t>sea walls</a:t>
            </a:r>
            <a:r>
              <a:rPr lang="en-US" dirty="0" smtClean="0"/>
              <a:t>) are spread out over a century.</a:t>
            </a:r>
          </a:p>
          <a:p>
            <a:r>
              <a:rPr lang="en-US" dirty="0" smtClean="0"/>
              <a:t>Distribution </a:t>
            </a:r>
            <a:r>
              <a:rPr lang="en-US" dirty="0" smtClean="0"/>
              <a:t>of costs and benefits are unequal.</a:t>
            </a:r>
          </a:p>
          <a:p>
            <a:pPr lvl="1"/>
            <a:r>
              <a:rPr lang="en-US" dirty="0" smtClean="0"/>
              <a:t>Define rich country as those with per </a:t>
            </a:r>
            <a:r>
              <a:rPr lang="en-US" dirty="0" smtClean="0"/>
              <a:t>capita income </a:t>
            </a:r>
            <a:r>
              <a:rPr lang="en-US" dirty="0" smtClean="0"/>
              <a:t>greater than $10,000 (1998 dollars).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Annual Costs and Benefits (1998 dollars) for rich and poor</a:t>
            </a:r>
            <a:endParaRPr lang="en-US" dirty="0"/>
          </a:p>
        </p:txBody>
      </p:sp>
      <p:graphicFrame>
        <p:nvGraphicFramePr>
          <p:cNvPr id="4" name="Content Placeholder 3"/>
          <p:cNvGraphicFramePr>
            <a:graphicFrameLocks noGrp="1"/>
          </p:cNvGraphicFramePr>
          <p:nvPr>
            <p:ph idx="1"/>
          </p:nvPr>
        </p:nvGraphicFramePr>
        <p:xfrm>
          <a:off x="466725" y="2009775"/>
          <a:ext cx="8248650" cy="4086225"/>
        </p:xfrm>
        <a:graphic>
          <a:graphicData uri="http://schemas.openxmlformats.org/drawingml/2006/table">
            <a:tbl>
              <a:tblPr firstRow="1" bandRow="1">
                <a:tableStyleId>{5C22544A-7EE6-4342-B048-85BDC9FD1C3A}</a:tableStyleId>
              </a:tblPr>
              <a:tblGrid>
                <a:gridCol w="2749550"/>
                <a:gridCol w="2749550"/>
                <a:gridCol w="2749550"/>
              </a:tblGrid>
              <a:tr h="1362075">
                <a:tc>
                  <a:txBody>
                    <a:bodyPr/>
                    <a:lstStyle/>
                    <a:p>
                      <a:endParaRPr lang="en-US" sz="2800" dirty="0"/>
                    </a:p>
                  </a:txBody>
                  <a:tcPr/>
                </a:tc>
                <a:tc>
                  <a:txBody>
                    <a:bodyPr/>
                    <a:lstStyle/>
                    <a:p>
                      <a:r>
                        <a:rPr lang="en-US" sz="2800" dirty="0" smtClean="0"/>
                        <a:t>2.5</a:t>
                      </a:r>
                      <a:r>
                        <a:rPr lang="en-US" sz="2800" dirty="0" smtClean="0">
                          <a:sym typeface="Symbol"/>
                        </a:rPr>
                        <a:t>C Warmer</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5</a:t>
                      </a:r>
                      <a:r>
                        <a:rPr lang="en-US" sz="2800" dirty="0" smtClean="0">
                          <a:sym typeface="Symbol"/>
                        </a:rPr>
                        <a:t>C Warmer</a:t>
                      </a:r>
                      <a:endParaRPr lang="en-US" sz="2800" dirty="0"/>
                    </a:p>
                  </a:txBody>
                  <a:tcPr/>
                </a:tc>
              </a:tr>
              <a:tr h="1362075">
                <a:tc>
                  <a:txBody>
                    <a:bodyPr/>
                    <a:lstStyle/>
                    <a:p>
                      <a:r>
                        <a:rPr lang="en-US" sz="2800" dirty="0" smtClean="0"/>
                        <a:t>Rich</a:t>
                      </a:r>
                      <a:endParaRPr lang="en-US" sz="2800" dirty="0"/>
                    </a:p>
                  </a:txBody>
                  <a:tcPr/>
                </a:tc>
                <a:tc>
                  <a:txBody>
                    <a:bodyPr/>
                    <a:lstStyle/>
                    <a:p>
                      <a:r>
                        <a:rPr lang="en-US" sz="2800" dirty="0" smtClean="0"/>
                        <a:t>$18-$45 billion benefit</a:t>
                      </a:r>
                      <a:endParaRPr lang="en-US" sz="2800" dirty="0"/>
                    </a:p>
                  </a:txBody>
                  <a:tcPr/>
                </a:tc>
                <a:tc>
                  <a:txBody>
                    <a:bodyPr/>
                    <a:lstStyle/>
                    <a:p>
                      <a:r>
                        <a:rPr lang="en-US" sz="2800" dirty="0" smtClean="0"/>
                        <a:t>$10-$26 billion </a:t>
                      </a:r>
                      <a:r>
                        <a:rPr lang="en-US" sz="2800" baseline="0" dirty="0" smtClean="0"/>
                        <a:t>benefit</a:t>
                      </a:r>
                      <a:endParaRPr lang="en-US" sz="2800" dirty="0"/>
                    </a:p>
                  </a:txBody>
                  <a:tcPr/>
                </a:tc>
              </a:tr>
              <a:tr h="1362075">
                <a:tc>
                  <a:txBody>
                    <a:bodyPr/>
                    <a:lstStyle/>
                    <a:p>
                      <a:r>
                        <a:rPr lang="en-US" sz="2800" dirty="0" smtClean="0"/>
                        <a:t>Poor</a:t>
                      </a:r>
                      <a:endParaRPr lang="en-US" sz="2800" dirty="0"/>
                    </a:p>
                  </a:txBody>
                  <a:tcPr/>
                </a:tc>
                <a:tc>
                  <a:txBody>
                    <a:bodyPr/>
                    <a:lstStyle/>
                    <a:p>
                      <a:r>
                        <a:rPr lang="en-US" sz="2800" dirty="0" smtClean="0"/>
                        <a:t>$60-$80</a:t>
                      </a:r>
                      <a:r>
                        <a:rPr lang="en-US" sz="2800" baseline="0" dirty="0" smtClean="0"/>
                        <a:t> billion benefit</a:t>
                      </a:r>
                      <a:endParaRPr lang="en-US" sz="2800" dirty="0"/>
                    </a:p>
                  </a:txBody>
                  <a:tcPr/>
                </a:tc>
                <a:tc>
                  <a:txBody>
                    <a:bodyPr/>
                    <a:lstStyle/>
                    <a:p>
                      <a:r>
                        <a:rPr lang="en-US" sz="2800" dirty="0" smtClean="0"/>
                        <a:t>$20-$80 billion damages</a:t>
                      </a:r>
                      <a:endParaRPr lang="en-US" sz="2800" dirty="0"/>
                    </a:p>
                  </a:txBody>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Economic Issues Related to Climate Change</a:t>
            </a:r>
            <a:endParaRPr lang="en-US" dirty="0"/>
          </a:p>
        </p:txBody>
      </p:sp>
      <p:sp>
        <p:nvSpPr>
          <p:cNvPr id="3" name="Content Placeholder 2"/>
          <p:cNvSpPr>
            <a:spLocks noGrp="1"/>
          </p:cNvSpPr>
          <p:nvPr>
            <p:ph idx="1"/>
          </p:nvPr>
        </p:nvSpPr>
        <p:spPr/>
        <p:txBody>
          <a:bodyPr/>
          <a:lstStyle/>
          <a:p>
            <a:r>
              <a:rPr lang="en-US" dirty="0" smtClean="0"/>
              <a:t>Predictions are often based on average global temperature rise (Why?)</a:t>
            </a:r>
          </a:p>
          <a:p>
            <a:r>
              <a:rPr lang="en-US" dirty="0" smtClean="0"/>
              <a:t>Representing “climate damage” as a smoothly rising curve</a:t>
            </a:r>
          </a:p>
          <a:p>
            <a:r>
              <a:rPr lang="en-US" dirty="0" smtClean="0"/>
              <a:t>BUT, economics and markets are volatile</a:t>
            </a:r>
          </a:p>
          <a:p>
            <a:pPr lvl="1"/>
            <a:r>
              <a:rPr lang="en-US" dirty="0" smtClean="0"/>
              <a:t>Markets delay &amp; the over-react </a:t>
            </a:r>
            <a:r>
              <a:rPr lang="en-US" dirty="0" smtClean="0">
                <a:sym typeface="Wingdings"/>
              </a:rPr>
              <a:t></a:t>
            </a:r>
            <a:r>
              <a:rPr lang="en-US" dirty="0" smtClean="0"/>
              <a:t> panic</a:t>
            </a:r>
          </a:p>
          <a:p>
            <a:pPr lvl="1"/>
            <a:r>
              <a:rPr lang="en-US" dirty="0" smtClean="0"/>
              <a:t>Supply crises are likely to trigger recession, depression</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economic models</a:t>
            </a:r>
            <a:endParaRPr lang="en-US" dirty="0"/>
          </a:p>
        </p:txBody>
      </p:sp>
      <p:sp>
        <p:nvSpPr>
          <p:cNvPr id="3" name="Content Placeholder 2"/>
          <p:cNvSpPr>
            <a:spLocks noGrp="1"/>
          </p:cNvSpPr>
          <p:nvPr>
            <p:ph idx="1"/>
          </p:nvPr>
        </p:nvSpPr>
        <p:spPr/>
        <p:txBody>
          <a:bodyPr>
            <a:normAutofit lnSpcReduction="10000"/>
          </a:bodyPr>
          <a:lstStyle/>
          <a:p>
            <a:r>
              <a:rPr lang="en-US" dirty="0" smtClean="0"/>
              <a:t>Based on slow, steady economic growth with stable political systems</a:t>
            </a:r>
          </a:p>
          <a:p>
            <a:r>
              <a:rPr lang="en-US" dirty="0" smtClean="0"/>
              <a:t>Most projections cover only a few years; at most a few decades</a:t>
            </a:r>
          </a:p>
          <a:p>
            <a:r>
              <a:rPr lang="en-US" dirty="0" smtClean="0"/>
              <a:t>Forced to work with averages of phenomena that are (in reality) highly variable</a:t>
            </a:r>
          </a:p>
          <a:p>
            <a:pPr lvl="1"/>
            <a:r>
              <a:rPr lang="en-US" dirty="0" smtClean="0"/>
              <a:t>e.g., temperature projections, emissions, costs of abatement, climate sensitivity</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economic models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Mathematical functions play significant emphasis on inputs (discounting)</a:t>
            </a:r>
          </a:p>
          <a:p>
            <a:pPr lvl="1"/>
            <a:r>
              <a:rPr lang="en-US" dirty="0" smtClean="0"/>
              <a:t>Minor variations of inputs frequently result in significant changes in model outcomes</a:t>
            </a:r>
          </a:p>
          <a:p>
            <a:pPr lvl="2"/>
            <a:r>
              <a:rPr lang="en-US" dirty="0" smtClean="0"/>
              <a:t>Cline designates pessimistic, moderate, and optimistic temperature inputs that vary by a total of only 1.2</a:t>
            </a:r>
            <a:r>
              <a:rPr lang="en-US" dirty="0" smtClean="0">
                <a:sym typeface="Symbol"/>
              </a:rPr>
              <a:t>C over 100 years</a:t>
            </a:r>
            <a:endParaRPr lang="en-US" dirty="0" smtClean="0"/>
          </a:p>
          <a:p>
            <a:r>
              <a:rPr lang="en-US" dirty="0" smtClean="0"/>
              <a:t>Traditionally have avoided catastrophic events in analysis</a:t>
            </a:r>
          </a:p>
          <a:p>
            <a:pPr lvl="1"/>
            <a:r>
              <a:rPr lang="en-US" dirty="0" smtClean="0"/>
              <a:t>Throw them on top of data as added incentive to act on existing data</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economic models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Fail to account for asymmetry in timing of costs and benefits of action</a:t>
            </a:r>
          </a:p>
          <a:p>
            <a:r>
              <a:rPr lang="en-US" dirty="0" smtClean="0"/>
              <a:t>Improperly account for lifespan </a:t>
            </a:r>
            <a:r>
              <a:rPr lang="en-US" dirty="0" err="1" smtClean="0"/>
              <a:t>benfits</a:t>
            </a:r>
            <a:r>
              <a:rPr lang="en-US" dirty="0" smtClean="0"/>
              <a:t> of abatement</a:t>
            </a:r>
          </a:p>
          <a:p>
            <a:pPr lvl="1"/>
            <a:r>
              <a:rPr lang="en-US" dirty="0" smtClean="0"/>
              <a:t>Discount rates indicate we’d be better off investing </a:t>
            </a:r>
            <a:r>
              <a:rPr lang="en-US" dirty="0" err="1" smtClean="0"/>
              <a:t>recources</a:t>
            </a:r>
            <a:r>
              <a:rPr lang="en-US" dirty="0" smtClean="0"/>
              <a:t> allocated for CO2</a:t>
            </a:r>
          </a:p>
          <a:p>
            <a:pPr lvl="1"/>
            <a:r>
              <a:rPr lang="en-US" dirty="0" smtClean="0"/>
              <a:t>Investments last 10-15 years vs. abatement, which extends multiple centuries</a:t>
            </a:r>
          </a:p>
          <a:p>
            <a:pPr lvl="1"/>
            <a:r>
              <a:rPr lang="en-US" dirty="0" smtClean="0"/>
              <a:t>Skewed towards costs of mitigation rather than benefits of abatement</a:t>
            </a:r>
          </a:p>
          <a:p>
            <a:pPr lvl="1"/>
            <a:r>
              <a:rPr lang="en-US" dirty="0" smtClean="0"/>
              <a:t>Do not reflect difficulty of performing cost-benefit analysis under disaster conditions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Bottom Line</a:t>
            </a:r>
            <a:endParaRPr lang="en-US" dirty="0"/>
          </a:p>
        </p:txBody>
      </p:sp>
      <p:sp>
        <p:nvSpPr>
          <p:cNvPr id="3" name="Content Placeholder 2"/>
          <p:cNvSpPr>
            <a:spLocks noGrp="1"/>
          </p:cNvSpPr>
          <p:nvPr>
            <p:ph idx="1"/>
          </p:nvPr>
        </p:nvSpPr>
        <p:spPr/>
        <p:txBody>
          <a:bodyPr>
            <a:normAutofit lnSpcReduction="10000"/>
          </a:bodyPr>
          <a:lstStyle/>
          <a:p>
            <a:r>
              <a:rPr lang="en-US" dirty="0" smtClean="0"/>
              <a:t>Due to high variability in the </a:t>
            </a:r>
            <a:r>
              <a:rPr lang="en-US" dirty="0" smtClean="0"/>
              <a:t>economic impacts </a:t>
            </a:r>
            <a:r>
              <a:rPr lang="en-US" dirty="0" smtClean="0"/>
              <a:t>of disasters, the potential costs </a:t>
            </a:r>
            <a:r>
              <a:rPr lang="en-US" dirty="0" smtClean="0"/>
              <a:t>of climate </a:t>
            </a:r>
            <a:r>
              <a:rPr lang="en-US" dirty="0" smtClean="0"/>
              <a:t>change could be </a:t>
            </a:r>
            <a:r>
              <a:rPr lang="en-US" dirty="0" smtClean="0"/>
              <a:t>significantly greater </a:t>
            </a:r>
            <a:r>
              <a:rPr lang="en-US" dirty="0" smtClean="0"/>
              <a:t>than what is reflected by </a:t>
            </a:r>
            <a:r>
              <a:rPr lang="en-US" dirty="0" smtClean="0"/>
              <a:t>existing economic </a:t>
            </a:r>
            <a:r>
              <a:rPr lang="en-US" dirty="0" smtClean="0"/>
              <a:t>models</a:t>
            </a:r>
          </a:p>
          <a:p>
            <a:r>
              <a:rPr lang="en-US" dirty="0" smtClean="0"/>
              <a:t>The </a:t>
            </a:r>
            <a:r>
              <a:rPr lang="en-US" dirty="0" smtClean="0"/>
              <a:t>dramatic limitations of our </a:t>
            </a:r>
            <a:r>
              <a:rPr lang="en-US" dirty="0" smtClean="0"/>
              <a:t>existing models </a:t>
            </a:r>
            <a:r>
              <a:rPr lang="en-US" dirty="0" smtClean="0"/>
              <a:t>must be accounted for before </a:t>
            </a:r>
            <a:r>
              <a:rPr lang="en-US" dirty="0" smtClean="0"/>
              <a:t>valid prioritization </a:t>
            </a:r>
            <a:r>
              <a:rPr lang="en-US" dirty="0" smtClean="0"/>
              <a:t>of climate change </a:t>
            </a:r>
            <a:r>
              <a:rPr lang="en-US" dirty="0" smtClean="0"/>
              <a:t>policies can </a:t>
            </a:r>
            <a:r>
              <a:rPr lang="en-US" dirty="0" smtClean="0"/>
              <a:t>occur</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Stern Review</a:t>
            </a:r>
            <a:endParaRPr lang="en-US" dirty="0"/>
          </a:p>
        </p:txBody>
      </p:sp>
      <p:sp>
        <p:nvSpPr>
          <p:cNvPr id="3" name="Content Placeholder 2"/>
          <p:cNvSpPr>
            <a:spLocks noGrp="1"/>
          </p:cNvSpPr>
          <p:nvPr>
            <p:ph idx="1"/>
          </p:nvPr>
        </p:nvSpPr>
        <p:spPr>
          <a:xfrm>
            <a:off x="228600" y="1857370"/>
            <a:ext cx="8686800" cy="4429151"/>
          </a:xfrm>
        </p:spPr>
        <p:txBody>
          <a:bodyPr>
            <a:normAutofit fontScale="92500" lnSpcReduction="10000"/>
          </a:bodyPr>
          <a:lstStyle/>
          <a:p>
            <a:r>
              <a:rPr lang="en-US" sz="4000" dirty="0" smtClean="0"/>
              <a:t>Commissioned by the Chancellor of the Exchequer</a:t>
            </a:r>
          </a:p>
          <a:p>
            <a:pPr lvl="1"/>
            <a:r>
              <a:rPr lang="en-US" sz="3600" dirty="0" smtClean="0"/>
              <a:t>Assess the evidence and</a:t>
            </a:r>
          </a:p>
          <a:p>
            <a:pPr lvl="2"/>
            <a:r>
              <a:rPr lang="en-US" sz="3600" dirty="0" smtClean="0"/>
              <a:t>build understanding</a:t>
            </a:r>
          </a:p>
          <a:p>
            <a:pPr lvl="3"/>
            <a:r>
              <a:rPr lang="en-US" sz="3600" dirty="0" smtClean="0"/>
              <a:t>of the economics of climate change.</a:t>
            </a:r>
          </a:p>
          <a:p>
            <a:r>
              <a:rPr lang="en-US" sz="4800" dirty="0" smtClean="0"/>
              <a:t>International perspective</a:t>
            </a:r>
          </a:p>
          <a:p>
            <a:r>
              <a:rPr lang="en-US" sz="4800" dirty="0" smtClean="0"/>
              <a:t>Political document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Stern Review</a:t>
            </a:r>
            <a:endParaRPr lang="en-US" dirty="0"/>
          </a:p>
        </p:txBody>
      </p:sp>
      <p:sp>
        <p:nvSpPr>
          <p:cNvPr id="3" name="Content Placeholder 2"/>
          <p:cNvSpPr>
            <a:spLocks noGrp="1"/>
          </p:cNvSpPr>
          <p:nvPr>
            <p:ph idx="1"/>
          </p:nvPr>
        </p:nvSpPr>
        <p:spPr/>
        <p:txBody>
          <a:bodyPr>
            <a:normAutofit lnSpcReduction="10000"/>
          </a:bodyPr>
          <a:lstStyle/>
          <a:p>
            <a:r>
              <a:rPr lang="en-US" dirty="0" smtClean="0"/>
              <a:t>Climate change presents a unique challenge for economics</a:t>
            </a:r>
          </a:p>
          <a:p>
            <a:pPr lvl="1"/>
            <a:r>
              <a:rPr lang="en-US" dirty="0" smtClean="0"/>
              <a:t>It is the “greatest and widest-ranging market failure ever seen.”</a:t>
            </a:r>
          </a:p>
          <a:p>
            <a:pPr lvl="1"/>
            <a:r>
              <a:rPr lang="en-US" dirty="0" smtClean="0"/>
              <a:t>Economic analysis must be</a:t>
            </a:r>
          </a:p>
          <a:p>
            <a:pPr lvl="2"/>
            <a:r>
              <a:rPr lang="en-US" dirty="0" smtClean="0"/>
              <a:t>global</a:t>
            </a:r>
          </a:p>
          <a:p>
            <a:pPr lvl="2"/>
            <a:r>
              <a:rPr lang="en-US" dirty="0" smtClean="0"/>
              <a:t>deal with long time horizons</a:t>
            </a:r>
          </a:p>
          <a:p>
            <a:pPr lvl="2"/>
            <a:r>
              <a:rPr lang="en-US" dirty="0" smtClean="0"/>
              <a:t>have economics of risk and uncertainty at centre stage</a:t>
            </a:r>
          </a:p>
          <a:p>
            <a:pPr lvl="2"/>
            <a:r>
              <a:rPr lang="en-US" dirty="0" smtClean="0"/>
              <a:t>examine possibility of major, non-marginal change</a:t>
            </a:r>
          </a:p>
          <a:p>
            <a:pPr lvl="1"/>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5"/>
          <p:cNvSpPr txBox="1">
            <a:spLocks noChangeArrowheads="1"/>
          </p:cNvSpPr>
          <p:nvPr/>
        </p:nvSpPr>
        <p:spPr bwMode="auto">
          <a:xfrm>
            <a:off x="109728" y="600456"/>
            <a:ext cx="4724400" cy="400110"/>
          </a:xfrm>
          <a:prstGeom prst="rect">
            <a:avLst/>
          </a:prstGeom>
          <a:noFill/>
          <a:ln w="9525">
            <a:noFill/>
            <a:miter lim="800000"/>
            <a:headEnd/>
            <a:tailEnd/>
          </a:ln>
          <a:effectLst/>
        </p:spPr>
        <p:txBody>
          <a:bodyPr wrap="square">
            <a:spAutoFit/>
          </a:bodyPr>
          <a:lstStyle/>
          <a:p>
            <a:pPr marL="457200" indent="-457200" algn="l" rtl="0" fontAlgn="base">
              <a:spcBef>
                <a:spcPct val="50000"/>
              </a:spcBef>
              <a:spcAft>
                <a:spcPct val="0"/>
              </a:spcAft>
              <a:buFontTx/>
              <a:buAutoNum type="arabicPeriod"/>
            </a:pPr>
            <a:endParaRPr lang="en-US" sz="2000" i="1" kern="1200" dirty="0">
              <a:solidFill>
                <a:srgbClr val="3333CC"/>
              </a:solidFill>
              <a:latin typeface="Times New Roman" pitchFamily="18" charset="0"/>
              <a:ea typeface="+mn-ea"/>
              <a:cs typeface="+mn-cs"/>
            </a:endParaRPr>
          </a:p>
        </p:txBody>
      </p:sp>
      <p:sp>
        <p:nvSpPr>
          <p:cNvPr id="6" name="Title 5"/>
          <p:cNvSpPr>
            <a:spLocks noGrp="1"/>
          </p:cNvSpPr>
          <p:nvPr>
            <p:ph type="title"/>
          </p:nvPr>
        </p:nvSpPr>
        <p:spPr>
          <a:xfrm>
            <a:off x="0" y="76200"/>
            <a:ext cx="8458200" cy="488950"/>
          </a:xfrm>
        </p:spPr>
        <p:txBody>
          <a:bodyPr>
            <a:noAutofit/>
          </a:bodyPr>
          <a:lstStyle/>
          <a:p>
            <a:r>
              <a:rPr lang="en-US" sz="2800" b="1" kern="1200" dirty="0" smtClean="0">
                <a:solidFill>
                  <a:srgbClr val="3333CC"/>
                </a:solidFill>
                <a:latin typeface="Times New Roman" pitchFamily="18" charset="0"/>
                <a:ea typeface="+mj-ea"/>
                <a:cs typeface="+mj-cs"/>
              </a:rPr>
              <a:t>Economics of Climate Change</a:t>
            </a:r>
            <a:endParaRPr lang="en-US" sz="2800" dirty="0"/>
          </a:p>
        </p:txBody>
      </p:sp>
      <p:grpSp>
        <p:nvGrpSpPr>
          <p:cNvPr id="2" name="Group 4"/>
          <p:cNvGrpSpPr>
            <a:grpSpLocks noGrp="1"/>
          </p:cNvGrpSpPr>
          <p:nvPr>
            <p:ph idx="1"/>
          </p:nvPr>
        </p:nvGrpSpPr>
        <p:grpSpPr bwMode="auto">
          <a:xfrm>
            <a:off x="3879850" y="685800"/>
            <a:ext cx="5111750" cy="5853113"/>
            <a:chOff x="1296" y="192"/>
            <a:chExt cx="3192" cy="3936"/>
          </a:xfrm>
        </p:grpSpPr>
        <p:pic>
          <p:nvPicPr>
            <p:cNvPr id="10" name="Picture 2" descr="FG16_13"/>
            <p:cNvPicPr>
              <a:picLocks noChangeAspect="1" noChangeArrowheads="1"/>
            </p:cNvPicPr>
            <p:nvPr/>
          </p:nvPicPr>
          <p:blipFill>
            <a:blip r:embed="rId3"/>
            <a:srcRect/>
            <a:stretch>
              <a:fillRect/>
            </a:stretch>
          </p:blipFill>
          <p:spPr bwMode="auto">
            <a:xfrm>
              <a:off x="1296" y="192"/>
              <a:ext cx="3192" cy="3936"/>
            </a:xfrm>
            <a:prstGeom prst="rect">
              <a:avLst/>
            </a:prstGeom>
            <a:noFill/>
          </p:spPr>
        </p:pic>
        <p:sp>
          <p:nvSpPr>
            <p:cNvPr id="11" name="Rectangle 3"/>
            <p:cNvSpPr>
              <a:spLocks noChangeArrowheads="1"/>
            </p:cNvSpPr>
            <p:nvPr/>
          </p:nvSpPr>
          <p:spPr bwMode="auto">
            <a:xfrm>
              <a:off x="1584" y="3984"/>
              <a:ext cx="2592" cy="144"/>
            </a:xfrm>
            <a:prstGeom prst="rect">
              <a:avLst/>
            </a:prstGeom>
            <a:solidFill>
              <a:schemeClr val="bg1"/>
            </a:solidFill>
            <a:ln w="9525">
              <a:noFill/>
              <a:miter lim="800000"/>
              <a:headEnd/>
              <a:tailEnd/>
            </a:ln>
            <a:effectLst/>
          </p:spPr>
          <p:txBody>
            <a:bodyPr wrap="none" anchor="ctr"/>
            <a:lstStyle/>
            <a:p>
              <a:pPr algn="l" rtl="0" fontAlgn="base">
                <a:spcBef>
                  <a:spcPct val="0"/>
                </a:spcBef>
                <a:spcAft>
                  <a:spcPct val="0"/>
                </a:spcAft>
              </a:pPr>
              <a:endParaRPr lang="en-US" sz="2400" kern="1200">
                <a:solidFill>
                  <a:srgbClr val="000000"/>
                </a:solidFill>
                <a:latin typeface="Times New Roman" pitchFamily="18" charset="0"/>
                <a:ea typeface="+mn-ea"/>
                <a:cs typeface="+mn-cs"/>
              </a:endParaRPr>
            </a:p>
          </p:txBody>
        </p:sp>
      </p:grpSp>
      <p:sp>
        <p:nvSpPr>
          <p:cNvPr id="8" name="Text Placeholder 7"/>
          <p:cNvSpPr>
            <a:spLocks noGrp="1"/>
          </p:cNvSpPr>
          <p:nvPr>
            <p:ph type="body" sz="half" idx="2"/>
          </p:nvPr>
        </p:nvSpPr>
        <p:spPr>
          <a:xfrm>
            <a:off x="228600" y="914400"/>
            <a:ext cx="3581400" cy="5514996"/>
          </a:xfrm>
        </p:spPr>
        <p:txBody>
          <a:bodyPr>
            <a:normAutofit/>
          </a:bodyPr>
          <a:lstStyle/>
          <a:p>
            <a:pPr marL="457200" indent="-457200">
              <a:spcBef>
                <a:spcPct val="50000"/>
              </a:spcBef>
              <a:buFontTx/>
              <a:buAutoNum type="arabicPeriod"/>
            </a:pPr>
            <a:r>
              <a:rPr lang="en-US" sz="1800" i="1" kern="1200" dirty="0" smtClean="0">
                <a:solidFill>
                  <a:srgbClr val="3333CC"/>
                </a:solidFill>
                <a:latin typeface="Times New Roman" pitchFamily="18" charset="0"/>
                <a:ea typeface="+mn-ea"/>
                <a:cs typeface="+mn-cs"/>
              </a:rPr>
              <a:t>Intergenerational equity</a:t>
            </a:r>
            <a:r>
              <a:rPr lang="en-US" sz="1800" kern="1200" dirty="0" smtClean="0">
                <a:solidFill>
                  <a:srgbClr val="3333CC"/>
                </a:solidFill>
                <a:latin typeface="Times New Roman" pitchFamily="18" charset="0"/>
                <a:ea typeface="+mn-ea"/>
                <a:cs typeface="+mn-cs"/>
              </a:rPr>
              <a:t>: benefiting from things for which future generations will have to pay; discounting costs and benefits</a:t>
            </a:r>
          </a:p>
          <a:p>
            <a:pPr marL="457200" indent="-457200">
              <a:spcBef>
                <a:spcPct val="50000"/>
              </a:spcBef>
              <a:buFontTx/>
              <a:buAutoNum type="arabicPeriod"/>
            </a:pPr>
            <a:r>
              <a:rPr lang="en-US" sz="1800" i="1" kern="1200" dirty="0" smtClean="0">
                <a:solidFill>
                  <a:srgbClr val="3333CC"/>
                </a:solidFill>
                <a:latin typeface="Times New Roman" pitchFamily="18" charset="0"/>
                <a:ea typeface="+mn-ea"/>
                <a:cs typeface="+mn-cs"/>
              </a:rPr>
              <a:t>Other equity issues</a:t>
            </a:r>
            <a:r>
              <a:rPr lang="en-US" sz="1800" kern="1200" dirty="0" smtClean="0">
                <a:solidFill>
                  <a:srgbClr val="3333CC"/>
                </a:solidFill>
                <a:latin typeface="Times New Roman" pitchFamily="18" charset="0"/>
                <a:ea typeface="+mn-ea"/>
                <a:cs typeface="+mn-cs"/>
              </a:rPr>
              <a:t>: </a:t>
            </a:r>
            <a:br>
              <a:rPr lang="en-US" sz="1800" kern="1200" dirty="0" smtClean="0">
                <a:solidFill>
                  <a:srgbClr val="3333CC"/>
                </a:solidFill>
                <a:latin typeface="Times New Roman" pitchFamily="18" charset="0"/>
                <a:ea typeface="+mn-ea"/>
                <a:cs typeface="+mn-cs"/>
              </a:rPr>
            </a:br>
            <a:r>
              <a:rPr lang="en-US" sz="1800" kern="1200" dirty="0" smtClean="0">
                <a:solidFill>
                  <a:srgbClr val="3333CC"/>
                </a:solidFill>
                <a:latin typeface="Times New Roman" pitchFamily="18" charset="0"/>
                <a:ea typeface="+mn-ea"/>
                <a:cs typeface="+mn-cs"/>
              </a:rPr>
              <a:t>“Developing” vs. “developed” countries: Who is more responsible, those who emitted in the past, or those who will emit in the future?</a:t>
            </a:r>
          </a:p>
          <a:p>
            <a:pPr marL="457200" indent="-457200">
              <a:spcBef>
                <a:spcPct val="50000"/>
              </a:spcBef>
              <a:buFontTx/>
              <a:buAutoNum type="arabicPeriod"/>
            </a:pPr>
            <a:r>
              <a:rPr lang="en-US" sz="1800" i="1" kern="1200" dirty="0" smtClean="0">
                <a:solidFill>
                  <a:srgbClr val="3333CC"/>
                </a:solidFill>
                <a:latin typeface="Times New Roman" pitchFamily="18" charset="0"/>
                <a:ea typeface="+mn-ea"/>
                <a:cs typeface="+mn-cs"/>
              </a:rPr>
              <a:t>Externalized costs</a:t>
            </a:r>
            <a:r>
              <a:rPr lang="en-US" sz="1800" kern="1200" dirty="0" smtClean="0">
                <a:solidFill>
                  <a:srgbClr val="3333CC"/>
                </a:solidFill>
                <a:latin typeface="Times New Roman" pitchFamily="18" charset="0"/>
                <a:ea typeface="+mn-ea"/>
                <a:cs typeface="+mn-cs"/>
              </a:rPr>
              <a:t>:</a:t>
            </a:r>
            <a:br>
              <a:rPr lang="en-US" sz="1800" kern="1200" dirty="0" smtClean="0">
                <a:solidFill>
                  <a:srgbClr val="3333CC"/>
                </a:solidFill>
                <a:latin typeface="Times New Roman" pitchFamily="18" charset="0"/>
                <a:ea typeface="+mn-ea"/>
                <a:cs typeface="+mn-cs"/>
              </a:rPr>
            </a:br>
            <a:r>
              <a:rPr lang="en-US" sz="1800" kern="1200" dirty="0" smtClean="0">
                <a:solidFill>
                  <a:srgbClr val="3333CC"/>
                </a:solidFill>
                <a:latin typeface="Times New Roman" pitchFamily="18" charset="0"/>
                <a:ea typeface="+mn-ea"/>
                <a:cs typeface="+mn-cs"/>
              </a:rPr>
              <a:t>Some of the costs associated with “a product” are paid for by society in general, not the polluter. So, cost of cleaning up are not included in the price. </a:t>
            </a:r>
            <a:endParaRPr lang="en-US" sz="1800" i="1" kern="1200" dirty="0">
              <a:solidFill>
                <a:srgbClr val="3333CC"/>
              </a:solidFill>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Stern Review</a:t>
            </a:r>
            <a:endParaRPr lang="en-US" dirty="0"/>
          </a:p>
        </p:txBody>
      </p:sp>
      <p:sp>
        <p:nvSpPr>
          <p:cNvPr id="3" name="Content Placeholder 2"/>
          <p:cNvSpPr>
            <a:spLocks noGrp="1"/>
          </p:cNvSpPr>
          <p:nvPr>
            <p:ph idx="1"/>
          </p:nvPr>
        </p:nvSpPr>
        <p:spPr>
          <a:xfrm>
            <a:off x="228600" y="1857370"/>
            <a:ext cx="8686800" cy="4429151"/>
          </a:xfrm>
        </p:spPr>
        <p:txBody>
          <a:bodyPr>
            <a:normAutofit/>
          </a:bodyPr>
          <a:lstStyle/>
          <a:p>
            <a:r>
              <a:rPr lang="en-US" dirty="0" smtClean="0"/>
              <a:t>Central Thesis</a:t>
            </a:r>
          </a:p>
          <a:p>
            <a:pPr lvl="1"/>
            <a:r>
              <a:rPr lang="en-US" b="1" dirty="0" smtClean="0"/>
              <a:t>The benefits of strong, early action on climate change outweigh the costs.</a:t>
            </a:r>
          </a:p>
          <a:p>
            <a:pPr lvl="2"/>
            <a:r>
              <a:rPr lang="en-US" dirty="0" smtClean="0"/>
              <a:t>What we do now can have only limited effect on climate over the next 40-50 years.</a:t>
            </a:r>
          </a:p>
          <a:p>
            <a:pPr lvl="2"/>
            <a:r>
              <a:rPr lang="en-US" dirty="0" smtClean="0"/>
              <a:t>What we do in the </a:t>
            </a:r>
            <a:r>
              <a:rPr lang="en-US" dirty="0" smtClean="0"/>
              <a:t>next </a:t>
            </a:r>
            <a:r>
              <a:rPr lang="en-US" dirty="0" smtClean="0"/>
              <a:t>10-20 years can have a profound effect on climate in the </a:t>
            </a:r>
            <a:r>
              <a:rPr lang="en-US" dirty="0" smtClean="0"/>
              <a:t>2</a:t>
            </a:r>
            <a:r>
              <a:rPr lang="en-US" baseline="30000" dirty="0" smtClean="0"/>
              <a:t>nd</a:t>
            </a:r>
            <a:r>
              <a:rPr lang="en-US" dirty="0" smtClean="0"/>
              <a:t> </a:t>
            </a:r>
            <a:r>
              <a:rPr lang="en-US" dirty="0" smtClean="0"/>
              <a:t>half of this century and beyond</a:t>
            </a:r>
            <a:r>
              <a:rPr lang="en-US" dirty="0" smtClean="0"/>
              <a:t>.</a:t>
            </a:r>
          </a:p>
          <a:p>
            <a:pPr lvl="2"/>
            <a:r>
              <a:rPr lang="en-US" dirty="0" smtClean="0"/>
              <a:t>The less mitigation we do now, the greater the difficulty of continuing to adapt in the future.</a:t>
            </a:r>
            <a:endParaRPr lang="en-US"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Stern Review</a:t>
            </a:r>
            <a:endParaRPr lang="en-US" dirty="0"/>
          </a:p>
        </p:txBody>
      </p:sp>
      <p:sp>
        <p:nvSpPr>
          <p:cNvPr id="3" name="Content Placeholder 2"/>
          <p:cNvSpPr>
            <a:spLocks noGrp="1"/>
          </p:cNvSpPr>
          <p:nvPr>
            <p:ph idx="1"/>
          </p:nvPr>
        </p:nvSpPr>
        <p:spPr>
          <a:xfrm>
            <a:off x="228600" y="1857370"/>
            <a:ext cx="8686800" cy="4429151"/>
          </a:xfrm>
        </p:spPr>
        <p:txBody>
          <a:bodyPr>
            <a:normAutofit fontScale="92500" lnSpcReduction="20000"/>
          </a:bodyPr>
          <a:lstStyle/>
          <a:p>
            <a:r>
              <a:rPr lang="en-US" dirty="0" smtClean="0"/>
              <a:t>Analyses</a:t>
            </a:r>
          </a:p>
          <a:p>
            <a:pPr lvl="1"/>
            <a:r>
              <a:rPr lang="en-US" dirty="0" smtClean="0"/>
              <a:t>Consider physical impacts of climate change on economy, on human life, and on the environment</a:t>
            </a:r>
          </a:p>
          <a:p>
            <a:pPr lvl="1"/>
            <a:r>
              <a:rPr lang="en-US" dirty="0" smtClean="0"/>
              <a:t>Use economic models to </a:t>
            </a:r>
          </a:p>
          <a:p>
            <a:pPr lvl="2"/>
            <a:r>
              <a:rPr lang="en-US" dirty="0" smtClean="0"/>
              <a:t>Integrated assessment models to estimate economic impacts of climate change</a:t>
            </a:r>
          </a:p>
          <a:p>
            <a:pPr lvl="2"/>
            <a:r>
              <a:rPr lang="en-US" dirty="0" smtClean="0"/>
              <a:t>Macro-economic models to represent costs &amp; effects of transition to low-carbon energy system for the economy as a whole.</a:t>
            </a:r>
          </a:p>
          <a:p>
            <a:pPr lvl="1"/>
            <a:r>
              <a:rPr lang="en-US" dirty="0" smtClean="0"/>
              <a:t>Use comparisons of current level and future trajectories of the ‘social cost of carbon’ with the marginal abatement cost</a:t>
            </a:r>
            <a:endParaRPr lang="en-US"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srcRect/>
          <a:stretch>
            <a:fillRect/>
          </a:stretch>
        </p:blipFill>
        <p:spPr bwMode="auto">
          <a:xfrm>
            <a:off x="328613" y="528638"/>
            <a:ext cx="8486775" cy="5800725"/>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p:cNvPicPr>
            <a:picLocks noChangeArrowheads="1"/>
          </p:cNvPicPr>
          <p:nvPr/>
        </p:nvPicPr>
        <p:blipFill>
          <a:blip r:embed="rId3"/>
          <a:srcRect/>
          <a:stretch>
            <a:fillRect/>
          </a:stretch>
        </p:blipFill>
        <p:spPr bwMode="auto">
          <a:xfrm rot="5400000">
            <a:off x="1143000" y="-1143000"/>
            <a:ext cx="6858000" cy="91440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Stern’s estimates of damages of temperature change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Earlier models used scenario of 2-3</a:t>
            </a:r>
            <a:r>
              <a:rPr lang="en-US" dirty="0" smtClean="0">
                <a:sym typeface="Symbol"/>
              </a:rPr>
              <a:t>C warming, predicting losses equal to 0-3% of annual gross world product (GWP)</a:t>
            </a:r>
          </a:p>
          <a:p>
            <a:r>
              <a:rPr lang="en-US" dirty="0" smtClean="0"/>
              <a:t>Recent evidence suggests greater climate change</a:t>
            </a:r>
            <a:r>
              <a:rPr lang="en-US" dirty="0" smtClean="0"/>
              <a:t>, possible </a:t>
            </a:r>
            <a:r>
              <a:rPr lang="en-US" dirty="0" smtClean="0"/>
              <a:t>5-6 degrees. Existing IAMs show a </a:t>
            </a:r>
            <a:r>
              <a:rPr lang="en-US" dirty="0" smtClean="0"/>
              <a:t>loss (</a:t>
            </a:r>
            <a:r>
              <a:rPr lang="en-US" dirty="0" smtClean="0"/>
              <a:t>including only market losses) of over 5% of GWP </a:t>
            </a:r>
            <a:r>
              <a:rPr lang="en-US" dirty="0" smtClean="0"/>
              <a:t>at these </a:t>
            </a:r>
            <a:r>
              <a:rPr lang="en-US" dirty="0" smtClean="0"/>
              <a:t>levels.</a:t>
            </a:r>
          </a:p>
          <a:p>
            <a:r>
              <a:rPr lang="en-US" dirty="0" smtClean="0"/>
              <a:t>Including </a:t>
            </a:r>
            <a:r>
              <a:rPr lang="en-US" dirty="0" smtClean="0"/>
              <a:t>non-market losses (direct impacts on </a:t>
            </a:r>
            <a:r>
              <a:rPr lang="en-US" dirty="0" smtClean="0"/>
              <a:t>health and </a:t>
            </a:r>
            <a:r>
              <a:rPr lang="en-US" dirty="0" smtClean="0"/>
              <a:t>environment) increases estimate to 15% of GWP.</a:t>
            </a:r>
          </a:p>
          <a:p>
            <a:r>
              <a:rPr lang="en-US" dirty="0" smtClean="0"/>
              <a:t>Costs </a:t>
            </a:r>
            <a:r>
              <a:rPr lang="en-US" dirty="0" smtClean="0"/>
              <a:t>fall disproportionately on poor. Weighting </a:t>
            </a:r>
            <a:r>
              <a:rPr lang="en-US" dirty="0" smtClean="0"/>
              <a:t>these costs </a:t>
            </a:r>
            <a:r>
              <a:rPr lang="en-US" dirty="0" smtClean="0"/>
              <a:t>more heavily increases estimate to 20% of GWP.</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Vulnerability of Poor Regions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Poor regions already tend to be </a:t>
            </a:r>
            <a:r>
              <a:rPr lang="en-US" dirty="0" smtClean="0"/>
              <a:t>warmer and </a:t>
            </a:r>
            <a:r>
              <a:rPr lang="en-US" dirty="0" smtClean="0"/>
              <a:t>suffer from higher variability of rainfall.</a:t>
            </a:r>
          </a:p>
          <a:p>
            <a:pPr lvl="1"/>
            <a:r>
              <a:rPr lang="en-US" dirty="0" smtClean="0"/>
              <a:t>Further warming will bring few benefits </a:t>
            </a:r>
            <a:r>
              <a:rPr lang="en-US" dirty="0" smtClean="0"/>
              <a:t>to these </a:t>
            </a:r>
            <a:r>
              <a:rPr lang="en-US" dirty="0" smtClean="0"/>
              <a:t>regions</a:t>
            </a:r>
          </a:p>
          <a:p>
            <a:r>
              <a:rPr lang="en-US" dirty="0" smtClean="0"/>
              <a:t>Heavy </a:t>
            </a:r>
            <a:r>
              <a:rPr lang="en-US" dirty="0" smtClean="0"/>
              <a:t>dependence on agriculture</a:t>
            </a:r>
            <a:r>
              <a:rPr lang="en-US" dirty="0" smtClean="0"/>
              <a:t>. </a:t>
            </a:r>
          </a:p>
          <a:p>
            <a:r>
              <a:rPr lang="en-US" dirty="0" smtClean="0"/>
              <a:t>Poverty </a:t>
            </a:r>
            <a:r>
              <a:rPr lang="en-US" dirty="0" smtClean="0"/>
              <a:t>makes it difficult for these </a:t>
            </a:r>
            <a:r>
              <a:rPr lang="en-US" dirty="0" smtClean="0"/>
              <a:t>regions to </a:t>
            </a:r>
            <a:r>
              <a:rPr lang="en-US" dirty="0" smtClean="0"/>
              <a:t>invest in adaptation/mitigation.</a:t>
            </a:r>
          </a:p>
          <a:p>
            <a:r>
              <a:rPr lang="en-US" dirty="0" smtClean="0"/>
              <a:t>Rising </a:t>
            </a:r>
            <a:r>
              <a:rPr lang="en-US" dirty="0" smtClean="0"/>
              <a:t>sea levels and other </a:t>
            </a:r>
            <a:r>
              <a:rPr lang="en-US" dirty="0" smtClean="0"/>
              <a:t>climate-related events </a:t>
            </a:r>
            <a:r>
              <a:rPr lang="en-US" dirty="0" smtClean="0"/>
              <a:t>could spur mass migration.</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a:srcRect/>
          <a:stretch>
            <a:fillRect/>
          </a:stretch>
        </p:blipFill>
        <p:spPr bwMode="auto">
          <a:xfrm>
            <a:off x="1057275" y="938213"/>
            <a:ext cx="7029450" cy="4981575"/>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Estimates of Stabilization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Stabilization at or below 550ppm requires emissions </a:t>
            </a:r>
            <a:r>
              <a:rPr lang="en-US" dirty="0" smtClean="0"/>
              <a:t>to peak </a:t>
            </a:r>
            <a:r>
              <a:rPr lang="en-US" dirty="0" smtClean="0"/>
              <a:t>within the next 10-20 years and then fall at </a:t>
            </a:r>
            <a:r>
              <a:rPr lang="en-US" dirty="0" smtClean="0"/>
              <a:t>an annual </a:t>
            </a:r>
            <a:r>
              <a:rPr lang="en-US" dirty="0" smtClean="0"/>
              <a:t>rate of 1-3%.</a:t>
            </a:r>
          </a:p>
          <a:p>
            <a:r>
              <a:rPr lang="en-US" dirty="0" smtClean="0"/>
              <a:t>Global </a:t>
            </a:r>
            <a:r>
              <a:rPr lang="en-US" dirty="0" smtClean="0"/>
              <a:t>emissions by 2050 would have to be 25% </a:t>
            </a:r>
            <a:r>
              <a:rPr lang="en-US" dirty="0" smtClean="0"/>
              <a:t>below current </a:t>
            </a:r>
            <a:r>
              <a:rPr lang="en-US" dirty="0" smtClean="0"/>
              <a:t>levels</a:t>
            </a:r>
          </a:p>
          <a:p>
            <a:r>
              <a:rPr lang="en-US" dirty="0" smtClean="0"/>
              <a:t>Since </a:t>
            </a:r>
            <a:r>
              <a:rPr lang="en-US" dirty="0" smtClean="0"/>
              <a:t>world economy may be 3-4 times current size </a:t>
            </a:r>
            <a:r>
              <a:rPr lang="en-US" dirty="0" smtClean="0"/>
              <a:t>by 2050</a:t>
            </a:r>
            <a:r>
              <a:rPr lang="en-US" dirty="0" smtClean="0"/>
              <a:t>, emissions per $ output in 2050 would have to </a:t>
            </a:r>
            <a:r>
              <a:rPr lang="en-US" dirty="0" smtClean="0"/>
              <a:t>be ¼ </a:t>
            </a:r>
            <a:r>
              <a:rPr lang="en-US" dirty="0" smtClean="0"/>
              <a:t>of current levels.</a:t>
            </a:r>
          </a:p>
          <a:p>
            <a:r>
              <a:rPr lang="en-US" dirty="0" smtClean="0"/>
              <a:t>They </a:t>
            </a:r>
            <a:r>
              <a:rPr lang="en-US" dirty="0" smtClean="0"/>
              <a:t>estimate that this would cost about 1% of GWP.</a:t>
            </a:r>
          </a:p>
          <a:p>
            <a:r>
              <a:rPr lang="en-US" dirty="0" smtClean="0"/>
              <a:t>They </a:t>
            </a:r>
            <a:r>
              <a:rPr lang="en-US" dirty="0" smtClean="0"/>
              <a:t>conclude that a stabilization target of 550 </a:t>
            </a:r>
            <a:r>
              <a:rPr lang="en-US" dirty="0" err="1" smtClean="0"/>
              <a:t>ppm</a:t>
            </a:r>
            <a:r>
              <a:rPr lang="en-US" dirty="0" smtClean="0"/>
              <a:t> </a:t>
            </a:r>
            <a:r>
              <a:rPr lang="en-US" dirty="0" smtClean="0"/>
              <a:t>is reasonable</a:t>
            </a:r>
            <a:r>
              <a:rPr lang="en-US" dirty="0" smtClean="0"/>
              <a:t>; a more ambitious target might be too costly.</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cut emissions?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Stern suggests four ways.</a:t>
            </a:r>
          </a:p>
          <a:p>
            <a:pPr lvl="1"/>
            <a:r>
              <a:rPr lang="en-US" dirty="0" smtClean="0"/>
              <a:t>Reducing demand for emissions-intensive goods &amp; services</a:t>
            </a:r>
          </a:p>
          <a:p>
            <a:pPr lvl="1"/>
            <a:r>
              <a:rPr lang="en-US" dirty="0" smtClean="0"/>
              <a:t>Increased efficiency, which can save both money &amp; emissions</a:t>
            </a:r>
          </a:p>
          <a:p>
            <a:pPr lvl="1"/>
            <a:r>
              <a:rPr lang="en-US" dirty="0" smtClean="0"/>
              <a:t>Action on non-energy emissions, such as avoiding deforestation</a:t>
            </a:r>
          </a:p>
          <a:p>
            <a:pPr lvl="1"/>
            <a:r>
              <a:rPr lang="en-US" dirty="0" smtClean="0"/>
              <a:t>Switching to lower-carbon technologies for power, heat, and transport</a:t>
            </a:r>
          </a:p>
          <a:p>
            <a:r>
              <a:rPr lang="en-US" dirty="0" smtClean="0"/>
              <a:t>Costs differ considerably depending on which combination of methods is used, and in which sector.</a:t>
            </a:r>
          </a:p>
          <a:p>
            <a:pPr lvl="1"/>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Policies to reduce emissions should be based on 3 essential elements</a:t>
            </a:r>
            <a:endParaRPr lang="en-US" dirty="0"/>
          </a:p>
        </p:txBody>
      </p:sp>
      <p:sp>
        <p:nvSpPr>
          <p:cNvPr id="3" name="Content Placeholder 2"/>
          <p:cNvSpPr>
            <a:spLocks noGrp="1"/>
          </p:cNvSpPr>
          <p:nvPr>
            <p:ph idx="1"/>
          </p:nvPr>
        </p:nvSpPr>
        <p:spPr>
          <a:xfrm>
            <a:off x="228600" y="1524000"/>
            <a:ext cx="8686800" cy="4953000"/>
          </a:xfrm>
        </p:spPr>
        <p:txBody>
          <a:bodyPr>
            <a:normAutofit fontScale="62500" lnSpcReduction="20000"/>
          </a:bodyPr>
          <a:lstStyle/>
          <a:p>
            <a:r>
              <a:rPr lang="en-US" dirty="0" smtClean="0"/>
              <a:t>Carbon pricing</a:t>
            </a:r>
          </a:p>
          <a:p>
            <a:pPr lvl="1"/>
            <a:r>
              <a:rPr lang="en-US" dirty="0" smtClean="0"/>
              <a:t>Tax, trading, regulation</a:t>
            </a:r>
          </a:p>
          <a:p>
            <a:pPr lvl="1"/>
            <a:r>
              <a:rPr lang="en-US" dirty="0" smtClean="0"/>
              <a:t>Those who produce GHGs are bringing about climate change, thereby imposing costs on the world and future generations, but do not face full consequences of action themselves</a:t>
            </a:r>
          </a:p>
          <a:p>
            <a:r>
              <a:rPr lang="en-US" dirty="0" smtClean="0"/>
              <a:t>Technology policy</a:t>
            </a:r>
          </a:p>
          <a:p>
            <a:pPr lvl="1"/>
            <a:r>
              <a:rPr lang="en-US" dirty="0" smtClean="0"/>
              <a:t>Full spectrum from research &amp; development to demonstration &amp; early-stage deployment</a:t>
            </a:r>
          </a:p>
          <a:p>
            <a:pPr lvl="1"/>
            <a:r>
              <a:rPr lang="en-US" dirty="0" smtClean="0"/>
              <a:t>Closer collaboration between government &amp; industry</a:t>
            </a:r>
          </a:p>
          <a:p>
            <a:pPr lvl="1"/>
            <a:r>
              <a:rPr lang="en-US" dirty="0" smtClean="0"/>
              <a:t>Costs of technology are likely to fall over time</a:t>
            </a:r>
          </a:p>
          <a:p>
            <a:r>
              <a:rPr lang="en-US" dirty="0" smtClean="0"/>
              <a:t>Removal of barriers to behavioral change</a:t>
            </a:r>
          </a:p>
          <a:p>
            <a:pPr lvl="1"/>
            <a:r>
              <a:rPr lang="en-US" dirty="0" smtClean="0"/>
              <a:t>Lack of reliable information, transaction costs, behavioral &amp; organizational inertia</a:t>
            </a:r>
          </a:p>
          <a:p>
            <a:pPr lvl="2"/>
            <a:r>
              <a:rPr lang="en-US" dirty="0" smtClean="0"/>
              <a:t>Regulatory measures can play powerful role (e.g., minimum standards for buildings, appliances)</a:t>
            </a:r>
          </a:p>
          <a:p>
            <a:pPr lvl="2"/>
            <a:r>
              <a:rPr lang="en-US" dirty="0" smtClean="0"/>
              <a:t>Information policies, including labeling and sharing</a:t>
            </a:r>
          </a:p>
          <a:p>
            <a:pPr lvl="2"/>
            <a:r>
              <a:rPr lang="en-US" dirty="0" smtClean="0"/>
              <a:t>Fostering shared understanding of nature of climate change and its consequences</a:t>
            </a:r>
          </a:p>
          <a:p>
            <a:r>
              <a:rPr lang="en-US" dirty="0" smtClean="0"/>
              <a:t>Adaptation policy is also crucial, but has been under-emphasized in many countries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Intergenerational Equity (Justice)</a:t>
            </a:r>
            <a:endParaRPr lang="en-US" dirty="0"/>
          </a:p>
        </p:txBody>
      </p:sp>
      <p:sp>
        <p:nvSpPr>
          <p:cNvPr id="6" name="Content Placeholder 5"/>
          <p:cNvSpPr>
            <a:spLocks noGrp="1"/>
          </p:cNvSpPr>
          <p:nvPr>
            <p:ph idx="1"/>
          </p:nvPr>
        </p:nvSpPr>
        <p:spPr/>
        <p:txBody>
          <a:bodyPr/>
          <a:lstStyle/>
          <a:p>
            <a:r>
              <a:rPr lang="en-US" dirty="0" smtClean="0"/>
              <a:t>GOAL: To achieve a fair and effective global response to climate change.</a:t>
            </a:r>
          </a:p>
          <a:p>
            <a:pPr lvl="1"/>
            <a:r>
              <a:rPr lang="en-US" dirty="0" smtClean="0"/>
              <a:t>Is this correct? Or is it inadequate?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CCX Overview</a:t>
            </a:r>
            <a:endParaRPr lang="en-US" dirty="0"/>
          </a:p>
        </p:txBody>
      </p:sp>
      <p:sp>
        <p:nvSpPr>
          <p:cNvPr id="3" name="Content Placeholder 2"/>
          <p:cNvSpPr>
            <a:spLocks noGrp="1"/>
          </p:cNvSpPr>
          <p:nvPr>
            <p:ph idx="1"/>
          </p:nvPr>
        </p:nvSpPr>
        <p:spPr>
          <a:xfrm>
            <a:off x="466696" y="1066800"/>
            <a:ext cx="5476904" cy="4876800"/>
          </a:xfrm>
        </p:spPr>
        <p:txBody>
          <a:bodyPr>
            <a:normAutofit fontScale="62500" lnSpcReduction="20000"/>
          </a:bodyPr>
          <a:lstStyle/>
          <a:p>
            <a:r>
              <a:rPr lang="en-US" dirty="0" smtClean="0"/>
              <a:t>Unprecedented voluntary GHG emission reduction and trading pilot program administered by 100+ companies and organizations</a:t>
            </a:r>
          </a:p>
          <a:p>
            <a:r>
              <a:rPr lang="en-US" dirty="0" smtClean="0"/>
              <a:t>Total member emissions = ~240 million metric tons CO2 equivalent (~4% US CO2 emissions)</a:t>
            </a:r>
          </a:p>
          <a:p>
            <a:r>
              <a:rPr lang="en-US" dirty="0" smtClean="0"/>
              <a:t>Member commitment to reduce GHG emissions below a “baseline” (average 1998-2001 levels):</a:t>
            </a:r>
          </a:p>
          <a:p>
            <a:pPr lvl="1"/>
            <a:r>
              <a:rPr lang="en-US" dirty="0" smtClean="0"/>
              <a:t>1% in 2003</a:t>
            </a:r>
          </a:p>
          <a:p>
            <a:pPr lvl="1"/>
            <a:r>
              <a:rPr lang="en-US" dirty="0" smtClean="0"/>
              <a:t>2% in 2004</a:t>
            </a:r>
          </a:p>
          <a:p>
            <a:pPr lvl="1"/>
            <a:r>
              <a:rPr lang="en-US" dirty="0" smtClean="0"/>
              <a:t>3% in 2005</a:t>
            </a:r>
          </a:p>
          <a:p>
            <a:pPr lvl="1"/>
            <a:r>
              <a:rPr lang="en-US" dirty="0" smtClean="0"/>
              <a:t>4% in 2006</a:t>
            </a:r>
          </a:p>
          <a:p>
            <a:pPr lvl="1"/>
            <a:r>
              <a:rPr lang="en-US" dirty="0" smtClean="0"/>
              <a:t>4.25% in 2007*</a:t>
            </a:r>
          </a:p>
          <a:p>
            <a:pPr lvl="1"/>
            <a:r>
              <a:rPr lang="en-US" dirty="0" smtClean="0"/>
              <a:t>4.5% in 2008*</a:t>
            </a:r>
          </a:p>
          <a:p>
            <a:pPr lvl="1"/>
            <a:r>
              <a:rPr lang="en-US" dirty="0" smtClean="0"/>
              <a:t>5% in 2009*</a:t>
            </a:r>
          </a:p>
          <a:p>
            <a:pPr lvl="1"/>
            <a:r>
              <a:rPr lang="en-US" dirty="0" smtClean="0"/>
              <a:t>6% in 2010*</a:t>
            </a:r>
            <a:endParaRPr lang="en-US" dirty="0"/>
          </a:p>
        </p:txBody>
      </p:sp>
      <p:sp>
        <p:nvSpPr>
          <p:cNvPr id="4" name="TextBox 3"/>
          <p:cNvSpPr txBox="1"/>
          <p:nvPr/>
        </p:nvSpPr>
        <p:spPr>
          <a:xfrm>
            <a:off x="304800" y="6107668"/>
            <a:ext cx="4114800" cy="369332"/>
          </a:xfrm>
          <a:prstGeom prst="rect">
            <a:avLst/>
          </a:prstGeom>
          <a:noFill/>
        </p:spPr>
        <p:txBody>
          <a:bodyPr wrap="square" rtlCol="0">
            <a:spAutoFit/>
          </a:bodyPr>
          <a:lstStyle/>
          <a:p>
            <a:r>
              <a:rPr lang="en-US" dirty="0" smtClean="0">
                <a:solidFill>
                  <a:schemeClr val="bg2">
                    <a:lumMod val="25000"/>
                  </a:schemeClr>
                </a:solidFill>
              </a:rPr>
              <a:t>*Extension Period</a:t>
            </a:r>
            <a:endParaRPr lang="en-US" dirty="0">
              <a:solidFill>
                <a:schemeClr val="bg2">
                  <a:lumMod val="25000"/>
                </a:schemeClr>
              </a:solidFill>
            </a:endParaRPr>
          </a:p>
        </p:txBody>
      </p:sp>
      <p:pic>
        <p:nvPicPr>
          <p:cNvPr id="33794" name="Picture 2"/>
          <p:cNvPicPr>
            <a:picLocks noChangeAspect="1" noChangeArrowheads="1"/>
          </p:cNvPicPr>
          <p:nvPr/>
        </p:nvPicPr>
        <p:blipFill>
          <a:blip r:embed="rId2"/>
          <a:srcRect/>
          <a:stretch>
            <a:fillRect/>
          </a:stretch>
        </p:blipFill>
        <p:spPr bwMode="auto">
          <a:xfrm>
            <a:off x="6324600" y="1143000"/>
            <a:ext cx="2362200" cy="2801900"/>
          </a:xfrm>
          <a:prstGeom prst="rect">
            <a:avLst/>
          </a:prstGeom>
          <a:noFill/>
          <a:ln w="9525">
            <a:noFill/>
            <a:miter lim="800000"/>
            <a:headEnd/>
            <a:tailEnd/>
          </a:ln>
          <a:effectLst/>
        </p:spPr>
      </p:pic>
      <p:sp>
        <p:nvSpPr>
          <p:cNvPr id="6" name="TextBox 5"/>
          <p:cNvSpPr txBox="1"/>
          <p:nvPr/>
        </p:nvSpPr>
        <p:spPr>
          <a:xfrm>
            <a:off x="4419600" y="4570274"/>
            <a:ext cx="4572000" cy="1754326"/>
          </a:xfrm>
          <a:prstGeom prst="rect">
            <a:avLst/>
          </a:prstGeom>
          <a:noFill/>
        </p:spPr>
        <p:txBody>
          <a:bodyPr wrap="square" rtlCol="0">
            <a:spAutoFit/>
          </a:bodyPr>
          <a:lstStyle/>
          <a:p>
            <a:pPr marL="176213" indent="-176213">
              <a:buFont typeface="Arial" pitchFamily="34" charset="0"/>
              <a:buChar char="•"/>
            </a:pPr>
            <a:r>
              <a:rPr lang="en-US" dirty="0" smtClean="0">
                <a:solidFill>
                  <a:schemeClr val="bg2">
                    <a:lumMod val="25000"/>
                  </a:schemeClr>
                </a:solidFill>
              </a:rPr>
              <a:t>Current Baseline = 155 MMTCE</a:t>
            </a:r>
          </a:p>
          <a:p>
            <a:pPr marL="176213" indent="-176213">
              <a:buFont typeface="Arial" pitchFamily="34" charset="0"/>
              <a:buChar char="•"/>
            </a:pPr>
            <a:r>
              <a:rPr lang="en-US" dirty="0" smtClean="0">
                <a:solidFill>
                  <a:schemeClr val="bg2">
                    <a:lumMod val="25000"/>
                  </a:schemeClr>
                </a:solidFill>
              </a:rPr>
              <a:t>Reduction or offset of ~46MMTCE during 2003-2010</a:t>
            </a:r>
          </a:p>
          <a:p>
            <a:pPr marL="176213" indent="-176213">
              <a:buFont typeface="Arial" pitchFamily="34" charset="0"/>
              <a:buChar char="•"/>
            </a:pPr>
            <a:r>
              <a:rPr lang="en-US" dirty="0" smtClean="0">
                <a:solidFill>
                  <a:schemeClr val="bg2">
                    <a:lumMod val="25000"/>
                  </a:schemeClr>
                </a:solidFill>
              </a:rPr>
              <a:t>Current price on CCX = $5.75 / MMTCE</a:t>
            </a:r>
          </a:p>
          <a:p>
            <a:pPr marL="633413" lvl="1" indent="-176213">
              <a:buFont typeface="Arial" pitchFamily="34" charset="0"/>
              <a:buChar char="•"/>
            </a:pPr>
            <a:r>
              <a:rPr lang="en-US" dirty="0" smtClean="0">
                <a:solidFill>
                  <a:schemeClr val="bg2">
                    <a:lumMod val="25000"/>
                  </a:schemeClr>
                </a:solidFill>
              </a:rPr>
              <a:t>Price on ECX = ~$24.90 / MMTCE (04/02/08)</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Intergenerational Justice</a:t>
            </a:r>
            <a:endParaRPr lang="en-US" dirty="0"/>
          </a:p>
        </p:txBody>
      </p:sp>
      <p:sp>
        <p:nvSpPr>
          <p:cNvPr id="6" name="Content Placeholder 5"/>
          <p:cNvSpPr>
            <a:spLocks noGrp="1"/>
          </p:cNvSpPr>
          <p:nvPr>
            <p:ph idx="1"/>
          </p:nvPr>
        </p:nvSpPr>
        <p:spPr/>
        <p:txBody>
          <a:bodyPr>
            <a:normAutofit fontScale="92500" lnSpcReduction="20000"/>
          </a:bodyPr>
          <a:lstStyle/>
          <a:p>
            <a:r>
              <a:rPr lang="en-US" dirty="0" err="1" smtClean="0"/>
              <a:t>Shue</a:t>
            </a:r>
            <a:r>
              <a:rPr lang="en-US" dirty="0" smtClean="0"/>
              <a:t> says, “Our moral offense, it seems to me, goes well beyond unfairness. It constitutes the infliction of harm, a violation of what is arguably the most fundamental moral principle of all: Do no harm</a:t>
            </a:r>
            <a:r>
              <a:rPr lang="en-US" dirty="0" smtClean="0"/>
              <a:t>.”</a:t>
            </a:r>
          </a:p>
          <a:p>
            <a:endParaRPr lang="en-US" dirty="0" smtClean="0"/>
          </a:p>
          <a:p>
            <a:r>
              <a:rPr lang="en-US" dirty="0" smtClean="0"/>
              <a:t>2 reasons why failure to act is worse than an unfair shirking of responsibility:</a:t>
            </a:r>
          </a:p>
          <a:p>
            <a:pPr lvl="1"/>
            <a:r>
              <a:rPr lang="en-US" dirty="0" smtClean="0"/>
              <a:t>Delay is likely to magnify severity.</a:t>
            </a:r>
          </a:p>
          <a:p>
            <a:pPr lvl="1"/>
            <a:r>
              <a:rPr lang="en-US" dirty="0" smtClean="0"/>
              <a:t>Historical choices can be irreversible.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normAutofit fontScale="90000"/>
          </a:bodyPr>
          <a:lstStyle/>
          <a:p>
            <a:r>
              <a:rPr lang="en-US" smtClean="0"/>
              <a:t>Intergenerational Justice (Fairness) </a:t>
            </a:r>
            <a:endParaRPr lang="en-US" dirty="0"/>
          </a:p>
        </p:txBody>
      </p:sp>
      <p:sp>
        <p:nvSpPr>
          <p:cNvPr id="91139" name="Rectangle 3"/>
          <p:cNvSpPr>
            <a:spLocks noGrp="1" noChangeArrowheads="1"/>
          </p:cNvSpPr>
          <p:nvPr>
            <p:ph type="body" idx="1"/>
          </p:nvPr>
        </p:nvSpPr>
        <p:spPr/>
        <p:txBody>
          <a:bodyPr/>
          <a:lstStyle/>
          <a:p>
            <a:r>
              <a:rPr lang="en-US" dirty="0" smtClean="0"/>
              <a:t>“How and to what extent can the present generation harm future generations?” </a:t>
            </a:r>
          </a:p>
          <a:p>
            <a:endParaRPr lang="en-US" dirty="0" smtClean="0"/>
          </a:p>
          <a:p>
            <a:r>
              <a:rPr lang="en-US" dirty="0" smtClean="0"/>
              <a:t>“In what ways should the interests of subsequent generations guide present decisions?”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1138"/>
                                        </p:tgtEl>
                                        <p:attrNameLst>
                                          <p:attrName>style.visibility</p:attrName>
                                        </p:attrNameLst>
                                      </p:cBhvr>
                                      <p:to>
                                        <p:strVal val="visible"/>
                                      </p:to>
                                    </p:set>
                                    <p:animEffect transition="in" filter="fade">
                                      <p:cBhvr>
                                        <p:cTn id="7" dur="2000"/>
                                        <p:tgtEl>
                                          <p:spTgt spid="911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1139">
                                            <p:txEl>
                                              <p:pRg st="0" end="0"/>
                                            </p:txEl>
                                          </p:spTgt>
                                        </p:tgtEl>
                                        <p:attrNameLst>
                                          <p:attrName>style.visibility</p:attrName>
                                        </p:attrNameLst>
                                      </p:cBhvr>
                                      <p:to>
                                        <p:strVal val="visible"/>
                                      </p:to>
                                    </p:set>
                                    <p:animEffect transition="in" filter="fade">
                                      <p:cBhvr>
                                        <p:cTn id="12" dur="2000"/>
                                        <p:tgtEl>
                                          <p:spTgt spid="911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1139">
                                            <p:txEl>
                                              <p:pRg st="2" end="2"/>
                                            </p:txEl>
                                          </p:spTgt>
                                        </p:tgtEl>
                                        <p:attrNameLst>
                                          <p:attrName>style.visibility</p:attrName>
                                        </p:attrNameLst>
                                      </p:cBhvr>
                                      <p:to>
                                        <p:strVal val="visible"/>
                                      </p:to>
                                    </p:set>
                                    <p:animEffect transition="in" filter="fade">
                                      <p:cBhvr>
                                        <p:cTn id="17" dur="2000"/>
                                        <p:tgtEl>
                                          <p:spTgt spid="911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p:bldP spid="91139"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7" name="Rectangle 5"/>
          <p:cNvSpPr>
            <a:spLocks noGrp="1" noChangeArrowheads="1"/>
          </p:cNvSpPr>
          <p:nvPr>
            <p:ph type="title"/>
          </p:nvPr>
        </p:nvSpPr>
        <p:spPr/>
        <p:txBody>
          <a:bodyPr>
            <a:normAutofit fontScale="90000"/>
          </a:bodyPr>
          <a:lstStyle/>
          <a:p>
            <a:r>
              <a:rPr lang="en-US" smtClean="0"/>
              <a:t>Intergenerational Justice (Fairness) </a:t>
            </a:r>
            <a:endParaRPr lang="en-US"/>
          </a:p>
        </p:txBody>
      </p:sp>
      <p:sp>
        <p:nvSpPr>
          <p:cNvPr id="33795" name="Rectangle 3"/>
          <p:cNvSpPr>
            <a:spLocks noGrp="1" noChangeArrowheads="1"/>
          </p:cNvSpPr>
          <p:nvPr>
            <p:ph type="body" idx="1"/>
          </p:nvPr>
        </p:nvSpPr>
        <p:spPr/>
        <p:txBody>
          <a:bodyPr>
            <a:normAutofit fontScale="92500" lnSpcReduction="20000"/>
          </a:bodyPr>
          <a:lstStyle/>
          <a:p>
            <a:endParaRPr lang="en-US" dirty="0" smtClean="0"/>
          </a:p>
          <a:p>
            <a:r>
              <a:rPr lang="en-US" dirty="0" smtClean="0"/>
              <a:t>“Given our limited knowledge of people who will live in the future, how should we relate to them under conditions of risk and uncertainty?”</a:t>
            </a:r>
          </a:p>
          <a:p>
            <a:endParaRPr lang="en-US" dirty="0" smtClean="0"/>
          </a:p>
          <a:p>
            <a:r>
              <a:rPr lang="en-US" dirty="0" smtClean="0"/>
              <a:t>“What motivations should we have for fulfilling our duties to future people, given that we know neither their individual identities nor their particular preferences?”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Economics of Climate Change</a:t>
            </a:r>
            <a:endParaRPr lang="en-US" dirty="0"/>
          </a:p>
        </p:txBody>
      </p:sp>
      <p:sp>
        <p:nvSpPr>
          <p:cNvPr id="3" name="Content Placeholder 2"/>
          <p:cNvSpPr>
            <a:spLocks noGrp="1"/>
          </p:cNvSpPr>
          <p:nvPr>
            <p:ph idx="1"/>
          </p:nvPr>
        </p:nvSpPr>
        <p:spPr/>
        <p:txBody>
          <a:bodyPr/>
          <a:lstStyle/>
          <a:p>
            <a:r>
              <a:rPr lang="en-US" dirty="0" smtClean="0"/>
              <a:t>ECONOMICS</a:t>
            </a:r>
          </a:p>
          <a:p>
            <a:pPr lvl="1"/>
            <a:r>
              <a:rPr lang="en-US" dirty="0" smtClean="0"/>
              <a:t>population growth &amp; economic growth as climate-change drivers </a:t>
            </a:r>
          </a:p>
          <a:p>
            <a:pPr lvl="1"/>
            <a:r>
              <a:rPr lang="en-US" dirty="0" smtClean="0"/>
              <a:t>costs of abatement, adaptation, and impacts</a:t>
            </a:r>
          </a:p>
          <a:p>
            <a:pPr lvl="1"/>
            <a:r>
              <a:rPr lang="en-US" dirty="0" smtClean="0"/>
              <a:t>consequences of alternative regimes of action &amp; inaction for economic growth, employment, trade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Economics of Climate Change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There is much more uncertainty about damages </a:t>
            </a:r>
            <a:r>
              <a:rPr lang="en-US" dirty="0" smtClean="0"/>
              <a:t>than about </a:t>
            </a:r>
            <a:r>
              <a:rPr lang="en-US" dirty="0" smtClean="0"/>
              <a:t>abatement costs.</a:t>
            </a:r>
          </a:p>
          <a:p>
            <a:r>
              <a:rPr lang="en-US" dirty="0" smtClean="0"/>
              <a:t>The </a:t>
            </a:r>
            <a:r>
              <a:rPr lang="en-US" dirty="0" smtClean="0"/>
              <a:t>link between changes in GHG concentration </a:t>
            </a:r>
            <a:r>
              <a:rPr lang="en-US" dirty="0" smtClean="0"/>
              <a:t>and climate </a:t>
            </a:r>
            <a:r>
              <a:rPr lang="en-US" dirty="0" smtClean="0"/>
              <a:t>change is uncertain, as is the link between </a:t>
            </a:r>
            <a:r>
              <a:rPr lang="en-US" dirty="0" smtClean="0"/>
              <a:t>the change </a:t>
            </a:r>
            <a:r>
              <a:rPr lang="en-US" dirty="0" smtClean="0"/>
              <a:t>in climate and the associated ecosystem </a:t>
            </a:r>
            <a:r>
              <a:rPr lang="en-US" dirty="0" smtClean="0"/>
              <a:t>change and </a:t>
            </a:r>
            <a:r>
              <a:rPr lang="en-US" dirty="0" smtClean="0"/>
              <a:t>the effect on the quality of life and economic activity.</a:t>
            </a:r>
          </a:p>
          <a:p>
            <a:r>
              <a:rPr lang="en-US" dirty="0" smtClean="0"/>
              <a:t>Types </a:t>
            </a:r>
            <a:r>
              <a:rPr lang="en-US" dirty="0" smtClean="0"/>
              <a:t>of evidence of economic costs of </a:t>
            </a:r>
            <a:r>
              <a:rPr lang="en-US" dirty="0" smtClean="0"/>
              <a:t>temperature change</a:t>
            </a:r>
            <a:r>
              <a:rPr lang="en-US" dirty="0" smtClean="0"/>
              <a:t>: </a:t>
            </a:r>
            <a:endParaRPr lang="en-US" dirty="0" smtClean="0"/>
          </a:p>
          <a:p>
            <a:pPr lvl="1"/>
            <a:r>
              <a:rPr lang="en-US" dirty="0" smtClean="0"/>
              <a:t>experimental</a:t>
            </a:r>
            <a:r>
              <a:rPr lang="en-US" dirty="0" smtClean="0"/>
              <a:t>, e.g. grow plants </a:t>
            </a:r>
            <a:r>
              <a:rPr lang="en-US" dirty="0" smtClean="0"/>
              <a:t>in experimental </a:t>
            </a:r>
            <a:r>
              <a:rPr lang="en-US" dirty="0" smtClean="0"/>
              <a:t>plots, changing carbon and </a:t>
            </a:r>
            <a:r>
              <a:rPr lang="en-US" dirty="0" smtClean="0"/>
              <a:t>temperature and </a:t>
            </a:r>
          </a:p>
          <a:p>
            <a:pPr lvl="1"/>
            <a:r>
              <a:rPr lang="en-US" dirty="0" smtClean="0"/>
              <a:t>cross-sectional </a:t>
            </a:r>
            <a:r>
              <a:rPr lang="en-US" dirty="0" smtClean="0"/>
              <a:t>statistical (hedonic) models.</a:t>
            </a:r>
          </a:p>
          <a:p>
            <a:pPr lvl="1"/>
            <a:r>
              <a:rPr lang="en-US" dirty="0" smtClean="0"/>
              <a:t>These estimate the relation between </a:t>
            </a:r>
            <a:r>
              <a:rPr lang="en-US" dirty="0" smtClean="0"/>
              <a:t>agricultural productivity </a:t>
            </a:r>
            <a:r>
              <a:rPr lang="en-US" dirty="0" smtClean="0"/>
              <a:t>and climate.</a:t>
            </a:r>
          </a:p>
          <a:p>
            <a:r>
              <a:rPr lang="en-US" dirty="0" smtClean="0"/>
              <a:t>These </a:t>
            </a:r>
            <a:r>
              <a:rPr lang="en-US" dirty="0" smtClean="0"/>
              <a:t>estimates ignore “catastrophic” changes. </a:t>
            </a:r>
            <a:r>
              <a:rPr lang="en-US" dirty="0" smtClean="0"/>
              <a:t>They find </a:t>
            </a:r>
            <a:r>
              <a:rPr lang="en-US" dirty="0" smtClean="0"/>
              <a:t>that global warming has small economic effects.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Several (older) damage estimates for the US</a:t>
            </a:r>
            <a:endParaRPr lang="en-US" dirty="0"/>
          </a:p>
        </p:txBody>
      </p:sp>
      <p:sp>
        <p:nvSpPr>
          <p:cNvPr id="3" name="Content Placeholder 2"/>
          <p:cNvSpPr>
            <a:spLocks noGrp="1"/>
          </p:cNvSpPr>
          <p:nvPr>
            <p:ph idx="1"/>
          </p:nvPr>
        </p:nvSpPr>
        <p:spPr/>
        <p:txBody>
          <a:bodyPr>
            <a:normAutofit fontScale="77500" lnSpcReduction="20000"/>
          </a:bodyPr>
          <a:lstStyle/>
          <a:p>
            <a:r>
              <a:rPr lang="en-US" dirty="0" err="1" smtClean="0"/>
              <a:t>Nordhaus</a:t>
            </a:r>
            <a:r>
              <a:rPr lang="en-US" dirty="0" smtClean="0"/>
              <a:t>, Cine, </a:t>
            </a:r>
            <a:r>
              <a:rPr lang="en-US" dirty="0" err="1" smtClean="0"/>
              <a:t>Fankhauser</a:t>
            </a:r>
            <a:r>
              <a:rPr lang="en-US" dirty="0" smtClean="0"/>
              <a:t> and </a:t>
            </a:r>
            <a:r>
              <a:rPr lang="en-US" dirty="0" err="1" smtClean="0"/>
              <a:t>Tol</a:t>
            </a:r>
            <a:r>
              <a:rPr lang="en-US" dirty="0" smtClean="0"/>
              <a:t> </a:t>
            </a:r>
            <a:r>
              <a:rPr lang="en-US" dirty="0" smtClean="0"/>
              <a:t>estimate cost </a:t>
            </a:r>
            <a:r>
              <a:rPr lang="en-US" dirty="0" smtClean="0"/>
              <a:t>to "current" (e.g. early to mid 90's) </a:t>
            </a:r>
            <a:r>
              <a:rPr lang="en-US" dirty="0" smtClean="0"/>
              <a:t>US economy </a:t>
            </a:r>
            <a:r>
              <a:rPr lang="en-US" dirty="0" smtClean="0"/>
              <a:t>of doubling GHG concentrations.</a:t>
            </a:r>
          </a:p>
          <a:p>
            <a:pPr lvl="1"/>
            <a:r>
              <a:rPr lang="en-US" dirty="0" smtClean="0"/>
              <a:t>Many of these studies were based on </a:t>
            </a:r>
            <a:r>
              <a:rPr lang="en-US" dirty="0" smtClean="0"/>
              <a:t>evidence from </a:t>
            </a:r>
            <a:r>
              <a:rPr lang="en-US" dirty="0" smtClean="0"/>
              <a:t>a 1989 EPA report.</a:t>
            </a:r>
          </a:p>
          <a:p>
            <a:r>
              <a:rPr lang="en-US" dirty="0" smtClean="0"/>
              <a:t>These </a:t>
            </a:r>
            <a:r>
              <a:rPr lang="en-US" dirty="0" smtClean="0"/>
              <a:t>estimates are for the cost to the US </a:t>
            </a:r>
            <a:r>
              <a:rPr lang="en-US" dirty="0" smtClean="0"/>
              <a:t>1990 economy </a:t>
            </a:r>
            <a:r>
              <a:rPr lang="en-US" dirty="0" smtClean="0"/>
              <a:t>of doubling GHG concentrations.</a:t>
            </a:r>
          </a:p>
          <a:p>
            <a:pPr lvl="1"/>
            <a:r>
              <a:rPr lang="en-US" dirty="0" smtClean="0"/>
              <a:t>(There is no reason to assume that the cost </a:t>
            </a:r>
            <a:r>
              <a:rPr lang="en-US" dirty="0" smtClean="0"/>
              <a:t>to the </a:t>
            </a:r>
            <a:r>
              <a:rPr lang="en-US" dirty="0" smtClean="0"/>
              <a:t>economy in 2050 would be comparable </a:t>
            </a:r>
            <a:r>
              <a:rPr lang="en-US" dirty="0" smtClean="0"/>
              <a:t>to cost </a:t>
            </a:r>
            <a:r>
              <a:rPr lang="en-US" dirty="0" smtClean="0"/>
              <a:t>today </a:t>
            </a:r>
            <a:r>
              <a:rPr lang="en-US" dirty="0" smtClean="0"/>
              <a:t>– although it </a:t>
            </a:r>
            <a:r>
              <a:rPr lang="en-US" dirty="0" smtClean="0"/>
              <a:t>might be.)</a:t>
            </a:r>
          </a:p>
          <a:p>
            <a:r>
              <a:rPr lang="en-US" dirty="0" smtClean="0"/>
              <a:t>The </a:t>
            </a:r>
            <a:r>
              <a:rPr lang="en-US" dirty="0" smtClean="0"/>
              <a:t>estimates range from </a:t>
            </a:r>
            <a:r>
              <a:rPr lang="en-US" dirty="0" smtClean="0"/>
              <a:t>0.1-0.9 </a:t>
            </a:r>
            <a:r>
              <a:rPr lang="en-US" dirty="0" smtClean="0"/>
              <a:t>% of </a:t>
            </a:r>
            <a:r>
              <a:rPr lang="en-US" dirty="0" smtClean="0"/>
              <a:t>annual GNP</a:t>
            </a:r>
            <a:r>
              <a:rPr lang="en-US" dirty="0" smtClean="0"/>
              <a:t>. Most of the damages in Agriculture</a:t>
            </a:r>
            <a:r>
              <a:rPr lang="en-US" dirty="0" smtClean="0"/>
              <a:t>, Water</a:t>
            </a:r>
            <a:r>
              <a:rPr lang="en-US" dirty="0" smtClean="0"/>
              <a:t>, and Coastal </a:t>
            </a:r>
            <a:r>
              <a:rPr lang="en-US" dirty="0" smtClean="0"/>
              <a:t>regions.</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ooklet">
  <a:themeElements>
    <a:clrScheme name="Brooklet">
      <a:dk1>
        <a:sysClr val="windowText" lastClr="000000"/>
      </a:dk1>
      <a:lt1>
        <a:sysClr val="window" lastClr="FFFFFF"/>
      </a:lt1>
      <a:dk2>
        <a:srgbClr val="4062E3"/>
      </a:dk2>
      <a:lt2>
        <a:srgbClr val="C7E4F8"/>
      </a:lt2>
      <a:accent1>
        <a:srgbClr val="79498D"/>
      </a:accent1>
      <a:accent2>
        <a:srgbClr val="AE236A"/>
      </a:accent2>
      <a:accent3>
        <a:srgbClr val="F88941"/>
      </a:accent3>
      <a:accent4>
        <a:srgbClr val="DEC441"/>
      </a:accent4>
      <a:accent5>
        <a:srgbClr val="9FA500"/>
      </a:accent5>
      <a:accent6>
        <a:srgbClr val="707070"/>
      </a:accent6>
      <a:hlink>
        <a:srgbClr val="0000E1"/>
      </a:hlink>
      <a:folHlink>
        <a:srgbClr val="800080"/>
      </a:folHlink>
    </a:clrScheme>
    <a:fontScheme name="Brooklet">
      <a:majorFont>
        <a:latin typeface="Constantia"/>
        <a:ea typeface=""/>
        <a:cs typeface=""/>
        <a:font script="Jpan" typeface="HG明朝E"/>
        <a:font script="Hang" typeface="궁서"/>
        <a:font script="Hans" typeface="华文中宋"/>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华文楷体"/>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rooklet">
      <a:fillStyleLst>
        <a:solidFill>
          <a:schemeClr val="phClr">
            <a:tint val="100000"/>
          </a:scheme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6175" cap="flat" cmpd="sng" algn="ctr">
          <a:solidFill>
            <a:schemeClr val="phClr">
              <a:alpha val="100000"/>
            </a:schemeClr>
          </a:solidFill>
          <a:prstDash val="solid"/>
        </a:ln>
        <a:ln w="16350" cap="flat" cmpd="sng" algn="ctr">
          <a:solidFill>
            <a:schemeClr val="phClr">
              <a:alpha val="100000"/>
            </a:schemeClr>
          </a:solidFill>
          <a:prstDash val="solid"/>
        </a:ln>
        <a:ln w="29525" cap="flat" cmpd="sng" algn="ctr">
          <a:solidFill>
            <a:schemeClr val="phClr">
              <a:alpha val="100000"/>
            </a:schemeClr>
          </a:solidFill>
          <a:prstDash val="solid"/>
        </a:ln>
      </a:lnStyleLst>
      <a:effectStyleLst>
        <a:effectStyle>
          <a:effectLst>
            <a:outerShdw blurRad="63000" dist="25400" dir="16000000" rotWithShape="0">
              <a:srgbClr val="000000">
                <a:alpha val="10000"/>
              </a:srgbClr>
            </a:outerShdw>
          </a:effectLst>
          <a:scene3d>
            <a:camera prst="orthographicFront"/>
            <a:lightRig rig="soft" dir="t">
              <a:rot lat="0" lon="0" rev="0"/>
            </a:lightRig>
          </a:scene3d>
        </a:effectStyle>
        <a:effectStyle>
          <a:effectLst>
            <a:outerShdw blurRad="63000" dist="25400" dir="16000000" rotWithShape="0">
              <a:srgbClr val="000000">
                <a:alpha val="10000"/>
              </a:srgbClr>
            </a:outerShdw>
          </a:effectLst>
          <a:scene3d>
            <a:camera prst="perspectiveFront" fov="7200000"/>
            <a:lightRig rig="glow" dir="t">
              <a:rot lat="0" lon="0" rev="21000000"/>
            </a:lightRig>
          </a:scene3d>
          <a:sp3d>
            <a:bevelT w="304800" h="44450"/>
            <a:bevelB w="304800" h="44450"/>
            <a:contourClr>
              <a:schemeClr val="phClr">
                <a:shade val="60000"/>
                <a:satMod val="110000"/>
              </a:schemeClr>
            </a:contourClr>
          </a:sp3d>
        </a:effectStyle>
        <a:effectStyle>
          <a:effectLst>
            <a:outerShdw blurRad="63000" dist="25400" dir="16000000" rotWithShape="0">
              <a:srgbClr val="000000">
                <a:alpha val="10000"/>
              </a:srgbClr>
            </a:outerShdw>
          </a:effectLst>
          <a:scene3d>
            <a:camera prst="perspectiveFront" fov="0"/>
            <a:lightRig rig="glow" dir="t">
              <a:rot lat="0" lon="0" rev="21000000"/>
            </a:lightRig>
          </a:scene3d>
          <a:sp3d>
            <a:bevelT w="342900" h="38100" prst="softRound"/>
            <a:bevelB w="342900" h="38100" prst="softRound"/>
            <a:contourClr>
              <a:schemeClr val="phClr">
                <a:shade val="60000"/>
                <a:satMod val="110000"/>
              </a:schemeClr>
            </a:contourClr>
          </a:sp3d>
        </a:effectStyle>
      </a:effectStyleLst>
      <a:bgFillStyleLst>
        <a:solidFill>
          <a:schemeClr val="phClr"/>
        </a:solidFill>
        <a:gradFill>
          <a:gsLst>
            <a:gs pos="0">
              <a:schemeClr val="phClr">
                <a:tint val="75000"/>
              </a:schemeClr>
            </a:gs>
            <a:gs pos="65000">
              <a:schemeClr val="phClr">
                <a:shade val="75000"/>
              </a:schemeClr>
            </a:gs>
            <a:gs pos="100000">
              <a:schemeClr val="phClr">
                <a:shade val="75000"/>
              </a:schemeClr>
            </a:gs>
          </a:gsLst>
          <a:lin ang="16200000" scaled="1"/>
        </a:gradFill>
        <a:blipFill rotWithShape="0">
          <a:blip xmlns:r="http://schemas.openxmlformats.org/officeDocument/2006/relationships" r:embed="rId1">
            <a:duotone>
              <a:schemeClr val="phClr">
                <a:shade val="50000"/>
              </a:schemeClr>
              <a:schemeClr val="phClr">
                <a:tint val="75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Brooklet</Template>
  <TotalTime>113</TotalTime>
  <Words>3374</Words>
  <Application>Microsoft PowerPoint</Application>
  <PresentationFormat>On-screen Show (4:3)</PresentationFormat>
  <Paragraphs>260</Paragraphs>
  <Slides>30</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Times New Roman</vt:lpstr>
      <vt:lpstr>Verdana</vt:lpstr>
      <vt:lpstr>Brooklet</vt:lpstr>
      <vt:lpstr>The Economics of Climate Change</vt:lpstr>
      <vt:lpstr>Economics of Climate Change</vt:lpstr>
      <vt:lpstr>Intergenerational Equity (Justice)</vt:lpstr>
      <vt:lpstr>Intergenerational Justice</vt:lpstr>
      <vt:lpstr>Intergenerational Justice (Fairness) </vt:lpstr>
      <vt:lpstr>Intergenerational Justice (Fairness) </vt:lpstr>
      <vt:lpstr>Economics of Climate Change</vt:lpstr>
      <vt:lpstr>Economics of Climate Change</vt:lpstr>
      <vt:lpstr>Several (older) damage estimates for the US</vt:lpstr>
      <vt:lpstr>Forward-looking estimates - US</vt:lpstr>
      <vt:lpstr>Global damage estimates from 2.5-5C Increase</vt:lpstr>
      <vt:lpstr>Annual Costs and Benefits (1998 dollars) for rich and poor</vt:lpstr>
      <vt:lpstr>Economic Issues Related to Climate Change</vt:lpstr>
      <vt:lpstr>Current economic models</vt:lpstr>
      <vt:lpstr>Current economic models</vt:lpstr>
      <vt:lpstr>Current economic models</vt:lpstr>
      <vt:lpstr>Economic Bottom Line</vt:lpstr>
      <vt:lpstr>The Stern Review</vt:lpstr>
      <vt:lpstr>The Stern Review</vt:lpstr>
      <vt:lpstr>The Stern Review</vt:lpstr>
      <vt:lpstr>The Stern Review</vt:lpstr>
      <vt:lpstr>Slide 22</vt:lpstr>
      <vt:lpstr>Slide 23</vt:lpstr>
      <vt:lpstr>Stern’s estimates of damages of temperature change</vt:lpstr>
      <vt:lpstr>Vulnerability of Poor Regions</vt:lpstr>
      <vt:lpstr>Slide 26</vt:lpstr>
      <vt:lpstr>Cost Estimates of Stabilization</vt:lpstr>
      <vt:lpstr>How do we cut emissions?</vt:lpstr>
      <vt:lpstr>Policies to reduce emissions should be based on 3 essential elements</vt:lpstr>
      <vt:lpstr>CCX Overview</vt:lpstr>
    </vt:vector>
  </TitlesOfParts>
  <Manager/>
  <Company>The University of Montana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Economics of Climate Change</dc:title>
  <dc:subject/>
  <dc:creator>Faith Ann Heinsch</dc:creator>
  <cp:keywords/>
  <dc:description/>
  <cp:lastModifiedBy>Faith Ann Heinsch</cp:lastModifiedBy>
  <cp:revision>13</cp:revision>
  <dcterms:created xsi:type="dcterms:W3CDTF">2008-04-03T19:43:17Z</dcterms:created>
  <dcterms:modified xsi:type="dcterms:W3CDTF">2008-04-03T21:36:54Z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TC011368011033</vt:lpwstr>
  </property>
</Properties>
</file>