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8" r:id="rId2"/>
    <p:sldMasterId id="2147483710" r:id="rId3"/>
    <p:sldMasterId id="2147483722" r:id="rId4"/>
    <p:sldMasterId id="2147483734" r:id="rId5"/>
    <p:sldMasterId id="2147483746" r:id="rId6"/>
  </p:sldMasterIdLst>
  <p:notesMasterIdLst>
    <p:notesMasterId r:id="rId43"/>
  </p:notesMasterIdLst>
  <p:sldIdLst>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1" r:id="rId24"/>
    <p:sldId id="257" r:id="rId25"/>
    <p:sldId id="275" r:id="rId26"/>
    <p:sldId id="282" r:id="rId27"/>
    <p:sldId id="276" r:id="rId28"/>
    <p:sldId id="277" r:id="rId29"/>
    <p:sldId id="278" r:id="rId30"/>
    <p:sldId id="283" r:id="rId31"/>
    <p:sldId id="279" r:id="rId32"/>
    <p:sldId id="280" r:id="rId33"/>
    <p:sldId id="281" r:id="rId34"/>
    <p:sldId id="284" r:id="rId35"/>
    <p:sldId id="285" r:id="rId36"/>
    <p:sldId id="286" r:id="rId37"/>
    <p:sldId id="291" r:id="rId38"/>
    <p:sldId id="287"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74455" autoAdjust="0"/>
  </p:normalViewPr>
  <p:slideViewPr>
    <p:cSldViewPr>
      <p:cViewPr varScale="1">
        <p:scale>
          <a:sx n="81" d="100"/>
          <a:sy n="81" d="100"/>
        </p:scale>
        <p:origin x="-8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C9134-C57F-411E-B451-6DA35C73E0B7}" type="datetimeFigureOut">
              <a:rPr lang="en-US" smtClean="0"/>
              <a:t>2/21/2008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18608-DCDC-4A03-A1AF-A6D66853BA4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rida.no/climate/ipcc/emission/150.htm#tblIV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grida.no/climate/ipcc/emission/150.htm#tblIV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a:t>
            </a:r>
            <a:r>
              <a:rPr lang="en-US" baseline="0" dirty="0" smtClean="0"/>
              <a:t> climate change is already “in the pipeline”.</a:t>
            </a:r>
            <a:endParaRPr lang="en-US" dirty="0"/>
          </a:p>
        </p:txBody>
      </p:sp>
      <p:sp>
        <p:nvSpPr>
          <p:cNvPr id="4" name="Slide Number Placeholder 3"/>
          <p:cNvSpPr>
            <a:spLocks noGrp="1"/>
          </p:cNvSpPr>
          <p:nvPr>
            <p:ph type="sldNum" sz="quarter" idx="10"/>
          </p:nvPr>
        </p:nvSpPr>
        <p:spPr/>
        <p:txBody>
          <a:bodyPr/>
          <a:lstStyle/>
          <a:p>
            <a:fld id="{91618608-DCDC-4A03-A1AF-A6D66853BA4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DB99298A-E0B2-4B81-A78F-3BA0DB7145ED}" type="slidenum">
              <a:rPr lang="en-US" sz="1200" kern="1200">
                <a:solidFill>
                  <a:prstClr val="black"/>
                </a:solidFill>
                <a:latin typeface="Arial" charset="0"/>
                <a:ea typeface="+mn-ea"/>
                <a:cs typeface="+mn-cs"/>
              </a:rPr>
              <a:pPr algn="r" rtl="0" fontAlgn="base">
                <a:spcBef>
                  <a:spcPct val="0"/>
                </a:spcBef>
                <a:spcAft>
                  <a:spcPct val="0"/>
                </a:spcAft>
              </a:pPr>
              <a:t>22</a:t>
            </a:fld>
            <a:endParaRPr lang="en-US" sz="1200" kern="1200">
              <a:solidFill>
                <a:prstClr val="black"/>
              </a:solidFill>
              <a:latin typeface="Arial" charset="0"/>
              <a:ea typeface="+mn-ea"/>
              <a:cs typeface="+mn-cs"/>
            </a:endParaRPr>
          </a:p>
        </p:txBody>
      </p:sp>
      <p:sp>
        <p:nvSpPr>
          <p:cNvPr id="17410" name="Rectangle 2"/>
          <p:cNvSpPr>
            <a:spLocks noRot="1" noChangeArrowheads="1" noTextEdit="1"/>
          </p:cNvSpPr>
          <p:nvPr>
            <p:ph type="sldImg"/>
          </p:nvPr>
        </p:nvSpPr>
        <p:spPr>
          <a:xfrm>
            <a:off x="1144588" y="685800"/>
            <a:ext cx="4572000" cy="3429000"/>
          </a:xfrm>
          <a:ln/>
        </p:spPr>
      </p:sp>
      <p:sp>
        <p:nvSpPr>
          <p:cNvPr id="17411" name="Rectangle 3"/>
          <p:cNvSpPr>
            <a:spLocks noGrp="1" noChangeArrowheads="1"/>
          </p:cNvSpPr>
          <p:nvPr>
            <p:ph type="body" idx="1"/>
          </p:nvPr>
        </p:nvSpPr>
        <p:spPr/>
        <p:txBody>
          <a:bodyPr/>
          <a:lstStyle/>
          <a:p>
            <a:r>
              <a:rPr lang="en-US"/>
              <a:t>Extreme heavy precipitation are very likely to continue becoming more frequent.</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58110EE7-C796-4862-8A93-9EFB409E9B49}" type="slidenum">
              <a:rPr lang="en-US" sz="1200" kern="1200">
                <a:solidFill>
                  <a:prstClr val="black"/>
                </a:solidFill>
                <a:latin typeface="Arial" charset="0"/>
                <a:ea typeface="+mn-ea"/>
                <a:cs typeface="+mn-cs"/>
              </a:rPr>
              <a:pPr algn="r" rtl="0" fontAlgn="base">
                <a:spcBef>
                  <a:spcPct val="0"/>
                </a:spcBef>
                <a:spcAft>
                  <a:spcPct val="0"/>
                </a:spcAft>
              </a:pPr>
              <a:t>23</a:t>
            </a:fld>
            <a:endParaRPr lang="en-US" sz="1200" kern="1200">
              <a:solidFill>
                <a:prstClr val="black"/>
              </a:solidFill>
              <a:latin typeface="Arial" charset="0"/>
              <a:ea typeface="+mn-ea"/>
              <a:cs typeface="+mn-cs"/>
            </a:endParaRPr>
          </a:p>
        </p:txBody>
      </p:sp>
      <p:sp>
        <p:nvSpPr>
          <p:cNvPr id="19458" name="Rectangle 2"/>
          <p:cNvSpPr>
            <a:spLocks noRot="1" noChangeArrowheads="1" noTextEdit="1"/>
          </p:cNvSpPr>
          <p:nvPr>
            <p:ph type="sldImg"/>
          </p:nvPr>
        </p:nvSpPr>
        <p:spPr>
          <a:xfrm>
            <a:off x="1144588" y="685800"/>
            <a:ext cx="4572000" cy="3429000"/>
          </a:xfrm>
          <a:ln/>
        </p:spPr>
      </p:sp>
      <p:sp>
        <p:nvSpPr>
          <p:cNvPr id="19459" name="Rectangle 3"/>
          <p:cNvSpPr>
            <a:spLocks noGrp="1" noChangeArrowheads="1"/>
          </p:cNvSpPr>
          <p:nvPr>
            <p:ph type="body" idx="1"/>
          </p:nvPr>
        </p:nvSpPr>
        <p:spPr/>
        <p:txBody>
          <a:bodyPr/>
          <a:lstStyle/>
          <a:p>
            <a:r>
              <a:rPr lang="en-US"/>
              <a:t>Extreme heat and heat waves are very likely to continue becoming more frequent.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9A63D841-8C63-4B07-B637-448C347BA59B}" type="slidenum">
              <a:rPr lang="en-US" sz="1200" kern="1200">
                <a:solidFill>
                  <a:prstClr val="black"/>
                </a:solidFill>
                <a:latin typeface="Arial" charset="0"/>
                <a:ea typeface="+mn-ea"/>
                <a:cs typeface="+mn-cs"/>
              </a:rPr>
              <a:pPr algn="r" rtl="0" fontAlgn="base">
                <a:spcBef>
                  <a:spcPct val="0"/>
                </a:spcBef>
                <a:spcAft>
                  <a:spcPct val="0"/>
                </a:spcAft>
              </a:pPr>
              <a:t>24</a:t>
            </a:fld>
            <a:endParaRPr lang="en-US" sz="1200" kern="1200">
              <a:solidFill>
                <a:prstClr val="black"/>
              </a:solidFill>
              <a:latin typeface="Arial" charset="0"/>
              <a:ea typeface="+mn-ea"/>
              <a:cs typeface="+mn-cs"/>
            </a:endParaRPr>
          </a:p>
        </p:txBody>
      </p:sp>
      <p:sp>
        <p:nvSpPr>
          <p:cNvPr id="21506" name="Rectangle 2"/>
          <p:cNvSpPr>
            <a:spLocks noRot="1" noChangeArrowheads="1" noTextEdit="1"/>
          </p:cNvSpPr>
          <p:nvPr>
            <p:ph type="sldImg"/>
          </p:nvPr>
        </p:nvSpPr>
        <p:spPr>
          <a:xfrm>
            <a:off x="1144588" y="685800"/>
            <a:ext cx="4572000" cy="3429000"/>
          </a:xfrm>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81917D97-8A99-47A7-B7D8-A14E11E9431A}" type="slidenum">
              <a:rPr lang="en-US" sz="1200" kern="1200">
                <a:solidFill>
                  <a:prstClr val="black"/>
                </a:solidFill>
                <a:latin typeface="Arial" charset="0"/>
                <a:ea typeface="+mn-ea"/>
                <a:cs typeface="+mn-cs"/>
              </a:rPr>
              <a:pPr algn="r" rtl="0" fontAlgn="base">
                <a:spcBef>
                  <a:spcPct val="0"/>
                </a:spcBef>
                <a:spcAft>
                  <a:spcPct val="0"/>
                </a:spcAft>
              </a:pPr>
              <a:t>26</a:t>
            </a:fld>
            <a:endParaRPr lang="en-US" sz="1200" kern="1200">
              <a:solidFill>
                <a:prstClr val="black"/>
              </a:solidFill>
              <a:latin typeface="Arial" charset="0"/>
              <a:ea typeface="+mn-ea"/>
              <a:cs typeface="+mn-cs"/>
            </a:endParaRPr>
          </a:p>
        </p:txBody>
      </p:sp>
      <p:sp>
        <p:nvSpPr>
          <p:cNvPr id="23554" name="Rectangle 2"/>
          <p:cNvSpPr>
            <a:spLocks noRot="1" noChangeArrowheads="1" noTextEdit="1"/>
          </p:cNvSpPr>
          <p:nvPr>
            <p:ph type="sldImg"/>
          </p:nvPr>
        </p:nvSpPr>
        <p:spPr>
          <a:xfrm>
            <a:off x="1144588" y="685800"/>
            <a:ext cx="4572000" cy="3429000"/>
          </a:xfrm>
          <a:ln/>
        </p:spPr>
      </p:sp>
      <p:sp>
        <p:nvSpPr>
          <p:cNvPr id="23555" name="Rectangle 3"/>
          <p:cNvSpPr>
            <a:spLocks noGrp="1" noChangeArrowheads="1"/>
          </p:cNvSpPr>
          <p:nvPr>
            <p:ph type="body" idx="1"/>
          </p:nvPr>
        </p:nvSpPr>
        <p:spPr/>
        <p:txBody>
          <a:bodyPr/>
          <a:lstStyle/>
          <a:p>
            <a:r>
              <a:rPr lang="en-US"/>
              <a:t>Compared with its prior assessment, the IPCC has used improved statistical methods for calculating several factors that contribute to global sea-level rise.</a:t>
            </a:r>
          </a:p>
          <a:p>
            <a:r>
              <a:rPr lang="en-US"/>
              <a:t>These factors include:</a:t>
            </a:r>
          </a:p>
          <a:p>
            <a:r>
              <a:rPr lang="en-US"/>
              <a:t>• ocean expansion resulting from increased water temperatures;</a:t>
            </a:r>
          </a:p>
          <a:p>
            <a:r>
              <a:rPr lang="en-US"/>
              <a:t>• meltwater runoff from mountain glaciers around the world; and</a:t>
            </a:r>
          </a:p>
          <a:p>
            <a:r>
              <a:rPr lang="en-US"/>
              <a:t>• meltwater runoff and calving (breaking off ) of ice from the Greenland and Antarctica ice sheets.</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D0202AC4-0371-4AD0-B198-A1B7A9C4F6DB}" type="slidenum">
              <a:rPr lang="en-US" sz="1200" kern="1200">
                <a:solidFill>
                  <a:prstClr val="black"/>
                </a:solidFill>
                <a:latin typeface="Arial" charset="0"/>
                <a:ea typeface="+mn-ea"/>
                <a:cs typeface="+mn-cs"/>
              </a:rPr>
              <a:pPr algn="r" rtl="0" fontAlgn="base">
                <a:spcBef>
                  <a:spcPct val="0"/>
                </a:spcBef>
                <a:spcAft>
                  <a:spcPct val="0"/>
                </a:spcAft>
              </a:pPr>
              <a:t>27</a:t>
            </a:fld>
            <a:endParaRPr lang="en-US" sz="1200" kern="1200">
              <a:solidFill>
                <a:prstClr val="black"/>
              </a:solidFill>
              <a:latin typeface="Arial" charset="0"/>
              <a:ea typeface="+mn-ea"/>
              <a:cs typeface="+mn-cs"/>
            </a:endParaRPr>
          </a:p>
        </p:txBody>
      </p:sp>
      <p:sp>
        <p:nvSpPr>
          <p:cNvPr id="25602" name="Rectangle 2"/>
          <p:cNvSpPr>
            <a:spLocks noRo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p:txBody>
          <a:bodyPr/>
          <a:lstStyle/>
          <a:p>
            <a:pPr>
              <a:lnSpc>
                <a:spcPct val="90000"/>
              </a:lnSpc>
            </a:pPr>
            <a:r>
              <a:rPr lang="en-US" i="1">
                <a:solidFill>
                  <a:schemeClr val="bg1"/>
                </a:solidFill>
              </a:rPr>
              <a:t>Ice sheet instability.</a:t>
            </a:r>
            <a:r>
              <a:rPr lang="en-US">
                <a:solidFill>
                  <a:schemeClr val="bg1"/>
                </a:solidFill>
              </a:rPr>
              <a:t> Recent observations show that meltwater can run down cracks in the ice and lubricate the bottom of ice sheets, resulting in faster ice flow and increased movement of large ice chunks into the ocean. This process, and others related to ice flow dynamics, directly contributes to sea-level rise.</a:t>
            </a:r>
          </a:p>
          <a:p>
            <a:pPr>
              <a:lnSpc>
                <a:spcPct val="90000"/>
              </a:lnSpc>
            </a:pPr>
            <a:endParaRPr lang="en-US">
              <a:solidFill>
                <a:schemeClr val="bg1"/>
              </a:solidFill>
            </a:endParaRPr>
          </a:p>
          <a:p>
            <a:pPr>
              <a:lnSpc>
                <a:spcPct val="90000"/>
              </a:lnSpc>
            </a:pPr>
            <a:r>
              <a:rPr lang="en-US" i="1"/>
              <a:t>Carbon dioxide uptake. </a:t>
            </a:r>
            <a:r>
              <a:rPr lang="en-US"/>
              <a:t>Evidence suggests that warming tends to reduce land and ocean uptake of atmospheric carbon dioxide, increasing the portion of carbon dioxide emissions that remain in the atmosphere. This would result in further warming and cause additional sea-level rise.</a:t>
            </a:r>
          </a:p>
          <a:p>
            <a:pPr>
              <a:lnSpc>
                <a:spcPct val="90000"/>
              </a:lnSpc>
            </a:pPr>
            <a:endParaRPr lang="en-US"/>
          </a:p>
          <a:p>
            <a:pPr>
              <a:lnSpc>
                <a:spcPct val="90000"/>
              </a:lnSpc>
            </a:pPr>
            <a:r>
              <a:rPr lang="en-US"/>
              <a:t>While calling attention to these processes, which could result in a significantly higher global sea-level than that projected in its new report, the IPCC is careful to alert policy makers to the limits of our current ability to quantify these mechanisms: “Larger values cannot be excluded, but understanding of these effects is too limited to assess their likelihood or provide a best estimate or an upper bound for sea-level rise.”</a:t>
            </a:r>
          </a:p>
          <a:p>
            <a:pPr>
              <a:lnSpc>
                <a:spcPct val="90000"/>
              </a:lnSpc>
            </a:pPr>
            <a:endParaRPr lang="en-US"/>
          </a:p>
          <a:p>
            <a:pPr>
              <a:lnSpc>
                <a:spcPct val="90000"/>
              </a:lnSpc>
            </a:pPr>
            <a:r>
              <a:rPr lang="en-US"/>
              <a:t>Also, if the observed contributions from the Greenland and Antarctic ice sheets between 1992 and 2003, the IPCC states, “were to grow linearly with global average temperature change,” the upper ranges of sea-level rise would increase by 3.9 to 7.9 inches (0.1 to 0.2 meters). In other words, in this example, the upper range for sea-level rise would be 31 inches (0.79 meters).</a:t>
            </a:r>
          </a:p>
          <a:p>
            <a:pPr>
              <a:lnSpc>
                <a:spcPct val="90000"/>
              </a:lnSpc>
            </a:pPr>
            <a:endParaRPr lang="en-US"/>
          </a:p>
          <a:p>
            <a:pPr>
              <a:lnSpc>
                <a:spcPct val="90000"/>
              </a:lnSpc>
            </a:pPr>
            <a:endParaRPr lang="en-US"/>
          </a:p>
          <a:p>
            <a:pPr>
              <a:lnSpc>
                <a:spcPct val="90000"/>
              </a:lnSpc>
            </a:pPr>
            <a:endParaRPr lang="en-US"/>
          </a:p>
          <a:p>
            <a:pPr>
              <a:lnSpc>
                <a:spcPct val="90000"/>
              </a:lnSpc>
            </a:pPr>
            <a:endParaRPr lang="en-US">
              <a:solidFill>
                <a:schemeClr val="bg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E5AFE1EC-4D3C-4757-9E0B-9AE06C659771}" type="slidenum">
              <a:rPr lang="en-US" sz="1200" kern="1200">
                <a:solidFill>
                  <a:prstClr val="black"/>
                </a:solidFill>
                <a:latin typeface="Arial" charset="0"/>
                <a:ea typeface="+mn-ea"/>
                <a:cs typeface="+mn-cs"/>
              </a:rPr>
              <a:pPr algn="r" rtl="0" fontAlgn="base">
                <a:spcBef>
                  <a:spcPct val="0"/>
                </a:spcBef>
                <a:spcAft>
                  <a:spcPct val="0"/>
                </a:spcAft>
              </a:pPr>
              <a:t>28</a:t>
            </a:fld>
            <a:endParaRPr lang="en-US" sz="1200" kern="1200">
              <a:solidFill>
                <a:prstClr val="black"/>
              </a:solidFill>
              <a:latin typeface="Arial" charset="0"/>
              <a:ea typeface="+mn-ea"/>
              <a:cs typeface="+mn-cs"/>
            </a:endParaRPr>
          </a:p>
        </p:txBody>
      </p:sp>
      <p:sp>
        <p:nvSpPr>
          <p:cNvPr id="27650" name="Rectangle 2"/>
          <p:cNvSpPr>
            <a:spLocks noRot="1" noChangeArrowheads="1" noTextEdit="1"/>
          </p:cNvSpPr>
          <p:nvPr>
            <p:ph type="sldImg"/>
          </p:nvPr>
        </p:nvSpPr>
        <p:spPr>
          <a:xfrm>
            <a:off x="1144588" y="685800"/>
            <a:ext cx="4572000" cy="3429000"/>
          </a:xfrm>
          <a:ln/>
        </p:spPr>
      </p:sp>
      <p:sp>
        <p:nvSpPr>
          <p:cNvPr id="27651" name="Rectangle 3"/>
          <p:cNvSpPr>
            <a:spLocks noGrp="1" noChangeArrowheads="1"/>
          </p:cNvSpPr>
          <p:nvPr>
            <p:ph type="body" idx="1"/>
          </p:nvPr>
        </p:nvSpPr>
        <p:spPr/>
        <p:txBody>
          <a:bodyPr/>
          <a:lstStyle/>
          <a:p>
            <a:r>
              <a:rPr lang="en-US"/>
              <a:t>Some models do suggest that sustained warming between 2 and 7 degrees Fahrenheit above today’s global average temperature would initiate irreversible melting of the Greenland ice sheet—which could ultimately contribute about 23 </a:t>
            </a:r>
            <a:r>
              <a:rPr lang="en-US" i="1"/>
              <a:t>feet </a:t>
            </a:r>
            <a:r>
              <a:rPr lang="en-US"/>
              <a:t>to sea-level rise. This threshold is similar to the IPCC’s best estimate range for temperature increase by the end of this century. The risk for crossing this threshold could occur within our generation, while the consequences would be felt by future generations.</a:t>
            </a:r>
          </a:p>
          <a:p>
            <a:endParaRPr lang="en-US"/>
          </a:p>
          <a:p>
            <a:endParaRPr lang="en-US"/>
          </a:p>
          <a:p>
            <a:endParaRPr lang="en-US"/>
          </a:p>
          <a:p>
            <a:endParaRPr lang="en-US">
              <a:solidFill>
                <a:schemeClr val="bg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E4A95F3C-1C0C-4BD0-ACC8-1EC5DF81DE40}"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29</a:t>
            </a:fld>
            <a:endParaRPr lang="en-US" sz="1200" kern="1200">
              <a:solidFill>
                <a:srgbClr val="000000"/>
              </a:solidFill>
              <a:latin typeface="Arial Black" pitchFamily="34" charset="0"/>
              <a:ea typeface="+mn-ea"/>
              <a:cs typeface="+mn-cs"/>
            </a:endParaRPr>
          </a:p>
        </p:txBody>
      </p:sp>
      <p:sp>
        <p:nvSpPr>
          <p:cNvPr id="98307" name="Rectangle 2"/>
          <p:cNvSpPr>
            <a:spLocks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D8B7BB6D-E942-4227-80C1-2A73F173EBA6}"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30</a:t>
            </a:fld>
            <a:endParaRPr lang="en-US" sz="1200" kern="1200">
              <a:solidFill>
                <a:srgbClr val="000000"/>
              </a:solidFill>
              <a:latin typeface="Arial Black" pitchFamily="34" charset="0"/>
              <a:ea typeface="+mn-ea"/>
              <a:cs typeface="+mn-cs"/>
            </a:endParaRPr>
          </a:p>
        </p:txBody>
      </p:sp>
      <p:sp>
        <p:nvSpPr>
          <p:cNvPr id="99331" name="Rectangle 2"/>
          <p:cNvSpPr>
            <a:spLocks noChangeArrowheads="1" noTextEdit="1"/>
          </p:cNvSpPr>
          <p:nvPr>
            <p:ph type="sldImg"/>
          </p:nvPr>
        </p:nvSpPr>
        <p:spPr bwMode="auto">
          <a:xfrm>
            <a:off x="1141413" y="685800"/>
            <a:ext cx="4572000" cy="3429000"/>
          </a:xfrm>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Species that are primarily sensitive to temperature are likely to continue facing new conditions during the 21</a:t>
            </a:r>
            <a:r>
              <a:rPr lang="en-US" baseline="30000" smtClean="0"/>
              <a:t>st</a:t>
            </a:r>
            <a:r>
              <a:rPr lang="en-US" smtClean="0"/>
              <a:t> century. Species sensitive primarily to precipitation have likely already experienced the range of conditions they could face in the 21</a:t>
            </a:r>
            <a:r>
              <a:rPr lang="en-US" baseline="30000" smtClean="0"/>
              <a:t>st</a:t>
            </a:r>
            <a:r>
              <a:rPr lang="en-US" smtClean="0"/>
              <a:t> century.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3F7C8B88-FDCE-4487-B7FB-880BCA6B651D}"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31</a:t>
            </a:fld>
            <a:endParaRPr lang="en-US" sz="1200" kern="1200">
              <a:solidFill>
                <a:srgbClr val="000000"/>
              </a:solidFill>
              <a:latin typeface="Arial Black" pitchFamily="34" charset="0"/>
              <a:ea typeface="+mn-ea"/>
              <a:cs typeface="+mn-cs"/>
            </a:endParaRPr>
          </a:p>
        </p:txBody>
      </p:sp>
      <p:sp>
        <p:nvSpPr>
          <p:cNvPr id="100355" name="Rectangle 2"/>
          <p:cNvSpPr>
            <a:spLocks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http://www.cses.washington.edu/cig/pnwc/pnwwater.shtml</a:t>
            </a:r>
          </a:p>
          <a:p>
            <a:pPr eaLnBrk="1" hangingPunct="1">
              <a:spcBef>
                <a:spcPct val="0"/>
              </a:spcBef>
            </a:pPr>
            <a:endParaRPr lang="en-US" b="1" smtClean="0"/>
          </a:p>
          <a:p>
            <a:pPr eaLnBrk="1" hangingPunct="1">
              <a:spcBef>
                <a:spcPct val="0"/>
              </a:spcBef>
            </a:pPr>
            <a:r>
              <a:rPr lang="en-US" b="1" smtClean="0"/>
              <a:t>Figure 3</a:t>
            </a:r>
            <a:r>
              <a:rPr lang="en-US" smtClean="0"/>
              <a:t> Naturalized Columbia River streamflow at The Dalles (dashed) and in 2050, as simulated by several climate models. The blue band indicates the upper and lower bounds of projected average streamflow in the 2050s. Note the higher winter flows, reduced spring/summer flows, and the shift in the timing of peak spring flows earlier into the spring season. The effects of the Columbia River dams on streamflow have been removed.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0A00A2C0-0271-465D-B269-D82B14B772B3}"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32</a:t>
            </a:fld>
            <a:endParaRPr lang="en-US" sz="1200" kern="1200">
              <a:solidFill>
                <a:srgbClr val="000000"/>
              </a:solidFill>
              <a:latin typeface="Arial Black" pitchFamily="34" charset="0"/>
              <a:ea typeface="+mn-ea"/>
              <a:cs typeface="+mn-cs"/>
            </a:endParaRPr>
          </a:p>
        </p:txBody>
      </p:sp>
      <p:sp>
        <p:nvSpPr>
          <p:cNvPr id="104451" name="Rectangle 2"/>
          <p:cNvSpPr>
            <a:spLocks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1CF816B9-DD0A-4093-B93D-48831713C923}" type="slidenum">
              <a:rPr lang="en-US" sz="1200" kern="1200">
                <a:solidFill>
                  <a:prstClr val="black"/>
                </a:solidFill>
                <a:latin typeface="Tahoma" charset="0"/>
                <a:ea typeface="+mn-ea"/>
                <a:cs typeface="+mn-cs"/>
              </a:rPr>
              <a:pPr algn="r" rtl="0" eaLnBrk="0" fontAlgn="base" hangingPunct="0">
                <a:spcBef>
                  <a:spcPct val="0"/>
                </a:spcBef>
                <a:spcAft>
                  <a:spcPct val="0"/>
                </a:spcAft>
              </a:pPr>
              <a:t>10</a:t>
            </a:fld>
            <a:endParaRPr lang="en-US" sz="1200" kern="1200">
              <a:solidFill>
                <a:prstClr val="black"/>
              </a:solidFill>
              <a:latin typeface="Tahoma" charset="0"/>
              <a:ea typeface="+mn-ea"/>
              <a:cs typeface="+mn-cs"/>
            </a:endParaRPr>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In the A1 scenario family, demographic and economic trends are closely linked, as affluence is correlated with long life and small families (low mortality and low fertility). Global population grows to some nine billion by 2050 and declines to about seven billion by 2100. Average age increases, with the needs of retired people met mainly through their accumulated savings in private pension system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2BCB9DBE-7A93-402E-8AD2-902363A718D6}"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33</a:t>
            </a:fld>
            <a:endParaRPr lang="en-US" sz="1200" kern="1200">
              <a:solidFill>
                <a:srgbClr val="000000"/>
              </a:solidFill>
              <a:latin typeface="Arial Black" pitchFamily="34" charset="0"/>
              <a:ea typeface="+mn-ea"/>
              <a:cs typeface="+mn-cs"/>
            </a:endParaRPr>
          </a:p>
        </p:txBody>
      </p:sp>
      <p:sp>
        <p:nvSpPr>
          <p:cNvPr id="101379" name="Rectangle 2"/>
          <p:cNvSpPr>
            <a:spLocks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F2D80106-36D6-42F8-8F95-D427CE268D56}"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34</a:t>
            </a:fld>
            <a:endParaRPr lang="en-US" sz="1200" kern="1200">
              <a:solidFill>
                <a:srgbClr val="000000"/>
              </a:solidFill>
              <a:latin typeface="Arial Black" pitchFamily="34" charset="0"/>
              <a:ea typeface="+mn-ea"/>
              <a:cs typeface="+mn-cs"/>
            </a:endParaRPr>
          </a:p>
        </p:txBody>
      </p:sp>
      <p:sp>
        <p:nvSpPr>
          <p:cNvPr id="102403" name="Rectangle 2"/>
          <p:cNvSpPr>
            <a:spLocks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eaLnBrk="0" fontAlgn="base" hangingPunct="0">
              <a:spcBef>
                <a:spcPct val="0"/>
              </a:spcBef>
              <a:spcAft>
                <a:spcPct val="0"/>
              </a:spcAft>
            </a:pPr>
            <a:fld id="{697E8FE9-62AA-4752-92B7-829A4376162D}" type="slidenum">
              <a:rPr lang="en-US" sz="1200" kern="1200">
                <a:solidFill>
                  <a:srgbClr val="000000"/>
                </a:solidFill>
                <a:latin typeface="Arial Black" pitchFamily="34" charset="0"/>
                <a:ea typeface="+mn-ea"/>
                <a:cs typeface="+mn-cs"/>
              </a:rPr>
              <a:pPr algn="r" rtl="0" eaLnBrk="0" fontAlgn="base" hangingPunct="0">
                <a:spcBef>
                  <a:spcPct val="0"/>
                </a:spcBef>
                <a:spcAft>
                  <a:spcPct val="0"/>
                </a:spcAft>
              </a:pPr>
              <a:t>36</a:t>
            </a:fld>
            <a:endParaRPr lang="en-US" sz="1200" kern="1200">
              <a:solidFill>
                <a:srgbClr val="000000"/>
              </a:solidFill>
              <a:latin typeface="Arial Black" pitchFamily="34" charset="0"/>
              <a:ea typeface="+mn-ea"/>
              <a:cs typeface="+mn-cs"/>
            </a:endParaRPr>
          </a:p>
        </p:txBody>
      </p:sp>
      <p:sp>
        <p:nvSpPr>
          <p:cNvPr id="103427" name="Rectangle 2"/>
          <p:cNvSpPr>
            <a:spLocks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models are representative of approaches to emissions scenario modeling and the different integrated assessment frameworks used in the scenario literature; include both macro-economic (top-down) and systems-engineering (bottom-up) models.</a:t>
            </a:r>
          </a:p>
          <a:p>
            <a:endParaRPr lang="en-US" dirty="0" smtClean="0"/>
          </a:p>
          <a:p>
            <a:r>
              <a:rPr lang="en-US" dirty="0" smtClean="0"/>
              <a:t>Some modeling teams</a:t>
            </a:r>
            <a:r>
              <a:rPr lang="en-US" baseline="0" dirty="0" smtClean="0"/>
              <a:t> developed scenarios to reflect all 4 storylines; some presented scenarios for fewer storylines.</a:t>
            </a:r>
            <a:endParaRPr lang="en-US" dirty="0"/>
          </a:p>
        </p:txBody>
      </p:sp>
      <p:sp>
        <p:nvSpPr>
          <p:cNvPr id="4" name="Slide Number Placeholder 3"/>
          <p:cNvSpPr>
            <a:spLocks noGrp="1"/>
          </p:cNvSpPr>
          <p:nvPr>
            <p:ph type="sldNum" sz="quarter" idx="10"/>
          </p:nvPr>
        </p:nvSpPr>
        <p:spPr/>
        <p:txBody>
          <a:bodyPr/>
          <a:lstStyle/>
          <a:p>
            <a:fld id="{91618608-DCDC-4A03-A1AF-A6D66853BA48}" type="slidenum">
              <a:rPr lang="en-US" smtClean="0"/>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Asian Pacific Integrated Model (AIM) is a large-scale computer simulation model for scenario analyses of greenhouse gas (GHG) emissions and the impacts of global warming in the Asian-Pacific region. This model is being developed mainly to examine global warming response measures in the region, but it is linked to a world model so that it is possible to make global estimates.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AIM comprises three main models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GHG emission model (AIM/emission),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global climate change model (AIM/climate), and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climate change impact model (AIM/impact).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The AIM-based quantification was conducted as an Asian collaborative project using a new linked version of the AIM/emission model, which covers the world but has a more detailed structure for the Asian-Pacific region than for other regions. The new linked version couples bottom-up models and top-down models (Figure IV-1).</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91618608-DCDC-4A03-A1AF-A6D66853BA48}"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current version of ASF includes energy, agricultural, and deforestation GHG emissions and atmospheric models and provides emission estimates for nine world regions (Tables</a:t>
            </a:r>
            <a:r>
              <a:rPr lang="en-US" dirty="0" smtClean="0">
                <a:hlinkClick r:id="rId3" action="ppaction://hlinkfile"/>
              </a:rPr>
              <a:t> IV-1</a:t>
            </a:r>
            <a:r>
              <a:rPr lang="en-US" dirty="0" smtClean="0"/>
              <a:t> and </a:t>
            </a:r>
            <a:r>
              <a:rPr lang="en-US" dirty="0" smtClean="0">
                <a:hlinkClick r:id="rId4" action="ppaction://hlinkfile"/>
              </a:rPr>
              <a:t>IV-2</a:t>
            </a:r>
            <a:r>
              <a:rPr lang="en-US" dirty="0" smtClean="0"/>
              <a:t>).</a:t>
            </a:r>
          </a:p>
          <a:p>
            <a:endParaRPr lang="en-US" b="1" dirty="0" smtClean="0"/>
          </a:p>
          <a:p>
            <a:r>
              <a:rPr lang="en-US" dirty="0" smtClean="0"/>
              <a:t>In the ASF model balancing the supply and demand for energy is achieved ultimately by adjusting energy prices. Energy prices differ by region to reflect regional market conditions, and by type of energy to reflect supply constraints, conversion costs, and the value of the energy to end users. ASF estimates the supply-demand balance by an iterative search technique to determine supply prices. These supply prices, which energy producers charge for the fuel at the wellhead or at the mine, are used to estimate the secondary energy prices in each region. These secondary prices are based on the supply price for the marginal export region, the interregional transportation cost, refining and distribution costs, and regional tax policies. For electricity, the secondary prices reflect the relative proportions of each fuel used to produce the electricity, the secondary prices of those fuels, the non-fossil costs of converting the fuels into electricity, and the conversion efficiency.</a:t>
            </a:r>
          </a:p>
          <a:p>
            <a:endParaRPr lang="en-US" dirty="0" smtClean="0"/>
          </a:p>
          <a:p>
            <a:r>
              <a:rPr lang="en-US" dirty="0" smtClean="0"/>
              <a:t>The agricultural ASF model estimates the production of major agricultural products, such as meat, milk, and grain, which is driven by population and gross national product (GNP) growth. This model is linked with the ASF deforestation model, which estimates the area of land deforested annually as a function of population growth and demand for agricultural products.</a:t>
            </a:r>
          </a:p>
          <a:p>
            <a:endParaRPr lang="en-US" dirty="0" smtClean="0"/>
          </a:p>
          <a:p>
            <a:r>
              <a:rPr lang="en-US" dirty="0" smtClean="0"/>
              <a:t>The ASF GHG emissions model uses outputs of the energy, agricultural, and deforestation models to estimate GHG emissions in each ASF region. These emissions are estimated by mapping GHG emission sources to the corresponding emission drivers and changing them according to changes in these drivers. For example, CH4 emissions from landfills are mapped to population, while CO2 emissions from cement production are mapped to GNP.</a:t>
            </a:r>
          </a:p>
          <a:p>
            <a:endParaRPr lang="en-US" dirty="0" smtClean="0"/>
          </a:p>
          <a:p>
            <a:r>
              <a:rPr lang="en-US" dirty="0" smtClean="0"/>
              <a:t>Finally, the ASF atmospheric model uses GHG emission estimates to calculate GHG concentrations, and corresponding </a:t>
            </a:r>
            <a:r>
              <a:rPr lang="en-US" dirty="0" err="1" smtClean="0"/>
              <a:t>radiative</a:t>
            </a:r>
            <a:r>
              <a:rPr lang="en-US" dirty="0" smtClean="0"/>
              <a:t> forcing and temperature effects. A detailed description of the ASF is provided in the ASF 1990 Report to Congress (</a:t>
            </a:r>
            <a:r>
              <a:rPr lang="en-US" dirty="0" err="1" smtClean="0"/>
              <a:t>Lashof</a:t>
            </a:r>
            <a:r>
              <a:rPr lang="en-US" dirty="0" smtClean="0"/>
              <a:t> and </a:t>
            </a:r>
            <a:r>
              <a:rPr lang="en-US" dirty="0" err="1" smtClean="0"/>
              <a:t>Tirpak</a:t>
            </a:r>
            <a:r>
              <a:rPr lang="en-US" dirty="0" smtClean="0"/>
              <a:t>, 1990), and recent applications of the model are reported in Pepper </a:t>
            </a:r>
            <a:r>
              <a:rPr lang="en-US" i="1" dirty="0" smtClean="0"/>
              <a:t>et al</a:t>
            </a:r>
            <a:r>
              <a:rPr lang="en-US" dirty="0" smtClean="0"/>
              <a:t>. (1998) and </a:t>
            </a:r>
            <a:r>
              <a:rPr lang="en-US" dirty="0" err="1" smtClean="0"/>
              <a:t>Sankovski</a:t>
            </a:r>
            <a:r>
              <a:rPr lang="en-US" dirty="0" smtClean="0"/>
              <a:t> </a:t>
            </a:r>
            <a:r>
              <a:rPr lang="en-US" i="1" dirty="0" smtClean="0"/>
              <a:t>et al</a:t>
            </a:r>
            <a:r>
              <a:rPr lang="en-US" dirty="0" smtClean="0"/>
              <a:t>. (2000).</a:t>
            </a:r>
          </a:p>
          <a:p>
            <a:endParaRPr lang="en-US" dirty="0"/>
          </a:p>
        </p:txBody>
      </p:sp>
      <p:sp>
        <p:nvSpPr>
          <p:cNvPr id="4" name="Slide Number Placeholder 3"/>
          <p:cNvSpPr>
            <a:spLocks noGrp="1"/>
          </p:cNvSpPr>
          <p:nvPr>
            <p:ph type="sldNum" sz="quarter" idx="10"/>
          </p:nvPr>
        </p:nvSpPr>
        <p:spPr/>
        <p:txBody>
          <a:bodyPr/>
          <a:lstStyle/>
          <a:p>
            <a:fld id="{91618608-DCDC-4A03-A1AF-A6D66853BA48}" type="slidenum">
              <a:rPr lang="en-US" smtClean="0"/>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92DA3650-5C71-49AC-AFA7-A6FF29B0BC6E}" type="slidenum">
              <a:rPr lang="en-US" sz="1200" kern="1200">
                <a:solidFill>
                  <a:prstClr val="black"/>
                </a:solidFill>
                <a:latin typeface="Tahoma" charset="0"/>
                <a:ea typeface="+mn-ea"/>
                <a:cs typeface="+mn-cs"/>
              </a:rPr>
              <a:pPr algn="r" rtl="0" eaLnBrk="0" fontAlgn="base" hangingPunct="0">
                <a:spcBef>
                  <a:spcPct val="0"/>
                </a:spcBef>
                <a:spcAft>
                  <a:spcPct val="0"/>
                </a:spcAft>
              </a:pPr>
              <a:t>18</a:t>
            </a:fld>
            <a:endParaRPr lang="en-US" sz="1200" kern="1200">
              <a:solidFill>
                <a:prstClr val="black"/>
              </a:solidFill>
              <a:latin typeface="Tahoma" charset="0"/>
              <a:ea typeface="+mn-ea"/>
              <a:cs typeface="+mn-cs"/>
            </a:endParaRPr>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b="1"/>
              <a:t>Figure SPM-3:</a:t>
            </a:r>
            <a:r>
              <a:rPr lang="en-US"/>
              <a:t> Total global annual CO2 emissions from all sources (energy, industry, and land-use change) from 1990 to 2100 (in gigatonnes of carbon (GtC/yr) for the families and six scenario groups. The 40 SRES scenarios are presented by the four families (A1, A2, B1, and B2) and six scenario groups: the fossil-intensive A1FI (comprising the high-coal and high-oil-and-gas scenarios), the predominantly non-fossil fuel A1T, the balanced A1B in Figure SPM-3a; A2 in Figure SPM-3b; B1 in Figure SPM-3c, and B2 in Figure SPM-3d. Each colored emission band shows the range of harmonized and non-harmonized scenarios within each group. For each of the six scenario groups an illustrative scenario is provided, including the four illustrative marker scenarios (A1, A2, B1, B2, solid lines) and two illustrative scenarios for A1FI and A1T (dashed lines).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Lowest temperatures currently</a:t>
            </a:r>
            <a:r>
              <a:rPr lang="en-US" baseline="0" dirty="0" smtClean="0"/>
              <a:t> projected for the end of the century represent the lowest scenario the IPCC chose to evaluate (the “B1” scenario).</a:t>
            </a:r>
          </a:p>
          <a:p>
            <a:r>
              <a:rPr lang="en-US" baseline="0" dirty="0" smtClean="0"/>
              <a:t>B1 assumes mid-century peak in global population, rapid change toward service and information technology, shift towards clean and resource-efficient technologies.</a:t>
            </a:r>
          </a:p>
          <a:p>
            <a:endParaRPr lang="en-US" baseline="0" dirty="0" smtClean="0"/>
          </a:p>
          <a:p>
            <a:r>
              <a:rPr lang="en-US" baseline="0" dirty="0" smtClean="0"/>
              <a:t>Highest temperatures projected represent the highest scenario that the IPCC chose to evaluate (A1F1).</a:t>
            </a:r>
          </a:p>
          <a:p>
            <a:r>
              <a:rPr lang="en-US" baseline="0" dirty="0" smtClean="0"/>
              <a:t>A1F1 assumes mid-century peak in global population, rapid economic growth, “fossil-intensive” energy production and consumption.</a:t>
            </a:r>
          </a:p>
        </p:txBody>
      </p:sp>
      <p:sp>
        <p:nvSpPr>
          <p:cNvPr id="4" name="Slide Number Placeholder 3"/>
          <p:cNvSpPr>
            <a:spLocks noGrp="1"/>
          </p:cNvSpPr>
          <p:nvPr>
            <p:ph type="sldNum" sz="quarter" idx="10"/>
          </p:nvPr>
        </p:nvSpPr>
        <p:spPr/>
        <p:txBody>
          <a:bodyPr/>
          <a:lstStyle/>
          <a:p>
            <a:fld id="{91618608-DCDC-4A03-A1AF-A6D66853BA48}" type="slidenum">
              <a:rPr lang="en-US" smtClean="0"/>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8F010296-7304-4ABF-949A-FA82FF770768}" type="slidenum">
              <a:rPr lang="en-US" sz="1200" kern="1200">
                <a:solidFill>
                  <a:prstClr val="black"/>
                </a:solidFill>
                <a:latin typeface="Arial" charset="0"/>
                <a:ea typeface="+mn-ea"/>
                <a:cs typeface="+mn-cs"/>
              </a:rPr>
              <a:pPr algn="r" rtl="0" fontAlgn="base">
                <a:spcBef>
                  <a:spcPct val="0"/>
                </a:spcBef>
                <a:spcAft>
                  <a:spcPct val="0"/>
                </a:spcAft>
              </a:pPr>
              <a:t>20</a:t>
            </a:fld>
            <a:endParaRPr lang="en-US" sz="1200" kern="1200">
              <a:solidFill>
                <a:prstClr val="black"/>
              </a:solidFill>
              <a:latin typeface="Arial" charset="0"/>
              <a:ea typeface="+mn-ea"/>
              <a:cs typeface="+mn-cs"/>
            </a:endParaRPr>
          </a:p>
        </p:txBody>
      </p:sp>
      <p:sp>
        <p:nvSpPr>
          <p:cNvPr id="15362" name="Rectangle 2"/>
          <p:cNvSpPr>
            <a:spLocks noRo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r>
              <a:rPr lang="en-US" dirty="0" smtClean="0"/>
              <a:t>Image from Australian government on http://www.livescience.com/environment/top10_global_warming_results-1.html.</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8F010296-7304-4ABF-949A-FA82FF770768}" type="slidenum">
              <a:rPr lang="en-US" sz="1200" kern="1200">
                <a:solidFill>
                  <a:prstClr val="black"/>
                </a:solidFill>
                <a:latin typeface="Arial" charset="0"/>
                <a:ea typeface="+mn-ea"/>
                <a:cs typeface="+mn-cs"/>
              </a:rPr>
              <a:pPr algn="r" rtl="0" fontAlgn="base">
                <a:spcBef>
                  <a:spcPct val="0"/>
                </a:spcBef>
                <a:spcAft>
                  <a:spcPct val="0"/>
                </a:spcAft>
              </a:pPr>
              <a:t>21</a:t>
            </a:fld>
            <a:endParaRPr lang="en-US" sz="1200" kern="1200">
              <a:solidFill>
                <a:prstClr val="black"/>
              </a:solidFill>
              <a:latin typeface="Arial" charset="0"/>
              <a:ea typeface="+mn-ea"/>
              <a:cs typeface="+mn-cs"/>
            </a:endParaRPr>
          </a:p>
        </p:txBody>
      </p:sp>
      <p:sp>
        <p:nvSpPr>
          <p:cNvPr id="15362" name="Rectangle 2"/>
          <p:cNvSpPr>
            <a:spLocks noRo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11" name="図形 10"/>
          <p:cNvSpPr>
            <a:spLocks noGrp="1"/>
          </p:cNvSpPr>
          <p:nvPr>
            <p:ph type="ftr" sz="quarter" idx="11"/>
          </p:nvPr>
        </p:nvSpPr>
        <p:spPr>
          <a:xfrm>
            <a:off x="6048000" y="6492875"/>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18" name="図形 17"/>
          <p:cNvSpPr>
            <a:spLocks noGrp="1"/>
          </p:cNvSpPr>
          <p:nvPr>
            <p:ph type="sldNum" sz="quarter" idx="12"/>
          </p:nvPr>
        </p:nvSpPr>
        <p:spPr>
          <a:xfrm>
            <a:off x="8499632" y="6492875"/>
            <a:ext cx="644400" cy="365125"/>
          </a:xfrm>
        </p:spPr>
        <p:txBody>
          <a:bodyPr/>
          <a:lstStyle/>
          <a:p>
            <a:pPr algn="r" rtl="0" fontAlgn="base">
              <a:spcBef>
                <a:spcPct val="0"/>
              </a:spcBef>
              <a:spcAft>
                <a:spcPct val="0"/>
              </a:spcAft>
            </a:pPr>
            <a:fld id="{048B95E0-8878-4B9A-AC51-3460A696D998}"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図形 4"/>
          <p:cNvSpPr>
            <a:spLocks noGrp="1"/>
          </p:cNvSpPr>
          <p:nvPr>
            <p:ph type="ftr" sz="quarter" idx="11"/>
          </p:nvPr>
        </p:nvSpPr>
        <p:spPr>
          <a:xfrm>
            <a:off x="6048000" y="6494400"/>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68998678-1B85-46CD-B283-887634D8FD4E}"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図形 4"/>
          <p:cNvSpPr>
            <a:spLocks noGrp="1"/>
          </p:cNvSpPr>
          <p:nvPr>
            <p:ph type="ftr" sz="quarter" idx="11"/>
          </p:nvPr>
        </p:nvSpPr>
        <p:spPr>
          <a:xfrm>
            <a:off x="6048000" y="6494400"/>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C900B99F-39F5-4129-9C82-A8215BE60570}"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kern="1200">
              <a:solidFill>
                <a:srgbClr val="FFFFFF"/>
              </a:solidFill>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pPr>
            <a:endParaRPr lang="en-US" kern="1200">
              <a:solidFill>
                <a:srgbClr val="FFFFFF"/>
              </a:solidFill>
              <a:ea typeface="+mn-ea"/>
              <a:cs typeface="+mn-cs"/>
            </a:endParaRPr>
          </a:p>
        </p:txBody>
      </p:sp>
      <p:sp>
        <p:nvSpPr>
          <p:cNvPr id="6" name="Slide Number Placeholder 5"/>
          <p:cNvSpPr>
            <a:spLocks noGrp="1"/>
          </p:cNvSpPr>
          <p:nvPr>
            <p:ph type="sldNum" sz="quarter" idx="12"/>
          </p:nvPr>
        </p:nvSpPr>
        <p:spPr/>
        <p:txBody>
          <a:bodyPr/>
          <a:lstStyle/>
          <a:p>
            <a:pPr rtl="0" fontAlgn="base">
              <a:spcBef>
                <a:spcPct val="0"/>
              </a:spcBef>
              <a:spcAft>
                <a:spcPct val="0"/>
              </a:spcAft>
            </a:pPr>
            <a:fld id="{6599C6CB-5D8C-49F4-B75D-91F8EAA0FB46}" type="slidenum">
              <a:rPr lang="en-US" kern="1200" smtClean="0">
                <a:solidFill>
                  <a:srgbClr val="FFFFFF"/>
                </a:solidFill>
                <a:ea typeface="+mn-ea"/>
                <a:cs typeface="+mn-cs"/>
              </a:rPr>
              <a:pPr rtl="0" fontAlgn="base">
                <a:spcBef>
                  <a:spcPct val="0"/>
                </a:spcBef>
                <a:spcAft>
                  <a:spcPct val="0"/>
                </a:spcAft>
              </a:pPr>
              <a:t>‹#›</a:t>
            </a:fld>
            <a:endParaRPr lang="en-US" kern="1200">
              <a:solidFill>
                <a:srgbClr val="FFFFFF"/>
              </a:solidFill>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3092C43-96C8-43DC-BC11-A0A55BC0DF87}"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60AF71D6-EDA1-4C3A-8837-E47DE78773E8}"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B4C2CDD-12A4-4A3A-AD8B-E8C277780525}"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1543134-9E60-4D67-93A1-343FF0F9848E}"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2D9D713A-C8BD-4914-911B-DFD820945548}"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52F20E2E-29B0-4E9E-B088-958F0975149A}"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AC33CAAD-B66D-4BCC-93F1-42379B32B464}"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図形 4"/>
          <p:cNvSpPr>
            <a:spLocks noGrp="1"/>
          </p:cNvSpPr>
          <p:nvPr>
            <p:ph type="ftr" sz="quarter" idx="11"/>
          </p:nvPr>
        </p:nvSpPr>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sldNum" sz="quarter" idx="12"/>
          </p:nvPr>
        </p:nvSpPr>
        <p:spPr/>
        <p:txBody>
          <a:bodyPr/>
          <a:lstStyle/>
          <a:p>
            <a:pPr algn="r" rtl="0" fontAlgn="base">
              <a:spcBef>
                <a:spcPct val="0"/>
              </a:spcBef>
              <a:spcAft>
                <a:spcPct val="0"/>
              </a:spcAft>
            </a:pPr>
            <a:fld id="{0F66BB15-0C39-4A2D-8E2C-715E5BC53E0F}"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DBD05473-78F4-4F38-8301-596F6D796B3A}"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005B8830-68C9-4958-987C-3736F3519BEB}"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2BB83E3-4186-4C7C-8775-E3D226C6A5BD}"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F2166038-D783-4A5E-87B3-81BEFF9B000F}" type="slidenum">
              <a:rPr lang="en-US" sz="1400" kern="1200">
                <a:solidFill>
                  <a:srgbClr val="000000"/>
                </a:solidFill>
                <a:latin typeface="Arial" charset="0"/>
                <a:ea typeface="+mn-ea"/>
                <a:cs typeface="+mn-cs"/>
              </a:rPr>
              <a:pPr algn="r" rtl="0" fontAlgn="base">
                <a:spcBef>
                  <a:spcPct val="0"/>
                </a:spcBef>
                <a:spcAft>
                  <a:spcPct val="0"/>
                </a:spcAft>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8C482B3D-ECDD-4FD1-9A22-413C6E896504}"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9C737CDE-875D-48CE-9967-A57BDA407B55}"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10533D7-079A-4E90-9763-FDA8A1ED1A73}"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FF480F29-A845-4A00-8313-DF064E43DE76}"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07C1FE0A-1D45-420F-A7DD-27846BCCE9C3}"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C3DCB1C-4977-4BC7-BDC5-9BA256C2E716}"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図形 4"/>
          <p:cNvSpPr>
            <a:spLocks noGrp="1"/>
          </p:cNvSpPr>
          <p:nvPr>
            <p:ph type="ftr" sz="quarter" idx="11"/>
          </p:nvPr>
        </p:nvSpPr>
        <p:spPr>
          <a:xfrm>
            <a:off x="6048000" y="6492874"/>
            <a:ext cx="2395534"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sldNum" sz="quarter" idx="12"/>
          </p:nvPr>
        </p:nvSpPr>
        <p:spPr>
          <a:xfrm>
            <a:off x="8499600" y="6492875"/>
            <a:ext cx="644400" cy="365125"/>
          </a:xfrm>
        </p:spPr>
        <p:txBody>
          <a:bodyPr/>
          <a:lstStyle/>
          <a:p>
            <a:pPr algn="r" rtl="0" fontAlgn="base">
              <a:spcBef>
                <a:spcPct val="0"/>
              </a:spcBef>
              <a:spcAft>
                <a:spcPct val="0"/>
              </a:spcAft>
            </a:pPr>
            <a:fld id="{A078ECCD-F620-4711-A68B-1CDCA2EEBE07}"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A482973-027D-43AB-B4D8-F7C07F842BD5}"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E6575A7F-F31B-4D00-A549-4A50DEB44492}"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FFAFE442-8DD8-44ED-A22E-32EB648B10D2}"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FC7975A-E7A0-43DD-BBD1-349FCEFA839E}"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D5B4F8A0-671D-4421-944C-0F9C7EE9A9B6}" type="slidenum">
              <a:rPr lang="en-US" sz="1400" kern="1200">
                <a:solidFill>
                  <a:srgbClr val="000000"/>
                </a:solidFill>
                <a:latin typeface="Times New Roman"/>
                <a:ea typeface="+mn-ea"/>
                <a:cs typeface="+mn-cs"/>
              </a:rPr>
              <a:pPr algn="r" rtl="0" eaLnBrk="0" fontAlgn="base" hangingPunct="0">
                <a:spcBef>
                  <a:spcPct val="0"/>
                </a:spcBef>
                <a:spcAft>
                  <a:spcPct val="0"/>
                </a:spcAft>
                <a:defRPr/>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559055D-7356-4A49-95B0-1F83CD028735}"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53B97152-38CD-4AC6-B342-9E8BE77A02F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39D53789-F69C-43E4-A360-94E07CC3F0A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150DACB-AEC5-4A18-AEC6-B48D501C0E0E}"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92055EE9-5EEA-4099-9EB8-C14FB7661A31}"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ftr" sz="quarter" idx="11"/>
          </p:nvPr>
        </p:nvSpPr>
        <p:spPr>
          <a:xfrm>
            <a:off x="6048000" y="6494400"/>
            <a:ext cx="2395534"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図形 6"/>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FC513B10-8427-4EF6-B6E0-2E1C0B1F2A19}"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A95113B4-8EE1-46BC-A2A7-EAAE56982B2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9FD9128-2AFF-4FD8-AE5A-4B4058A841C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DE8BF348-8F0C-4824-B981-4679F0B4C66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A83928CE-6C5E-4339-88F9-6BEBF3EE507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CCD4469C-336C-4A9F-89F2-F598C1D02D8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EE18D53F-3936-4B35-BE5D-DFC92031E8A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48A9A8B-FECB-4189-8CFA-51D47256EE8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DFB8B13-D4EA-49BF-9DF9-2B542241235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EC658C3-CD55-4474-8F99-10BC5CBA52D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29D8FC-0B9A-4324-8DB9-665D0676EBB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図形 7"/>
          <p:cNvSpPr>
            <a:spLocks noGrp="1"/>
          </p:cNvSpPr>
          <p:nvPr>
            <p:ph type="ftr" sz="quarter" idx="11"/>
          </p:nvPr>
        </p:nvSpPr>
        <p:spPr>
          <a:xfrm>
            <a:off x="6048000" y="6494400"/>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図形 8"/>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AC83FA95-DC51-425A-B330-EC145FFF3708}"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2B6EE4D-51A2-41A7-88E0-FD4204CA24C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503E225-77CC-4152-BCD7-603166157DC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DE567A6-1C8F-4B2E-A776-D3E0104F6A6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5F2B495-6370-4169-8E3D-FDC8FC447A0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1C5BB2B-377D-4A95-A7A6-306A1B478E3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7D27D83-FA9A-4038-B70E-AFCA3C08B975}"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94865EF-C9B2-4A44-95BA-724AB42AE398}"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657430" name="Rectangle 22"/>
          <p:cNvSpPr>
            <a:spLocks noGrp="1" noChangeArrowheads="1"/>
          </p:cNvSpPr>
          <p:nvPr>
            <p:ph type="ctrTitle" sz="quarter"/>
          </p:nvPr>
        </p:nvSpPr>
        <p:spPr>
          <a:xfrm>
            <a:off x="457200" y="1447800"/>
            <a:ext cx="8229600" cy="1736725"/>
          </a:xfrm>
        </p:spPr>
        <p:txBody>
          <a:bodyPr/>
          <a:lstStyle>
            <a:lvl1pPr>
              <a:defRPr/>
            </a:lvl1pPr>
          </a:lstStyle>
          <a:p>
            <a:r>
              <a:rPr lang="en-US"/>
              <a:t>Click to edit Master title style</a:t>
            </a:r>
          </a:p>
        </p:txBody>
      </p:sp>
      <p:sp>
        <p:nvSpPr>
          <p:cNvPr id="6574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25" name="Rectangle 25"/>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DCDAFE75-DC41-49C0-BDB3-3297473163EE}"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26" name="Rectangle 26"/>
          <p:cNvSpPr>
            <a:spLocks noGrp="1" noChangeArrowheads="1"/>
          </p:cNvSpPr>
          <p:nvPr>
            <p:ph type="ftr" sz="quarter" idx="12"/>
          </p:nvPr>
        </p:nvSpPr>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5"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0FFD60C-A148-4685-B188-E660305452A5}"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5"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689A087-595A-455E-8144-622966A3D488}"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図形 3"/>
          <p:cNvSpPr>
            <a:spLocks noGrp="1"/>
          </p:cNvSpPr>
          <p:nvPr>
            <p:ph type="ftr" sz="quarter" idx="11"/>
          </p:nvPr>
        </p:nvSpPr>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図形 4"/>
          <p:cNvSpPr>
            <a:spLocks noGrp="1"/>
          </p:cNvSpPr>
          <p:nvPr>
            <p:ph type="sldNum" sz="quarter" idx="12"/>
          </p:nvPr>
        </p:nvSpPr>
        <p:spPr/>
        <p:txBody>
          <a:bodyPr/>
          <a:lstStyle/>
          <a:p>
            <a:pPr algn="r" rtl="0" fontAlgn="base">
              <a:spcBef>
                <a:spcPct val="0"/>
              </a:spcBef>
              <a:spcAft>
                <a:spcPct val="0"/>
              </a:spcAft>
            </a:pPr>
            <a:fld id="{187F1A50-6301-4F3A-8BF5-10686E345B42}"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7"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7F32B44-F40F-4239-B747-47D278ADAD00}"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8"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9"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B4ECA2B-75E0-44DE-A70A-005ABE6FCA60}"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4"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5"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E060B07-88B0-41D0-976C-56CD522EB00A}"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3"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4"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20C0685-A54E-4199-99B0-656014B8B7D8}"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7"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376E905-3C8D-457E-9B29-C1D11238C8CC}"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7"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A39CD25-9380-4219-B429-F0B7E10B2BF0}"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5"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76B7FE-3EEE-47DE-8AD0-D995FC21A1B3}"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5" name="Rectangle 2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FFFFFF"/>
              </a:solidFill>
              <a:effectLst>
                <a:outerShdw blurRad="38100" dist="38100" dir="2700000" algn="tl">
                  <a:srgbClr val="000000"/>
                </a:outerShdw>
              </a:effectLst>
              <a:latin typeface="Arial" charset="0"/>
              <a:ea typeface="+mn-ea"/>
              <a:cs typeface="Arial"/>
            </a:endParaRPr>
          </a:p>
        </p:txBody>
      </p:sp>
      <p:sp>
        <p:nvSpPr>
          <p:cNvPr id="6" name="Rectangle 2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E4308CC-1928-4ADF-A388-F4C48D677210}" type="slidenum">
              <a:rPr lang="en-US" sz="1200" kern="1200">
                <a:solidFill>
                  <a:srgbClr val="FFFFFF"/>
                </a:solidFill>
                <a:effectLst>
                  <a:outerShdw blurRad="38100" dist="38100" dir="2700000" algn="tl">
                    <a:srgbClr val="000000"/>
                  </a:outerShdw>
                </a:effectLst>
                <a:latin typeface="Arial" charset="0"/>
                <a:ea typeface="+mn-ea"/>
                <a:cs typeface="Arial"/>
              </a:rPr>
              <a:pPr algn="r" rtl="0" fontAlgn="base">
                <a:spcBef>
                  <a:spcPct val="0"/>
                </a:spcBef>
                <a:spcAft>
                  <a:spcPct val="0"/>
                </a:spcAft>
                <a:defRPr/>
              </a:pPr>
              <a:t>‹#›</a:t>
            </a:fld>
            <a:endParaRPr lang="en-US" sz="1200" kern="1200">
              <a:solidFill>
                <a:srgbClr val="FFFFFF"/>
              </a:solidFill>
              <a:effectLst>
                <a:outerShdw blurRad="38100" dist="38100" dir="2700000" algn="tl">
                  <a:srgbClr val="000000"/>
                </a:outerShdw>
              </a:effectLst>
              <a:latin typeface="Arial" charset="0"/>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図形 2"/>
          <p:cNvSpPr>
            <a:spLocks noGrp="1"/>
          </p:cNvSpPr>
          <p:nvPr>
            <p:ph type="ftr" sz="quarter" idx="11"/>
          </p:nvPr>
        </p:nvSpPr>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図形 3"/>
          <p:cNvSpPr>
            <a:spLocks noGrp="1"/>
          </p:cNvSpPr>
          <p:nvPr>
            <p:ph type="sldNum" sz="quarter" idx="12"/>
          </p:nvPr>
        </p:nvSpPr>
        <p:spPr/>
        <p:txBody>
          <a:bodyPr/>
          <a:lstStyle/>
          <a:p>
            <a:pPr algn="r" rtl="0" fontAlgn="base">
              <a:spcBef>
                <a:spcPct val="0"/>
              </a:spcBef>
              <a:spcAft>
                <a:spcPct val="0"/>
              </a:spcAft>
            </a:pPr>
            <a:fld id="{EDB27B36-DFA0-4213-84A4-F94950D7712E}"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図形 5"/>
          <p:cNvSpPr>
            <a:spLocks noGrp="1"/>
          </p:cNvSpPr>
          <p:nvPr>
            <p:ph type="ftr" sz="quarter" idx="11"/>
          </p:nvPr>
        </p:nvSpPr>
        <p:spPr>
          <a:xfrm>
            <a:off x="6048000" y="6494400"/>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図形 6"/>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A6C3CFE6-F3E9-46E8-8537-A131E3501C5E}"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pPr algn="l"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10" name="図形 9"/>
          <p:cNvSpPr>
            <a:spLocks noGrp="1"/>
          </p:cNvSpPr>
          <p:nvPr>
            <p:ph type="ftr" sz="quarter" idx="11"/>
          </p:nvPr>
        </p:nvSpPr>
        <p:spPr>
          <a:xfrm>
            <a:off x="6048000" y="6494400"/>
            <a:ext cx="2394000" cy="365125"/>
          </a:xfrm>
        </p:spPr>
        <p:txBody>
          <a:bodyPr/>
          <a:lstStyle/>
          <a:p>
            <a:pPr algn="ctr" rtl="0" fontAlgn="base">
              <a:spcBef>
                <a:spcPct val="0"/>
              </a:spcBef>
              <a:spcAft>
                <a:spcPct val="0"/>
              </a:spcAft>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11" name="図形 10"/>
          <p:cNvSpPr>
            <a:spLocks noGrp="1"/>
          </p:cNvSpPr>
          <p:nvPr>
            <p:ph type="sldNum" sz="quarter" idx="12"/>
          </p:nvPr>
        </p:nvSpPr>
        <p:spPr>
          <a:xfrm>
            <a:off x="8499600" y="6494400"/>
            <a:ext cx="644400" cy="365125"/>
          </a:xfrm>
        </p:spPr>
        <p:txBody>
          <a:bodyPr/>
          <a:lstStyle/>
          <a:p>
            <a:pPr algn="r" rtl="0" fontAlgn="base">
              <a:spcBef>
                <a:spcPct val="0"/>
              </a:spcBef>
              <a:spcAft>
                <a:spcPct val="0"/>
              </a:spcAft>
            </a:pPr>
            <a:fld id="{0FFB6517-C813-42DA-987E-45730DC39F1D}"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pPr algn="l" rtl="0" fontAlgn="base">
              <a:spcBef>
                <a:spcPct val="0"/>
              </a:spcBef>
              <a:spcAft>
                <a:spcPct val="0"/>
              </a:spcAft>
            </a:pPr>
            <a:endParaRPr lang="en-US" kern="1200">
              <a:solidFill>
                <a:srgbClr val="FFFFFF"/>
              </a:solidFill>
              <a:ea typeface="+mn-ea"/>
              <a:cs typeface="+mn-cs"/>
            </a:endParaRPr>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pPr rtl="0" fontAlgn="base">
              <a:spcBef>
                <a:spcPct val="0"/>
              </a:spcBef>
              <a:spcAft>
                <a:spcPct val="0"/>
              </a:spcAft>
            </a:pPr>
            <a:endParaRPr lang="en-US" kern="1200">
              <a:solidFill>
                <a:srgbClr val="FFFFFF"/>
              </a:solidFill>
              <a:ea typeface="+mn-ea"/>
              <a:cs typeface="+mn-cs"/>
            </a:endParaRPr>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pPr rtl="0" fontAlgn="base">
              <a:spcBef>
                <a:spcPct val="0"/>
              </a:spcBef>
              <a:spcAft>
                <a:spcPct val="0"/>
              </a:spcAft>
            </a:pPr>
            <a:fld id="{6599C6CB-5D8C-49F4-B75D-91F8EAA0FB46}" type="slidenum">
              <a:rPr lang="en-US" kern="1200" smtClean="0">
                <a:solidFill>
                  <a:srgbClr val="FFFFFF"/>
                </a:solidFill>
                <a:ea typeface="+mn-ea"/>
                <a:cs typeface="+mn-cs"/>
              </a:rPr>
              <a:pPr rtl="0" fontAlgn="base">
                <a:spcBef>
                  <a:spcPct val="0"/>
                </a:spcBef>
                <a:spcAft>
                  <a:spcPct val="0"/>
                </a:spcAft>
              </a:pPr>
              <a:t>‹#›</a:t>
            </a:fld>
            <a:endParaRPr lang="en-US" kern="1200">
              <a:solidFill>
                <a:srgbClr val="FFFFFF"/>
              </a:solidFill>
              <a:ea typeface="+mn-ea"/>
              <a:cs typeface="+mn-cs"/>
            </a:endParaRPr>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en-US" kern="1200">
              <a:solidFill>
                <a:srgbClr val="000000"/>
              </a:solidFill>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6B812CBC-78F1-4830-A5D2-6309120633F9}" type="slidenum">
              <a:rPr lang="en-US" kern="1200">
                <a:solidFill>
                  <a:srgbClr val="000000"/>
                </a:solidFill>
                <a:latin typeface="Arial" charset="0"/>
                <a:ea typeface="+mn-ea"/>
                <a:cs typeface="+mn-cs"/>
              </a:rPr>
              <a:pPr rtl="0" fontAlgn="base">
                <a:spcBef>
                  <a:spcPct val="0"/>
                </a:spcBef>
                <a:spcAft>
                  <a:spcPct val="0"/>
                </a:spcAft>
              </a:pPr>
              <a:t>‹#›</a:t>
            </a:fld>
            <a:endParaRPr lang="en-US"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lgn="l" rtl="0" fontAlgn="base">
              <a:spcBef>
                <a:spcPct val="0"/>
              </a:spcBef>
              <a:spcAft>
                <a:spcPct val="0"/>
              </a:spcAft>
              <a:defRPr/>
            </a:pPr>
            <a:endParaRPr lang="en-US" kern="1200">
              <a:latin typeface="Times New Roman"/>
              <a:ea typeface="+mn-ea"/>
              <a:cs typeface="+mn-cs"/>
            </a:endParaRPr>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rtl="0" fontAlgn="base">
              <a:spcBef>
                <a:spcPct val="0"/>
              </a:spcBef>
              <a:spcAft>
                <a:spcPct val="0"/>
              </a:spcAft>
              <a:defRPr/>
            </a:pPr>
            <a:endParaRPr lang="en-US" kern="1200">
              <a:latin typeface="Times New Roman"/>
              <a:ea typeface="+mn-ea"/>
              <a:cs typeface="+mn-cs"/>
            </a:endParaRPr>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rtl="0" fontAlgn="base">
              <a:spcBef>
                <a:spcPct val="0"/>
              </a:spcBef>
              <a:spcAft>
                <a:spcPct val="0"/>
              </a:spcAft>
              <a:defRPr/>
            </a:pPr>
            <a:fld id="{E3C91C99-0ED0-4AC0-8946-BE2A6A288929}" type="slidenum">
              <a:rPr lang="en-US" kern="1200">
                <a:latin typeface="Times New Roman"/>
                <a:ea typeface="+mn-ea"/>
                <a:cs typeface="+mn-cs"/>
              </a:rPr>
              <a:pPr rtl="0" fontAlgn="base">
                <a:spcBef>
                  <a:spcPct val="0"/>
                </a:spcBef>
                <a:spcAft>
                  <a:spcPct val="0"/>
                </a:spcAft>
                <a:defRPr/>
              </a:pPr>
              <a:t>‹#›</a:t>
            </a:fld>
            <a:endParaRPr lang="en-US" kern="1200">
              <a:latin typeface="Times New Roman"/>
              <a:ea typeface="+mn-ea"/>
              <a:cs typeface="+mn-cs"/>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52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43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lgn="l" rtl="0" fontAlgn="base">
              <a:spcBef>
                <a:spcPct val="0"/>
              </a:spcBef>
              <a:spcAft>
                <a:spcPct val="0"/>
              </a:spcAft>
              <a:defRPr/>
            </a:pPr>
            <a:endParaRPr lang="en-US" kern="1200">
              <a:latin typeface="Arial"/>
              <a:ea typeface="+mn-ea"/>
              <a:cs typeface="+mn-cs"/>
            </a:endParaRPr>
          </a:p>
        </p:txBody>
      </p:sp>
      <p:sp>
        <p:nvSpPr>
          <p:cNvPr id="543749"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rtl="0" fontAlgn="base">
              <a:spcBef>
                <a:spcPct val="0"/>
              </a:spcBef>
              <a:spcAft>
                <a:spcPct val="0"/>
              </a:spcAft>
              <a:defRPr/>
            </a:pPr>
            <a:fld id="{30F42E97-37AE-4BD3-9412-8C10DBDE3B62}" type="slidenum">
              <a:rPr lang="en-US" kern="1200">
                <a:latin typeface="Arial"/>
                <a:ea typeface="+mn-ea"/>
                <a:cs typeface="+mn-cs"/>
              </a:rPr>
              <a:pPr rtl="0" fontAlgn="base">
                <a:spcBef>
                  <a:spcPct val="0"/>
                </a:spcBef>
                <a:spcAft>
                  <a:spcPct val="0"/>
                </a:spcAft>
                <a:defRPr/>
              </a:pPr>
              <a:t>‹#›</a:t>
            </a:fld>
            <a:endParaRPr lang="en-US" kern="1200">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lgn="l" rtl="0" fontAlgn="base">
              <a:spcBef>
                <a:spcPct val="0"/>
              </a:spcBef>
              <a:spcAft>
                <a:spcPct val="0"/>
              </a:spcAft>
              <a:defRPr/>
            </a:pPr>
            <a:endParaRPr lang="en-US" kern="1200">
              <a:latin typeface="Arial"/>
              <a:ea typeface="+mn-ea"/>
              <a:cs typeface="+mn-cs"/>
            </a:endParaRPr>
          </a:p>
        </p:txBody>
      </p:sp>
      <p:sp>
        <p:nvSpPr>
          <p:cNvPr id="391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rtl="0" fontAlgn="base">
              <a:spcBef>
                <a:spcPct val="0"/>
              </a:spcBef>
              <a:spcAft>
                <a:spcPct val="0"/>
              </a:spcAft>
              <a:defRPr/>
            </a:pPr>
            <a:endParaRPr lang="en-US" kern="1200">
              <a:latin typeface="Arial"/>
              <a:ea typeface="+mn-ea"/>
              <a:cs typeface="+mn-cs"/>
            </a:endParaRPr>
          </a:p>
        </p:txBody>
      </p:sp>
      <p:sp>
        <p:nvSpPr>
          <p:cNvPr id="391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rtl="0" fontAlgn="base">
              <a:spcBef>
                <a:spcPct val="0"/>
              </a:spcBef>
              <a:spcAft>
                <a:spcPct val="0"/>
              </a:spcAft>
              <a:defRPr/>
            </a:pPr>
            <a:fld id="{D0A77D18-E8C6-4C08-8EFA-25D4EE1CF6D8}" type="slidenum">
              <a:rPr lang="en-US" kern="1200">
                <a:latin typeface="Arial"/>
                <a:ea typeface="+mn-ea"/>
                <a:cs typeface="+mn-cs"/>
              </a:rPr>
              <a:pPr rtl="0" fontAlgn="base">
                <a:spcBef>
                  <a:spcPct val="0"/>
                </a:spcBef>
                <a:spcAft>
                  <a:spcPct val="0"/>
                </a:spcAft>
                <a:defRPr/>
              </a:pPr>
              <a:t>‹#›</a:t>
            </a:fld>
            <a:endParaRPr lang="en-US" kern="1200">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65638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38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65638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nvGrpSpPr>
          <p:cNvPr id="3" name="Group 6"/>
          <p:cNvGrpSpPr>
            <a:grpSpLocks/>
          </p:cNvGrpSpPr>
          <p:nvPr/>
        </p:nvGrpSpPr>
        <p:grpSpPr bwMode="auto">
          <a:xfrm>
            <a:off x="0" y="6019800"/>
            <a:ext cx="7848600" cy="857250"/>
            <a:chOff x="0" y="3792"/>
            <a:chExt cx="4944" cy="540"/>
          </a:xfrm>
        </p:grpSpPr>
        <p:sp>
          <p:nvSpPr>
            <p:cNvPr id="65639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nvGrpSpPr>
            <p:cNvPr id="4" name="Group 8"/>
            <p:cNvGrpSpPr>
              <a:grpSpLocks/>
            </p:cNvGrpSpPr>
            <p:nvPr userDrawn="1"/>
          </p:nvGrpSpPr>
          <p:grpSpPr bwMode="auto">
            <a:xfrm>
              <a:off x="2486" y="3792"/>
              <a:ext cx="2458" cy="540"/>
              <a:chOff x="2486" y="3792"/>
              <a:chExt cx="2458" cy="540"/>
            </a:xfrm>
          </p:grpSpPr>
          <p:sp>
            <p:nvSpPr>
              <p:cNvPr id="65639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39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39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39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39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65639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grpSp>
        <p:nvGrpSpPr>
          <p:cNvPr id="5" name="Group 15"/>
          <p:cNvGrpSpPr>
            <a:grpSpLocks/>
          </p:cNvGrpSpPr>
          <p:nvPr/>
        </p:nvGrpSpPr>
        <p:grpSpPr bwMode="auto">
          <a:xfrm>
            <a:off x="627063" y="6021388"/>
            <a:ext cx="5684837" cy="849312"/>
            <a:chOff x="395" y="3793"/>
            <a:chExt cx="3581" cy="535"/>
          </a:xfrm>
        </p:grpSpPr>
        <p:sp>
          <p:nvSpPr>
            <p:cNvPr id="65640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40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40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40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40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sp>
          <p:nvSpPr>
            <p:cNvPr id="65640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l" rtl="0" eaLnBrk="0" fontAlgn="base" hangingPunct="0">
                <a:spcBef>
                  <a:spcPct val="0"/>
                </a:spcBef>
                <a:spcAft>
                  <a:spcPct val="0"/>
                </a:spcAft>
                <a:defRPr/>
              </a:pPr>
              <a:endParaRPr lang="en-US" sz="2800" kern="1200">
                <a:solidFill>
                  <a:srgbClr val="FFFFFF"/>
                </a:solidFill>
                <a:latin typeface="Arial Black" pitchFamily="34" charset="0"/>
                <a:ea typeface="+mn-ea"/>
                <a:cs typeface="Arial"/>
              </a:endParaRPr>
            </a:p>
          </p:txBody>
        </p:sp>
      </p:grpSp>
      <p:sp>
        <p:nvSpPr>
          <p:cNvPr id="65640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640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charset="0"/>
                <a:cs typeface="+mn-cs"/>
              </a:defRPr>
            </a:lvl1pPr>
          </a:lstStyle>
          <a:p>
            <a:pPr algn="l" rtl="0" fontAlgn="base">
              <a:spcBef>
                <a:spcPct val="0"/>
              </a:spcBef>
              <a:spcAft>
                <a:spcPct val="0"/>
              </a:spcAft>
              <a:defRPr/>
            </a:pPr>
            <a:endParaRPr lang="en-US" kern="1200">
              <a:ea typeface="+mn-ea"/>
              <a:cs typeface="Arial"/>
            </a:endParaRPr>
          </a:p>
        </p:txBody>
      </p:sp>
      <p:sp>
        <p:nvSpPr>
          <p:cNvPr id="65640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charset="0"/>
                <a:cs typeface="+mn-cs"/>
              </a:defRPr>
            </a:lvl1pPr>
          </a:lstStyle>
          <a:p>
            <a:pPr rtl="0" fontAlgn="base">
              <a:spcBef>
                <a:spcPct val="0"/>
              </a:spcBef>
              <a:spcAft>
                <a:spcPct val="0"/>
              </a:spcAft>
              <a:defRPr/>
            </a:pPr>
            <a:endParaRPr lang="en-US" kern="1200">
              <a:ea typeface="+mn-ea"/>
              <a:cs typeface="Arial"/>
            </a:endParaRPr>
          </a:p>
        </p:txBody>
      </p:sp>
      <p:sp>
        <p:nvSpPr>
          <p:cNvPr id="65641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charset="0"/>
                <a:cs typeface="+mn-cs"/>
              </a:defRPr>
            </a:lvl1pPr>
          </a:lstStyle>
          <a:p>
            <a:pPr rtl="0" fontAlgn="base">
              <a:spcBef>
                <a:spcPct val="0"/>
              </a:spcBef>
              <a:spcAft>
                <a:spcPct val="0"/>
              </a:spcAft>
              <a:defRPr/>
            </a:pPr>
            <a:fld id="{C040A7C2-0348-4937-84F4-3D8BD19FD63C}" type="slidenum">
              <a:rPr lang="en-US" kern="1200">
                <a:ea typeface="+mn-ea"/>
                <a:cs typeface="Arial"/>
              </a:rPr>
              <a:pPr rtl="0" fontAlgn="base">
                <a:spcBef>
                  <a:spcPct val="0"/>
                </a:spcBef>
                <a:spcAft>
                  <a:spcPct val="0"/>
                </a:spcAft>
                <a:defRPr/>
              </a:pPr>
              <a:t>‹#›</a:t>
            </a:fld>
            <a:endParaRPr lang="en-US" kern="1200">
              <a:ea typeface="+mn-ea"/>
              <a:cs typeface="Arial"/>
            </a:endParaRPr>
          </a:p>
        </p:txBody>
      </p:sp>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Copperplate Gothic Bold" pitchFamily="34"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ida.no/climate/ipcc/emission/150.htm#figIV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hyperlink" Target="http://www.grida.no/climate/ipcc/emission/151.htm#figIV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hemeOverride" Target="../theme/themeOverride3.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hemeOverride" Target="../theme/themeOverride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19.xml"/><Relationship Id="rId1" Type="http://schemas.openxmlformats.org/officeDocument/2006/relationships/themeOverride" Target="../theme/themeOverride6.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hemeOverride" Target="../theme/themeOverride7.xm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hemeOverride" Target="../theme/themeOverride8.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rida.no/climate/ipcc/emiss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914401"/>
            <a:ext cx="8305800" cy="1524000"/>
          </a:xfrm>
        </p:spPr>
        <p:txBody>
          <a:bodyPr>
            <a:normAutofit/>
          </a:bodyPr>
          <a:lstStyle/>
          <a:p>
            <a:r>
              <a:rPr lang="en-US" sz="3200" b="1" dirty="0" smtClean="0">
                <a:effectLst>
                  <a:outerShdw blurRad="38100" dist="38100" dir="2700000" algn="tl">
                    <a:srgbClr val="000000">
                      <a:alpha val="43137"/>
                    </a:srgbClr>
                  </a:outerShdw>
                </a:effectLst>
              </a:rPr>
              <a:t>Climate Change of the Next 100 Years</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Or: Where Do We Go From Here?</a:t>
            </a:r>
            <a:endParaRPr lang="en-US"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
            <a:ext cx="9144000" cy="1143000"/>
          </a:xfrm>
        </p:spPr>
        <p:txBody>
          <a:bodyPr/>
          <a:lstStyle/>
          <a:p>
            <a:r>
              <a:rPr lang="en-US" sz="3200" b="1"/>
              <a:t>SRES: A1 Storyline – A more integrated world</a:t>
            </a:r>
          </a:p>
        </p:txBody>
      </p:sp>
      <p:sp>
        <p:nvSpPr>
          <p:cNvPr id="10243" name="Rectangle 3"/>
          <p:cNvSpPr>
            <a:spLocks noGrp="1" noChangeArrowheads="1"/>
          </p:cNvSpPr>
          <p:nvPr>
            <p:ph idx="1"/>
          </p:nvPr>
        </p:nvSpPr>
        <p:spPr>
          <a:xfrm>
            <a:off x="457200" y="1600200"/>
            <a:ext cx="8229600" cy="4800600"/>
          </a:xfrm>
        </p:spPr>
        <p:txBody>
          <a:bodyPr/>
          <a:lstStyle/>
          <a:p>
            <a:r>
              <a:rPr lang="en-US" sz="2800"/>
              <a:t>Rapid economic growth (~3%/year to 2100)</a:t>
            </a:r>
          </a:p>
          <a:p>
            <a:pPr lvl="1"/>
            <a:r>
              <a:rPr lang="en-US" sz="2400"/>
              <a:t>Strong commitment to market-based solutions</a:t>
            </a:r>
          </a:p>
          <a:p>
            <a:r>
              <a:rPr lang="en-US" sz="2800"/>
              <a:t>Global population reaches 9 billion in 2050 and gradually declines</a:t>
            </a:r>
          </a:p>
          <a:p>
            <a:r>
              <a:rPr lang="en-US" sz="2800"/>
              <a:t>Quick spread of new and efficient technologies</a:t>
            </a:r>
          </a:p>
          <a:p>
            <a:pPr lvl="1"/>
            <a:r>
              <a:rPr lang="en-US" sz="2400"/>
              <a:t>High rates of investment and innovation at national &amp; international level</a:t>
            </a:r>
          </a:p>
          <a:p>
            <a:r>
              <a:rPr lang="en-US" sz="2800"/>
              <a:t>Convergent world</a:t>
            </a:r>
          </a:p>
          <a:p>
            <a:pPr lvl="1"/>
            <a:r>
              <a:rPr lang="en-US" sz="2400"/>
              <a:t>Income and way of life converge between regions</a:t>
            </a:r>
          </a:p>
          <a:p>
            <a:pPr lvl="1"/>
            <a:r>
              <a:rPr lang="en-US" sz="2400"/>
              <a:t>Extensive social and cultural interactions worldwide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9144000" cy="1143000"/>
          </a:xfrm>
        </p:spPr>
        <p:txBody>
          <a:bodyPr/>
          <a:lstStyle/>
          <a:p>
            <a:r>
              <a:rPr lang="en-US" sz="3200" b="1"/>
              <a:t>SRES: A1 Storyline Subsets</a:t>
            </a:r>
          </a:p>
        </p:txBody>
      </p:sp>
      <p:sp>
        <p:nvSpPr>
          <p:cNvPr id="11267" name="Rectangle 3"/>
          <p:cNvSpPr>
            <a:spLocks noGrp="1" noChangeArrowheads="1"/>
          </p:cNvSpPr>
          <p:nvPr>
            <p:ph idx="1"/>
          </p:nvPr>
        </p:nvSpPr>
        <p:spPr>
          <a:xfrm>
            <a:off x="457200" y="1600200"/>
            <a:ext cx="8229600" cy="4800600"/>
          </a:xfrm>
        </p:spPr>
        <p:txBody>
          <a:bodyPr/>
          <a:lstStyle/>
          <a:p>
            <a:r>
              <a:rPr lang="en-US"/>
              <a:t>A1F1 </a:t>
            </a:r>
          </a:p>
          <a:p>
            <a:pPr lvl="1"/>
            <a:r>
              <a:rPr lang="en-US"/>
              <a:t>Emphasis on fossil fuels</a:t>
            </a:r>
          </a:p>
          <a:p>
            <a:r>
              <a:rPr lang="en-US"/>
              <a:t>A1B </a:t>
            </a:r>
          </a:p>
          <a:p>
            <a:pPr lvl="1"/>
            <a:r>
              <a:rPr lang="en-US"/>
              <a:t>Balanced emphasis on all energy sources</a:t>
            </a:r>
          </a:p>
          <a:p>
            <a:r>
              <a:rPr lang="en-US"/>
              <a:t>A1T</a:t>
            </a:r>
          </a:p>
          <a:p>
            <a:pPr lvl="1"/>
            <a:r>
              <a:rPr lang="en-US"/>
              <a:t>Emphasis on on-fossil energy sources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lstStyle/>
          <a:p>
            <a:r>
              <a:rPr lang="en-US" sz="3200" b="1"/>
              <a:t>SRES: A2 Storyline – A more divided world</a:t>
            </a:r>
          </a:p>
        </p:txBody>
      </p:sp>
      <p:sp>
        <p:nvSpPr>
          <p:cNvPr id="12291" name="Rectangle 3"/>
          <p:cNvSpPr>
            <a:spLocks noGrp="1" noChangeArrowheads="1"/>
          </p:cNvSpPr>
          <p:nvPr>
            <p:ph idx="1"/>
          </p:nvPr>
        </p:nvSpPr>
        <p:spPr>
          <a:xfrm>
            <a:off x="457200" y="1600200"/>
            <a:ext cx="8458200" cy="4800600"/>
          </a:xfrm>
        </p:spPr>
        <p:txBody>
          <a:bodyPr/>
          <a:lstStyle/>
          <a:p>
            <a:pPr>
              <a:lnSpc>
                <a:spcPct val="90000"/>
              </a:lnSpc>
            </a:pPr>
            <a:r>
              <a:rPr lang="en-US" sz="2800"/>
              <a:t>World of independently operating, self-reliant nations (lower trade flow, less international cooperation)</a:t>
            </a:r>
          </a:p>
          <a:p>
            <a:pPr>
              <a:lnSpc>
                <a:spcPct val="90000"/>
              </a:lnSpc>
            </a:pPr>
            <a:r>
              <a:rPr lang="en-US" sz="2800"/>
              <a:t>Continuously increasing population (15 billion by 2100)</a:t>
            </a:r>
          </a:p>
          <a:p>
            <a:pPr>
              <a:lnSpc>
                <a:spcPct val="90000"/>
              </a:lnSpc>
            </a:pPr>
            <a:r>
              <a:rPr lang="en-US" sz="2800"/>
              <a:t>Regionally oriented economic development</a:t>
            </a:r>
          </a:p>
          <a:p>
            <a:pPr lvl="1">
              <a:lnSpc>
                <a:spcPct val="90000"/>
              </a:lnSpc>
            </a:pPr>
            <a:r>
              <a:rPr lang="en-US" sz="2400"/>
              <a:t>Self-reliance and preservation of local identities</a:t>
            </a:r>
          </a:p>
          <a:p>
            <a:pPr>
              <a:lnSpc>
                <a:spcPct val="90000"/>
              </a:lnSpc>
            </a:pPr>
            <a:r>
              <a:rPr lang="en-US" sz="2800"/>
              <a:t>Slower and more fragmented technological changes and improvements to per capita income</a:t>
            </a:r>
          </a:p>
          <a:p>
            <a:pPr lvl="1">
              <a:lnSpc>
                <a:spcPct val="90000"/>
              </a:lnSpc>
            </a:pPr>
            <a:r>
              <a:rPr lang="en-US" sz="2400"/>
              <a:t>Primary changes in agricultural productivity to feed the 15 billion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1143000"/>
          </a:xfrm>
        </p:spPr>
        <p:txBody>
          <a:bodyPr/>
          <a:lstStyle/>
          <a:p>
            <a:r>
              <a:rPr lang="en-US" sz="3200" b="1"/>
              <a:t>SRES: B1 Storyline – A more integrated, more ecologically friendly world</a:t>
            </a:r>
          </a:p>
        </p:txBody>
      </p:sp>
      <p:sp>
        <p:nvSpPr>
          <p:cNvPr id="14339" name="Rectangle 3"/>
          <p:cNvSpPr>
            <a:spLocks noGrp="1" noChangeArrowheads="1"/>
          </p:cNvSpPr>
          <p:nvPr>
            <p:ph idx="1"/>
          </p:nvPr>
        </p:nvSpPr>
        <p:spPr>
          <a:xfrm>
            <a:off x="457200" y="1600200"/>
            <a:ext cx="8382000" cy="4953000"/>
          </a:xfrm>
        </p:spPr>
        <p:txBody>
          <a:bodyPr/>
          <a:lstStyle/>
          <a:p>
            <a:pPr>
              <a:lnSpc>
                <a:spcPct val="90000"/>
              </a:lnSpc>
            </a:pPr>
            <a:r>
              <a:rPr lang="en-US" sz="2400"/>
              <a:t>High level of environmental and social consciousness; globally coherent approach to more sustainable development</a:t>
            </a:r>
          </a:p>
          <a:p>
            <a:pPr lvl="4">
              <a:lnSpc>
                <a:spcPct val="90000"/>
              </a:lnSpc>
            </a:pPr>
            <a:endParaRPr lang="en-US" sz="1600"/>
          </a:p>
          <a:p>
            <a:pPr>
              <a:lnSpc>
                <a:spcPct val="90000"/>
              </a:lnSpc>
            </a:pPr>
            <a:r>
              <a:rPr lang="en-US" sz="2400"/>
              <a:t>Rapid economic growth as in A1, but with rapid changes towards a service and information economy</a:t>
            </a:r>
          </a:p>
          <a:p>
            <a:pPr>
              <a:lnSpc>
                <a:spcPct val="90000"/>
              </a:lnSpc>
            </a:pPr>
            <a:r>
              <a:rPr lang="en-US" sz="2400"/>
              <a:t>Global population reaches 9 billion in 2050 and gradually declines as in A1</a:t>
            </a:r>
          </a:p>
          <a:p>
            <a:pPr>
              <a:lnSpc>
                <a:spcPct val="90000"/>
              </a:lnSpc>
            </a:pPr>
            <a:r>
              <a:rPr lang="en-US" sz="2400"/>
              <a:t>Reductions in material intensity and the introduction of clean and resource efficient technologies</a:t>
            </a:r>
          </a:p>
          <a:p>
            <a:pPr lvl="1">
              <a:lnSpc>
                <a:spcPct val="90000"/>
              </a:lnSpc>
            </a:pPr>
            <a:r>
              <a:rPr lang="en-US" sz="2000"/>
              <a:t>Smooth transition to alternative energy systems as conventional oil and gas resources decline</a:t>
            </a:r>
          </a:p>
          <a:p>
            <a:pPr>
              <a:lnSpc>
                <a:spcPct val="90000"/>
              </a:lnSpc>
            </a:pPr>
            <a:r>
              <a:rPr lang="en-US" sz="2400"/>
              <a:t>Emphasis on </a:t>
            </a:r>
            <a:r>
              <a:rPr lang="en-US" sz="2400" u="sng"/>
              <a:t>global</a:t>
            </a:r>
            <a:r>
              <a:rPr lang="en-US" sz="2400"/>
              <a:t> solutions to economic, social and environmental stability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43000"/>
          </a:xfrm>
        </p:spPr>
        <p:txBody>
          <a:bodyPr/>
          <a:lstStyle/>
          <a:p>
            <a:r>
              <a:rPr lang="en-US" sz="3200" b="1"/>
              <a:t>SRES: B2 Storyline – A more divided, but more ecologically friendly world</a:t>
            </a:r>
          </a:p>
        </p:txBody>
      </p:sp>
      <p:sp>
        <p:nvSpPr>
          <p:cNvPr id="15363" name="Rectangle 3"/>
          <p:cNvSpPr>
            <a:spLocks noGrp="1" noChangeArrowheads="1"/>
          </p:cNvSpPr>
          <p:nvPr>
            <p:ph idx="1"/>
          </p:nvPr>
        </p:nvSpPr>
        <p:spPr>
          <a:xfrm>
            <a:off x="457200" y="1600200"/>
            <a:ext cx="8229600" cy="4800600"/>
          </a:xfrm>
        </p:spPr>
        <p:txBody>
          <a:bodyPr/>
          <a:lstStyle/>
          <a:p>
            <a:pPr>
              <a:lnSpc>
                <a:spcPct val="90000"/>
              </a:lnSpc>
            </a:pPr>
            <a:r>
              <a:rPr lang="en-US" sz="2800"/>
              <a:t>Increased concern for environmental and social sustainability compared to A2, with shift to local and regional decisions</a:t>
            </a:r>
          </a:p>
          <a:p>
            <a:pPr lvl="4">
              <a:lnSpc>
                <a:spcPct val="90000"/>
              </a:lnSpc>
            </a:pPr>
            <a:endParaRPr lang="en-US" sz="1800"/>
          </a:p>
          <a:p>
            <a:pPr>
              <a:lnSpc>
                <a:spcPct val="90000"/>
              </a:lnSpc>
            </a:pPr>
            <a:r>
              <a:rPr lang="en-US" sz="2800"/>
              <a:t>Continuously increasing population, but at a slower rate than in A2</a:t>
            </a:r>
          </a:p>
          <a:p>
            <a:pPr>
              <a:lnSpc>
                <a:spcPct val="90000"/>
              </a:lnSpc>
            </a:pPr>
            <a:r>
              <a:rPr lang="en-US" sz="2800"/>
              <a:t>Emphasis on </a:t>
            </a:r>
            <a:r>
              <a:rPr lang="en-US" sz="2800" u="sng"/>
              <a:t>local</a:t>
            </a:r>
            <a:r>
              <a:rPr lang="en-US" sz="2800"/>
              <a:t>, rather than global, solutions to economic, social and environmental stability</a:t>
            </a:r>
          </a:p>
          <a:p>
            <a:pPr>
              <a:lnSpc>
                <a:spcPct val="90000"/>
              </a:lnSpc>
            </a:pPr>
            <a:r>
              <a:rPr lang="en-US" sz="2800"/>
              <a:t>Intermediate levels of economic development</a:t>
            </a:r>
          </a:p>
          <a:p>
            <a:pPr>
              <a:lnSpc>
                <a:spcPct val="90000"/>
              </a:lnSpc>
            </a:pPr>
            <a:r>
              <a:rPr lang="en-US" sz="2800"/>
              <a:t>Less rapid and more fragmented technological change than in B1 &amp; A1.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r>
              <a:rPr lang="en-US" sz="3200" dirty="0" smtClean="0"/>
              <a:t>Six Modeling Approaches For</a:t>
            </a:r>
            <a:br>
              <a:rPr lang="en-US" sz="3200" dirty="0" smtClean="0"/>
            </a:br>
            <a:r>
              <a:rPr lang="en-US" sz="3200" dirty="0" smtClean="0"/>
              <a:t>Developing Emissions Scenarios</a:t>
            </a:r>
            <a:endParaRPr lang="en-US" sz="3200" dirty="0"/>
          </a:p>
        </p:txBody>
      </p:sp>
      <p:sp>
        <p:nvSpPr>
          <p:cNvPr id="3" name="Content Placeholder 2"/>
          <p:cNvSpPr>
            <a:spLocks noGrp="1"/>
          </p:cNvSpPr>
          <p:nvPr>
            <p:ph idx="1"/>
          </p:nvPr>
        </p:nvSpPr>
        <p:spPr>
          <a:xfrm>
            <a:off x="466696" y="1066800"/>
            <a:ext cx="8248708" cy="5219721"/>
          </a:xfrm>
        </p:spPr>
        <p:txBody>
          <a:bodyPr>
            <a:normAutofit fontScale="70000" lnSpcReduction="20000"/>
          </a:bodyPr>
          <a:lstStyle/>
          <a:p>
            <a:r>
              <a:rPr lang="en-US" dirty="0" smtClean="0"/>
              <a:t>Multi-model approach for developing emissions scenarios.</a:t>
            </a:r>
          </a:p>
          <a:p>
            <a:r>
              <a:rPr lang="en-US" dirty="0" smtClean="0"/>
              <a:t>40 scenarios were developed using 6 models:</a:t>
            </a:r>
          </a:p>
          <a:p>
            <a:pPr lvl="1"/>
            <a:r>
              <a:rPr lang="en-US" dirty="0" smtClean="0"/>
              <a:t>Asian Pacific Integrated Model (AIM)</a:t>
            </a:r>
          </a:p>
          <a:p>
            <a:pPr lvl="2"/>
            <a:r>
              <a:rPr lang="en-US" dirty="0" smtClean="0"/>
              <a:t>National Institute of Environmental Studies, Japan</a:t>
            </a:r>
          </a:p>
          <a:p>
            <a:pPr lvl="1"/>
            <a:r>
              <a:rPr lang="en-US" dirty="0" smtClean="0"/>
              <a:t>Atmospheric Stabilization Framework Model (ASF)</a:t>
            </a:r>
          </a:p>
          <a:p>
            <a:pPr lvl="2"/>
            <a:r>
              <a:rPr lang="en-US" dirty="0" smtClean="0"/>
              <a:t>ICF Consulting, USA</a:t>
            </a:r>
          </a:p>
          <a:p>
            <a:pPr lvl="1"/>
            <a:r>
              <a:rPr lang="en-US" dirty="0" smtClean="0"/>
              <a:t>Integrated Model to Assess the Greenhouse Effect (IMAGE)</a:t>
            </a:r>
          </a:p>
          <a:p>
            <a:pPr lvl="2"/>
            <a:r>
              <a:rPr lang="en-US" dirty="0" smtClean="0"/>
              <a:t>National Institute for Public Heath and Environmental Hygiene in connection with Dutch Bureau for Economic Policy Analysis </a:t>
            </a:r>
            <a:r>
              <a:rPr lang="en-US" dirty="0" err="1" smtClean="0"/>
              <a:t>Worldscan</a:t>
            </a:r>
            <a:r>
              <a:rPr lang="en-US" dirty="0" smtClean="0"/>
              <a:t> Model, the Netherlands</a:t>
            </a:r>
          </a:p>
          <a:p>
            <a:pPr lvl="1"/>
            <a:r>
              <a:rPr lang="en-US" dirty="0" smtClean="0"/>
              <a:t>Multiregional Approach for Resource and Industry Allocation (MARIA)</a:t>
            </a:r>
          </a:p>
          <a:p>
            <a:pPr lvl="2"/>
            <a:r>
              <a:rPr lang="en-US" dirty="0" smtClean="0"/>
              <a:t>Science University of Tokyo, Japan</a:t>
            </a:r>
          </a:p>
          <a:p>
            <a:pPr lvl="1"/>
            <a:r>
              <a:rPr lang="en-US" dirty="0" smtClean="0"/>
              <a:t>Model for Energy Supply Strategy Alternatives and their General Environmental Impact (MESSAGE)</a:t>
            </a:r>
          </a:p>
          <a:p>
            <a:pPr lvl="2"/>
            <a:r>
              <a:rPr lang="en-US" dirty="0" smtClean="0"/>
              <a:t>International Institute of Applied Systems Analysis, Austria</a:t>
            </a:r>
          </a:p>
          <a:p>
            <a:pPr lvl="1"/>
            <a:r>
              <a:rPr lang="en-US" dirty="0" smtClean="0"/>
              <a:t>Mini Climate Assessment Model (</a:t>
            </a:r>
            <a:r>
              <a:rPr lang="en-US" dirty="0" err="1" smtClean="0"/>
              <a:t>MiniCAM</a:t>
            </a:r>
            <a:r>
              <a:rPr lang="en-US" dirty="0" smtClean="0"/>
              <a:t>)</a:t>
            </a:r>
          </a:p>
          <a:p>
            <a:pPr lvl="2"/>
            <a:r>
              <a:rPr lang="en-US" dirty="0" smtClean="0"/>
              <a:t>Pacific Northwest National Laboratory, USA</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04882"/>
          </a:xfrm>
        </p:spPr>
        <p:txBody>
          <a:bodyPr>
            <a:normAutofit fontScale="90000"/>
          </a:bodyPr>
          <a:lstStyle/>
          <a:p>
            <a:r>
              <a:rPr lang="en-US" dirty="0" smtClean="0"/>
              <a:t>Asian Pacific Integrated Model (AIM)</a:t>
            </a:r>
            <a:endParaRPr lang="en-US" dirty="0"/>
          </a:p>
        </p:txBody>
      </p:sp>
      <p:pic>
        <p:nvPicPr>
          <p:cNvPr id="1026" name="Picture 2" descr="http://www.grida.no/climate/ipcc/emission/images/fig1v-1.gif">
            <a:hlinkClick r:id="rId3"/>
          </p:cNvPr>
          <p:cNvPicPr>
            <a:picLocks noChangeAspect="1" noChangeArrowheads="1"/>
          </p:cNvPicPr>
          <p:nvPr/>
        </p:nvPicPr>
        <p:blipFill>
          <a:blip r:embed="rId4"/>
          <a:srcRect/>
          <a:stretch>
            <a:fillRect/>
          </a:stretch>
        </p:blipFill>
        <p:spPr bwMode="auto">
          <a:xfrm>
            <a:off x="2223736" y="914400"/>
            <a:ext cx="4696529" cy="548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Autofit/>
          </a:bodyPr>
          <a:lstStyle/>
          <a:p>
            <a:r>
              <a:rPr lang="en-US" sz="2900" dirty="0" smtClean="0"/>
              <a:t>The Atmospheric Stabilization Framework Model (ASF)</a:t>
            </a:r>
            <a:endParaRPr lang="en-US" sz="2900" dirty="0"/>
          </a:p>
        </p:txBody>
      </p:sp>
      <p:pic>
        <p:nvPicPr>
          <p:cNvPr id="36866" name="Picture 2" descr="http://www.grida.no/climate/ipcc/emission/images/iv-2_l.gif">
            <a:hlinkClick r:id="rId3"/>
          </p:cNvPr>
          <p:cNvPicPr>
            <a:picLocks noChangeAspect="1" noChangeArrowheads="1"/>
          </p:cNvPicPr>
          <p:nvPr/>
        </p:nvPicPr>
        <p:blipFill>
          <a:blip r:embed="rId4"/>
          <a:srcRect/>
          <a:stretch>
            <a:fillRect/>
          </a:stretch>
        </p:blipFill>
        <p:spPr bwMode="auto">
          <a:xfrm>
            <a:off x="1257300" y="990600"/>
            <a:ext cx="6629400" cy="51819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0" y="152400"/>
            <a:ext cx="9144000" cy="927100"/>
          </a:xfrm>
        </p:spPr>
        <p:txBody>
          <a:bodyPr>
            <a:normAutofit fontScale="90000"/>
          </a:bodyPr>
          <a:lstStyle/>
          <a:p>
            <a:pPr algn="ctr"/>
            <a:r>
              <a:rPr lang="en-US" sz="3000"/>
              <a:t>Global annual CO</a:t>
            </a:r>
            <a:r>
              <a:rPr lang="en-US" sz="3000" baseline="-25000"/>
              <a:t>2</a:t>
            </a:r>
            <a:r>
              <a:rPr lang="en-US" sz="3000"/>
              <a:t> emissions – all sources</a:t>
            </a:r>
            <a:br>
              <a:rPr lang="en-US" sz="3000"/>
            </a:br>
            <a:r>
              <a:rPr lang="en-US" sz="3000"/>
              <a:t>(6 scenario groups)</a:t>
            </a:r>
          </a:p>
        </p:txBody>
      </p:sp>
      <p:pic>
        <p:nvPicPr>
          <p:cNvPr id="26631" name="Picture 7"/>
          <p:cNvPicPr>
            <a:picLocks noChangeAspect="1" noChangeArrowheads="1"/>
          </p:cNvPicPr>
          <p:nvPr/>
        </p:nvPicPr>
        <p:blipFill>
          <a:blip r:embed="rId3"/>
          <a:srcRect/>
          <a:stretch>
            <a:fillRect/>
          </a:stretch>
        </p:blipFill>
        <p:spPr bwMode="auto">
          <a:xfrm>
            <a:off x="152400" y="1446213"/>
            <a:ext cx="8839200" cy="4802187"/>
          </a:xfrm>
          <a:prstGeom prst="rect">
            <a:avLst/>
          </a:prstGeom>
          <a:noFill/>
          <a:ln w="9525">
            <a:noFill/>
            <a:miter lim="800000"/>
            <a:headEnd/>
            <a:tailEnd/>
          </a:ln>
          <a:effectLst/>
        </p:spPr>
      </p:pic>
      <p:pic>
        <p:nvPicPr>
          <p:cNvPr id="26632" name="Picture 8"/>
          <p:cNvPicPr>
            <a:picLocks noChangeAspect="1" noChangeArrowheads="1"/>
          </p:cNvPicPr>
          <p:nvPr/>
        </p:nvPicPr>
        <p:blipFill>
          <a:blip r:embed="rId4"/>
          <a:srcRect/>
          <a:stretch>
            <a:fillRect/>
          </a:stretch>
        </p:blipFill>
        <p:spPr bwMode="auto">
          <a:xfrm>
            <a:off x="152400" y="1274763"/>
            <a:ext cx="8839200" cy="51260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dissolve">
                                      <p:cBhvr>
                                        <p:cTn id="7"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76200" y="251619"/>
            <a:ext cx="8991600" cy="63547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774700"/>
          </a:xfrm>
        </p:spPr>
        <p:txBody>
          <a:bodyPr/>
          <a:lstStyle/>
          <a:p>
            <a:r>
              <a:rPr lang="en-US" dirty="0"/>
              <a:t>Models Used in the AR4</a:t>
            </a:r>
          </a:p>
        </p:txBody>
      </p:sp>
      <p:sp>
        <p:nvSpPr>
          <p:cNvPr id="34819" name="Rectangle 3"/>
          <p:cNvSpPr>
            <a:spLocks noGrp="1" noChangeArrowheads="1"/>
          </p:cNvSpPr>
          <p:nvPr>
            <p:ph idx="1"/>
          </p:nvPr>
        </p:nvSpPr>
        <p:spPr>
          <a:xfrm>
            <a:off x="457200" y="1143000"/>
            <a:ext cx="8458200" cy="5562600"/>
          </a:xfrm>
        </p:spPr>
        <p:txBody>
          <a:bodyPr/>
          <a:lstStyle/>
          <a:p>
            <a:r>
              <a:rPr lang="en-US" sz="2800"/>
              <a:t>Atmosphere-Ocean General Circulation Models (AOGCMs)</a:t>
            </a:r>
          </a:p>
          <a:p>
            <a:pPr lvl="1"/>
            <a:r>
              <a:rPr lang="en-US" sz="2400"/>
              <a:t>Most common, 23 models</a:t>
            </a:r>
          </a:p>
          <a:p>
            <a:pPr lvl="1"/>
            <a:r>
              <a:rPr lang="en-US" sz="2400"/>
              <a:t>More comprehensive</a:t>
            </a:r>
          </a:p>
          <a:p>
            <a:pPr lvl="1"/>
            <a:r>
              <a:rPr lang="en-US" sz="2400"/>
              <a:t>Notable progress in many areas</a:t>
            </a:r>
          </a:p>
          <a:p>
            <a:r>
              <a:rPr lang="en-US" sz="2800"/>
              <a:t>Earth System Models of Intermediate Complexity (EMICs)</a:t>
            </a:r>
          </a:p>
          <a:p>
            <a:pPr lvl="1"/>
            <a:r>
              <a:rPr lang="en-US" sz="2400"/>
              <a:t>Simplified representation</a:t>
            </a:r>
          </a:p>
          <a:p>
            <a:pPr lvl="1"/>
            <a:r>
              <a:rPr lang="en-US" sz="2400"/>
              <a:t>More evaluation than in previous ARs</a:t>
            </a:r>
          </a:p>
          <a:p>
            <a:pPr lvl="1"/>
            <a:r>
              <a:rPr lang="en-US" sz="2400"/>
              <a:t>Useful when AOGCMs can’t be used</a:t>
            </a:r>
          </a:p>
          <a:p>
            <a:pPr lvl="2"/>
            <a:r>
              <a:rPr lang="en-US" sz="2000"/>
              <a:t>Long-term climate projections (beyond those that can be modeled with AOGCMs)</a:t>
            </a:r>
          </a:p>
          <a:p>
            <a:pPr lvl="2"/>
            <a:r>
              <a:rPr lang="en-US" sz="2000"/>
              <a:t>Large ensemble runs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5486400" y="64008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pic>
        <p:nvPicPr>
          <p:cNvPr id="38914" name="Picture 2"/>
          <p:cNvPicPr>
            <a:picLocks noChangeAspect="1" noChangeArrowheads="1"/>
          </p:cNvPicPr>
          <p:nvPr/>
        </p:nvPicPr>
        <p:blipFill>
          <a:blip r:embed="rId4"/>
          <a:srcRect/>
          <a:stretch>
            <a:fillRect/>
          </a:stretch>
        </p:blipFill>
        <p:spPr bwMode="auto">
          <a:xfrm>
            <a:off x="6629400" y="0"/>
            <a:ext cx="2514600" cy="1699869"/>
          </a:xfrm>
          <a:prstGeom prst="rect">
            <a:avLst/>
          </a:prstGeom>
          <a:noFill/>
          <a:ln w="9525">
            <a:noFill/>
            <a:miter lim="800000"/>
            <a:headEnd/>
            <a:tailEnd/>
          </a:ln>
          <a:effectLst/>
        </p:spPr>
      </p:pic>
      <p:sp>
        <p:nvSpPr>
          <p:cNvPr id="9" name="Title 8"/>
          <p:cNvSpPr>
            <a:spLocks noGrp="1"/>
          </p:cNvSpPr>
          <p:nvPr>
            <p:ph type="title"/>
          </p:nvPr>
        </p:nvSpPr>
        <p:spPr>
          <a:xfrm>
            <a:off x="457200" y="274638"/>
            <a:ext cx="8229600" cy="792162"/>
          </a:xfrm>
        </p:spPr>
        <p:txBody>
          <a:bodyPr/>
          <a:lstStyle/>
          <a:p>
            <a:pPr algn="l"/>
            <a:r>
              <a:rPr lang="en-US" dirty="0" smtClean="0">
                <a:solidFill>
                  <a:srgbClr val="FFFF99"/>
                </a:solidFill>
                <a:latin typeface="Arial" charset="0"/>
              </a:rPr>
              <a:t>Rising Temperatures</a:t>
            </a:r>
            <a:endParaRPr lang="en-US" dirty="0"/>
          </a:p>
        </p:txBody>
      </p:sp>
      <p:sp>
        <p:nvSpPr>
          <p:cNvPr id="10" name="Content Placeholder 9"/>
          <p:cNvSpPr>
            <a:spLocks noGrp="1"/>
          </p:cNvSpPr>
          <p:nvPr>
            <p:ph idx="1"/>
          </p:nvPr>
        </p:nvSpPr>
        <p:spPr/>
        <p:txBody>
          <a:bodyPr/>
          <a:lstStyle/>
          <a:p>
            <a:r>
              <a:rPr lang="en-US" dirty="0" smtClean="0">
                <a:solidFill>
                  <a:schemeClr val="bg1"/>
                </a:solidFill>
              </a:rPr>
              <a:t>Full range of projected temperature increase is 1.1-6.4</a:t>
            </a:r>
            <a:r>
              <a:rPr lang="en-US" dirty="0" smtClean="0">
                <a:solidFill>
                  <a:schemeClr val="bg1"/>
                </a:solidFill>
                <a:sym typeface="Symbol"/>
              </a:rPr>
              <a:t>C (2-11.5F)</a:t>
            </a:r>
          </a:p>
          <a:p>
            <a:r>
              <a:rPr lang="en-US" dirty="0" smtClean="0">
                <a:solidFill>
                  <a:schemeClr val="bg1"/>
                </a:solidFill>
                <a:sym typeface="Symbol"/>
              </a:rPr>
              <a:t>Best estimate range is 1.8-4.0</a:t>
            </a:r>
            <a:r>
              <a:rPr lang="en-US" dirty="0" smtClean="0">
                <a:solidFill>
                  <a:schemeClr val="bg1"/>
                </a:solidFill>
                <a:sym typeface="Symbol"/>
              </a:rPr>
              <a:t> C (1.8-4.0F)</a:t>
            </a:r>
          </a:p>
          <a:p>
            <a:r>
              <a:rPr lang="en-US" dirty="0" smtClean="0">
                <a:solidFill>
                  <a:schemeClr val="bg1"/>
                </a:solidFill>
                <a:sym typeface="Symbol"/>
              </a:rPr>
              <a:t>Warming is expected to be greatest over land and at most high northern latitudes</a:t>
            </a:r>
          </a:p>
          <a:p>
            <a:pPr lvl="1"/>
            <a:r>
              <a:rPr lang="en-US" dirty="0" smtClean="0">
                <a:solidFill>
                  <a:schemeClr val="bg1"/>
                </a:solidFill>
                <a:sym typeface="Symbol"/>
              </a:rPr>
              <a:t>Least over Southern Ocean and parts of North Atlantic Ocean</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3050" y="350838"/>
            <a:ext cx="8739188" cy="3081337"/>
          </a:xfrm>
          <a:prstGeom prst="rect">
            <a:avLst/>
          </a:prstGeom>
          <a:noFill/>
          <a:ln w="9525" algn="ctr">
            <a:noFill/>
            <a:miter lim="800000"/>
            <a:headEnd/>
            <a:tailEnd/>
          </a:ln>
          <a:effectLst/>
        </p:spPr>
        <p:txBody>
          <a:bodyPr>
            <a:spAutoFit/>
          </a:bodyPr>
          <a:lstStyle/>
          <a:p>
            <a:pPr algn="l" rtl="0" fontAlgn="base">
              <a:spcBef>
                <a:spcPct val="0"/>
              </a:spcBef>
              <a:spcAft>
                <a:spcPct val="0"/>
              </a:spcAft>
            </a:pPr>
            <a:endParaRPr lang="en-US" sz="2800" kern="1200">
              <a:solidFill>
                <a:srgbClr val="FFFFFF"/>
              </a:solidFill>
              <a:latin typeface="Arial" charset="0"/>
              <a:ea typeface="+mn-ea"/>
              <a:cs typeface="+mn-cs"/>
            </a:endParaRPr>
          </a:p>
          <a:p>
            <a:pPr algn="l" rtl="0" fontAlgn="base">
              <a:spcBef>
                <a:spcPct val="0"/>
              </a:spcBef>
              <a:spcAft>
                <a:spcPct val="0"/>
              </a:spcAft>
            </a:pPr>
            <a:r>
              <a:rPr lang="en-US" sz="2800" kern="1200">
                <a:solidFill>
                  <a:srgbClr val="FFFFFF"/>
                </a:solidFill>
                <a:latin typeface="Arial" charset="0"/>
                <a:ea typeface="+mn-ea"/>
                <a:cs typeface="+mn-cs"/>
              </a:rPr>
              <a:t>Tropical cyclones (hurricanes and typhoons) are likely to become more intense, with higher peak wind speeds and heavier precipitation associated with warmer tropical seas.</a:t>
            </a:r>
          </a:p>
          <a:p>
            <a:pPr algn="l" rtl="0" fontAlgn="base">
              <a:spcBef>
                <a:spcPct val="0"/>
              </a:spcBef>
              <a:spcAft>
                <a:spcPct val="0"/>
              </a:spcAft>
            </a:pPr>
            <a:endParaRPr lang="en-US" sz="2800" kern="1200">
              <a:solidFill>
                <a:srgbClr val="FFFFFF"/>
              </a:solidFill>
              <a:latin typeface="Arial" charset="0"/>
              <a:ea typeface="+mn-ea"/>
              <a:cs typeface="+mn-cs"/>
            </a:endParaRPr>
          </a:p>
          <a:p>
            <a:pPr algn="l" rtl="0" fontAlgn="base">
              <a:spcBef>
                <a:spcPct val="0"/>
              </a:spcBef>
              <a:spcAft>
                <a:spcPct val="0"/>
              </a:spcAft>
            </a:pPr>
            <a:endParaRPr lang="en-US" sz="2800" kern="1200">
              <a:solidFill>
                <a:srgbClr val="FFFFFF"/>
              </a:solidFill>
              <a:latin typeface="Arial" charset="0"/>
              <a:ea typeface="+mn-ea"/>
              <a:cs typeface="+mn-cs"/>
            </a:endParaRPr>
          </a:p>
        </p:txBody>
      </p:sp>
      <p:sp>
        <p:nvSpPr>
          <p:cNvPr id="14339" name="Text Box 3"/>
          <p:cNvSpPr txBox="1">
            <a:spLocks noChangeArrowheads="1"/>
          </p:cNvSpPr>
          <p:nvPr/>
        </p:nvSpPr>
        <p:spPr bwMode="auto">
          <a:xfrm>
            <a:off x="1884363" y="177800"/>
            <a:ext cx="5394325" cy="10668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Increasingly Severe Weather</a:t>
            </a:r>
          </a:p>
          <a:p>
            <a:pPr algn="l" rtl="0" fontAlgn="base">
              <a:spcBef>
                <a:spcPct val="0"/>
              </a:spcBef>
              <a:spcAft>
                <a:spcPct val="0"/>
              </a:spcAft>
            </a:pPr>
            <a:endParaRPr lang="en-US" sz="3200" kern="1200">
              <a:solidFill>
                <a:srgbClr val="FFFF99"/>
              </a:solidFill>
              <a:latin typeface="Arial" charset="0"/>
              <a:ea typeface="+mn-ea"/>
              <a:cs typeface="+mn-cs"/>
            </a:endParaRPr>
          </a:p>
        </p:txBody>
      </p:sp>
      <p:sp>
        <p:nvSpPr>
          <p:cNvPr id="14340" name="Rectangle 4"/>
          <p:cNvSpPr>
            <a:spLocks noChangeArrowheads="1"/>
          </p:cNvSpPr>
          <p:nvPr/>
        </p:nvSpPr>
        <p:spPr bwMode="auto">
          <a:xfrm>
            <a:off x="5486400" y="25908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grpSp>
        <p:nvGrpSpPr>
          <p:cNvPr id="2" name="Group 5"/>
          <p:cNvGrpSpPr>
            <a:grpSpLocks/>
          </p:cNvGrpSpPr>
          <p:nvPr/>
        </p:nvGrpSpPr>
        <p:grpSpPr bwMode="auto">
          <a:xfrm>
            <a:off x="-11113" y="3171825"/>
            <a:ext cx="9151938" cy="3686175"/>
            <a:chOff x="-7" y="1998"/>
            <a:chExt cx="5765" cy="2322"/>
          </a:xfrm>
        </p:grpSpPr>
        <p:pic>
          <p:nvPicPr>
            <p:cNvPr id="14342" name="Picture 6"/>
            <p:cNvPicPr>
              <a:picLocks noChangeAspect="1" noChangeArrowheads="1"/>
            </p:cNvPicPr>
            <p:nvPr/>
          </p:nvPicPr>
          <p:blipFill>
            <a:blip r:embed="rId4"/>
            <a:srcRect l="1459"/>
            <a:stretch>
              <a:fillRect/>
            </a:stretch>
          </p:blipFill>
          <p:spPr bwMode="auto">
            <a:xfrm>
              <a:off x="0" y="2005"/>
              <a:ext cx="5758" cy="2315"/>
            </a:xfrm>
            <a:prstGeom prst="rect">
              <a:avLst/>
            </a:prstGeom>
            <a:noFill/>
            <a:ln w="9525">
              <a:noFill/>
              <a:miter lim="800000"/>
              <a:headEnd/>
              <a:tailEnd/>
            </a:ln>
            <a:effectLst/>
          </p:spPr>
        </p:pic>
        <p:sp>
          <p:nvSpPr>
            <p:cNvPr id="14343" name="Text Box 7"/>
            <p:cNvSpPr txBox="1">
              <a:spLocks noChangeArrowheads="1"/>
            </p:cNvSpPr>
            <p:nvPr/>
          </p:nvSpPr>
          <p:spPr bwMode="auto">
            <a:xfrm rot="-5400000">
              <a:off x="-61" y="2052"/>
              <a:ext cx="434" cy="326"/>
            </a:xfrm>
            <a:prstGeom prst="rect">
              <a:avLst/>
            </a:prstGeom>
            <a:noFill/>
            <a:ln w="9525" algn="ctr">
              <a:noFill/>
              <a:miter lim="800000"/>
              <a:headEnd/>
              <a:tailEnd/>
            </a:ln>
            <a:effectLst/>
          </p:spPr>
          <p:txBody>
            <a:bodyPr wrap="none">
              <a:spAutoFit/>
            </a:bodyPr>
            <a:lstStyle/>
            <a:p>
              <a:pPr algn="l" rtl="0" fontAlgn="base">
                <a:spcBef>
                  <a:spcPct val="0"/>
                </a:spcBef>
                <a:spcAft>
                  <a:spcPct val="0"/>
                </a:spcAft>
              </a:pPr>
              <a:r>
                <a:rPr lang="en-US" sz="1400" kern="1200">
                  <a:solidFill>
                    <a:srgbClr val="C0C0C0"/>
                  </a:solidFill>
                  <a:latin typeface="Arial" charset="0"/>
                  <a:ea typeface="+mn-ea"/>
                  <a:cs typeface="+mn-cs"/>
                </a:rPr>
                <a:t>NOAA</a:t>
              </a:r>
            </a:p>
            <a:p>
              <a:pPr algn="l" rtl="0" fontAlgn="base">
                <a:spcBef>
                  <a:spcPct val="0"/>
                </a:spcBef>
                <a:spcAft>
                  <a:spcPct val="0"/>
                </a:spcAft>
              </a:pPr>
              <a:r>
                <a:rPr lang="en-US" sz="1400" kern="1200">
                  <a:solidFill>
                    <a:srgbClr val="C0C0C0"/>
                  </a:solidFill>
                  <a:latin typeface="Arial" charset="0"/>
                  <a:ea typeface="+mn-ea"/>
                  <a:cs typeface="+mn-cs"/>
                </a:rPr>
                <a:t> </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467100" y="788988"/>
            <a:ext cx="5614988" cy="4721225"/>
          </a:xfrm>
          <a:prstGeom prst="rect">
            <a:avLst/>
          </a:prstGeom>
          <a:noFill/>
          <a:ln w="9525" algn="ctr">
            <a:noFill/>
            <a:miter lim="800000"/>
            <a:headEnd/>
            <a:tailEnd/>
          </a:ln>
          <a:effectLst/>
        </p:spPr>
        <p:txBody>
          <a:bodyPr>
            <a:spAutoFit/>
          </a:bodyPr>
          <a:lstStyle/>
          <a:p>
            <a:pPr algn="l" rtl="0" fontAlgn="base">
              <a:spcBef>
                <a:spcPct val="0"/>
              </a:spcBef>
              <a:spcAft>
                <a:spcPct val="0"/>
              </a:spcAft>
            </a:pPr>
            <a:endParaRPr lang="en-US" sz="2400" i="1"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ctr" rtl="0" fontAlgn="base">
              <a:spcBef>
                <a:spcPct val="0"/>
              </a:spcBef>
              <a:spcAft>
                <a:spcPct val="0"/>
              </a:spcAft>
              <a:buFontTx/>
              <a:buChar char="•"/>
            </a:pPr>
            <a:endParaRPr lang="en-US" sz="2400" kern="1200">
              <a:solidFill>
                <a:srgbClr val="FFFFFF"/>
              </a:solidFill>
              <a:latin typeface="Arial" charset="0"/>
              <a:ea typeface="+mn-ea"/>
              <a:cs typeface="+mn-cs"/>
            </a:endParaRPr>
          </a:p>
          <a:p>
            <a:pPr algn="ctr" rtl="0" fontAlgn="base">
              <a:spcBef>
                <a:spcPct val="0"/>
              </a:spcBef>
              <a:spcAft>
                <a:spcPct val="0"/>
              </a:spcAft>
            </a:pPr>
            <a:r>
              <a:rPr lang="en-US" sz="4000" kern="1200">
                <a:solidFill>
                  <a:srgbClr val="FFFFFF"/>
                </a:solidFill>
                <a:latin typeface="Arial" charset="0"/>
                <a:ea typeface="+mn-ea"/>
                <a:cs typeface="+mn-cs"/>
              </a:rPr>
              <a:t>Increases in the amount of high latitude precipitation are very likely.</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B2B2B2"/>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p:txBody>
      </p:sp>
      <p:sp>
        <p:nvSpPr>
          <p:cNvPr id="16387" name="Rectangle 3"/>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16388" name="Text Box 4"/>
          <p:cNvSpPr txBox="1">
            <a:spLocks noChangeArrowheads="1"/>
          </p:cNvSpPr>
          <p:nvPr/>
        </p:nvSpPr>
        <p:spPr bwMode="auto">
          <a:xfrm>
            <a:off x="3529013" y="255588"/>
            <a:ext cx="5394325" cy="10668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Increasingly Severe Weather</a:t>
            </a:r>
          </a:p>
          <a:p>
            <a:pPr algn="l" rtl="0" fontAlgn="base">
              <a:spcBef>
                <a:spcPct val="0"/>
              </a:spcBef>
              <a:spcAft>
                <a:spcPct val="0"/>
              </a:spcAft>
            </a:pPr>
            <a:endParaRPr lang="en-US" sz="3200" kern="1200">
              <a:solidFill>
                <a:srgbClr val="FFFF99"/>
              </a:solidFill>
              <a:latin typeface="Arial" charset="0"/>
              <a:ea typeface="+mn-ea"/>
              <a:cs typeface="+mn-cs"/>
            </a:endParaRPr>
          </a:p>
        </p:txBody>
      </p:sp>
      <p:grpSp>
        <p:nvGrpSpPr>
          <p:cNvPr id="2" name="Group 5"/>
          <p:cNvGrpSpPr>
            <a:grpSpLocks/>
          </p:cNvGrpSpPr>
          <p:nvPr/>
        </p:nvGrpSpPr>
        <p:grpSpPr bwMode="auto">
          <a:xfrm>
            <a:off x="301625" y="731838"/>
            <a:ext cx="2938463" cy="2774950"/>
            <a:chOff x="190" y="461"/>
            <a:chExt cx="1851" cy="1748"/>
          </a:xfrm>
        </p:grpSpPr>
        <p:sp>
          <p:nvSpPr>
            <p:cNvPr id="16390" name="Text Box 6"/>
            <p:cNvSpPr txBox="1">
              <a:spLocks noChangeArrowheads="1"/>
            </p:cNvSpPr>
            <p:nvPr/>
          </p:nvSpPr>
          <p:spPr bwMode="auto">
            <a:xfrm rot="-5400000">
              <a:off x="-51" y="702"/>
              <a:ext cx="731" cy="250"/>
            </a:xfrm>
            <a:prstGeom prst="rect">
              <a:avLst/>
            </a:prstGeom>
            <a:noFill/>
            <a:ln w="9525" algn="ctr">
              <a:noFill/>
              <a:miter lim="800000"/>
              <a:headEnd/>
              <a:tailEnd/>
            </a:ln>
            <a:effectLst/>
          </p:spPr>
          <p:txBody>
            <a:bodyPr wrap="none">
              <a:spAutoFit/>
            </a:bodyPr>
            <a:lstStyle/>
            <a:p>
              <a:pPr algn="l" rtl="0" fontAlgn="base">
                <a:spcBef>
                  <a:spcPct val="0"/>
                </a:spcBef>
                <a:spcAft>
                  <a:spcPct val="0"/>
                </a:spcAft>
              </a:pPr>
              <a:r>
                <a:rPr lang="en-US" sz="1000" kern="1200">
                  <a:solidFill>
                    <a:srgbClr val="C0C0C0"/>
                  </a:solidFill>
                  <a:latin typeface="Arial" charset="0"/>
                  <a:ea typeface="+mn-ea"/>
                  <a:cs typeface="+mn-cs"/>
                </a:rPr>
                <a:t>Associated Press</a:t>
              </a:r>
            </a:p>
            <a:p>
              <a:pPr algn="l" rtl="0" fontAlgn="base">
                <a:spcBef>
                  <a:spcPct val="0"/>
                </a:spcBef>
                <a:spcAft>
                  <a:spcPct val="0"/>
                </a:spcAft>
              </a:pPr>
              <a:r>
                <a:rPr lang="en-US" sz="1000" kern="1200">
                  <a:solidFill>
                    <a:srgbClr val="C0C0C0"/>
                  </a:solidFill>
                  <a:latin typeface="Arial" charset="0"/>
                  <a:ea typeface="+mn-ea"/>
                  <a:cs typeface="+mn-cs"/>
                </a:rPr>
                <a:t> </a:t>
              </a:r>
            </a:p>
          </p:txBody>
        </p:sp>
        <p:pic>
          <p:nvPicPr>
            <p:cNvPr id="16391" name="Picture 7"/>
            <p:cNvPicPr>
              <a:picLocks noChangeAspect="1" noChangeArrowheads="1"/>
            </p:cNvPicPr>
            <p:nvPr/>
          </p:nvPicPr>
          <p:blipFill>
            <a:blip r:embed="rId4"/>
            <a:srcRect/>
            <a:stretch>
              <a:fillRect/>
            </a:stretch>
          </p:blipFill>
          <p:spPr bwMode="auto">
            <a:xfrm>
              <a:off x="314" y="495"/>
              <a:ext cx="1727" cy="1714"/>
            </a:xfrm>
            <a:prstGeom prst="rect">
              <a:avLst/>
            </a:prstGeom>
            <a:noFill/>
            <a:ln w="9525">
              <a:noFill/>
              <a:miter lim="800000"/>
              <a:headEnd/>
              <a:tailEnd/>
            </a:ln>
            <a:effectLst/>
          </p:spPr>
        </p:pic>
      </p:grpSp>
      <p:grpSp>
        <p:nvGrpSpPr>
          <p:cNvPr id="3" name="Group 8"/>
          <p:cNvGrpSpPr>
            <a:grpSpLocks/>
          </p:cNvGrpSpPr>
          <p:nvPr/>
        </p:nvGrpSpPr>
        <p:grpSpPr bwMode="auto">
          <a:xfrm>
            <a:off x="290513" y="3462338"/>
            <a:ext cx="2947987" cy="3324225"/>
            <a:chOff x="183" y="2181"/>
            <a:chExt cx="1857" cy="2094"/>
          </a:xfrm>
        </p:grpSpPr>
        <p:pic>
          <p:nvPicPr>
            <p:cNvPr id="16393" name="Picture 9" descr="Blizzard2005_Wikipedia"/>
            <p:cNvPicPr>
              <a:picLocks noChangeAspect="1" noChangeArrowheads="1"/>
            </p:cNvPicPr>
            <p:nvPr/>
          </p:nvPicPr>
          <p:blipFill>
            <a:blip r:embed="rId5"/>
            <a:srcRect/>
            <a:stretch>
              <a:fillRect/>
            </a:stretch>
          </p:blipFill>
          <p:spPr bwMode="auto">
            <a:xfrm>
              <a:off x="313" y="2247"/>
              <a:ext cx="1727" cy="1819"/>
            </a:xfrm>
            <a:prstGeom prst="rect">
              <a:avLst/>
            </a:prstGeom>
            <a:noFill/>
          </p:spPr>
        </p:pic>
        <p:sp>
          <p:nvSpPr>
            <p:cNvPr id="16394" name="Text Box 10"/>
            <p:cNvSpPr txBox="1">
              <a:spLocks noChangeArrowheads="1"/>
            </p:cNvSpPr>
            <p:nvPr/>
          </p:nvSpPr>
          <p:spPr bwMode="auto">
            <a:xfrm rot="-5400000">
              <a:off x="-739" y="3103"/>
              <a:ext cx="2094" cy="250"/>
            </a:xfrm>
            <a:prstGeom prst="rect">
              <a:avLst/>
            </a:prstGeom>
            <a:noFill/>
            <a:ln w="9525" algn="ctr">
              <a:noFill/>
              <a:miter lim="800000"/>
              <a:headEnd/>
              <a:tailEnd/>
            </a:ln>
            <a:effectLst/>
          </p:spPr>
          <p:txBody>
            <a:bodyPr wrap="none">
              <a:spAutoFit/>
            </a:bodyPr>
            <a:lstStyle/>
            <a:p>
              <a:pPr algn="l" rtl="0" fontAlgn="base">
                <a:spcBef>
                  <a:spcPct val="0"/>
                </a:spcBef>
                <a:spcAft>
                  <a:spcPct val="0"/>
                </a:spcAft>
              </a:pPr>
              <a:r>
                <a:rPr lang="en-US" sz="1000" kern="1200">
                  <a:solidFill>
                    <a:srgbClr val="C0C0C0"/>
                  </a:solidFill>
                  <a:latin typeface="Arial" charset="0"/>
                  <a:ea typeface="+mn-ea"/>
                  <a:cs typeface="+mn-cs"/>
                </a:rPr>
                <a:t>en.wikipedia.org/wiki/North_American_blizzard_of_2005</a:t>
              </a:r>
            </a:p>
            <a:p>
              <a:pPr algn="l" rtl="0" fontAlgn="base">
                <a:spcBef>
                  <a:spcPct val="0"/>
                </a:spcBef>
                <a:spcAft>
                  <a:spcPct val="0"/>
                </a:spcAft>
              </a:pPr>
              <a:r>
                <a:rPr lang="en-US" sz="1000" kern="1200">
                  <a:solidFill>
                    <a:srgbClr val="C0C0C0"/>
                  </a:solidFill>
                  <a:latin typeface="Arial" charset="0"/>
                  <a:ea typeface="+mn-ea"/>
                  <a:cs typeface="+mn-cs"/>
                </a:rPr>
                <a:t> </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244850" y="1300163"/>
            <a:ext cx="5668963" cy="6683375"/>
          </a:xfrm>
          <a:prstGeom prst="rect">
            <a:avLst/>
          </a:prstGeom>
          <a:noFill/>
          <a:ln w="9525" algn="ctr">
            <a:noFill/>
            <a:miter lim="800000"/>
            <a:headEnd/>
            <a:tailEnd/>
          </a:ln>
          <a:effectLst/>
        </p:spPr>
        <p:txBody>
          <a:bodyPr>
            <a:spAutoFit/>
          </a:bodyPr>
          <a:lstStyle/>
          <a:p>
            <a:pPr algn="l" rtl="0" fontAlgn="base">
              <a:spcBef>
                <a:spcPct val="0"/>
              </a:spcBef>
              <a:spcAft>
                <a:spcPct val="0"/>
              </a:spcAft>
            </a:pPr>
            <a:r>
              <a:rPr lang="en-US" sz="3600" kern="1200">
                <a:solidFill>
                  <a:srgbClr val="FFFFFF"/>
                </a:solidFill>
                <a:latin typeface="Arial" charset="0"/>
                <a:ea typeface="+mn-ea"/>
                <a:cs typeface="+mn-cs"/>
              </a:rPr>
              <a:t>Decreases in precipitation are likely in most subtropical land regions</a:t>
            </a: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a:p>
            <a:pPr algn="ctr" rtl="0" fontAlgn="base">
              <a:spcBef>
                <a:spcPct val="0"/>
              </a:spcBef>
              <a:spcAft>
                <a:spcPct val="0"/>
              </a:spcAft>
            </a:pPr>
            <a:endParaRPr lang="en-US" sz="3600" kern="1200">
              <a:solidFill>
                <a:srgbClr val="FFFFFF"/>
              </a:solidFill>
              <a:latin typeface="Arial" charset="0"/>
              <a:ea typeface="+mn-ea"/>
              <a:cs typeface="+mn-cs"/>
            </a:endParaRPr>
          </a:p>
        </p:txBody>
      </p:sp>
      <p:sp>
        <p:nvSpPr>
          <p:cNvPr id="18435" name="Rectangle 3"/>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18436" name="Text Box 4"/>
          <p:cNvSpPr txBox="1">
            <a:spLocks noChangeArrowheads="1"/>
          </p:cNvSpPr>
          <p:nvPr/>
        </p:nvSpPr>
        <p:spPr bwMode="auto">
          <a:xfrm>
            <a:off x="4341813" y="255588"/>
            <a:ext cx="1627187" cy="10668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Drought</a:t>
            </a:r>
          </a:p>
          <a:p>
            <a:pPr algn="l" rtl="0" fontAlgn="base">
              <a:spcBef>
                <a:spcPct val="0"/>
              </a:spcBef>
              <a:spcAft>
                <a:spcPct val="0"/>
              </a:spcAft>
            </a:pPr>
            <a:endParaRPr lang="en-US" sz="3200" kern="1200">
              <a:solidFill>
                <a:srgbClr val="FFFF99"/>
              </a:solidFill>
              <a:latin typeface="Arial" charset="0"/>
              <a:ea typeface="+mn-ea"/>
              <a:cs typeface="+mn-cs"/>
            </a:endParaRPr>
          </a:p>
        </p:txBody>
      </p:sp>
      <p:pic>
        <p:nvPicPr>
          <p:cNvPr id="18437" name="Picture 5" descr="pinonPineDrought"/>
          <p:cNvPicPr>
            <a:picLocks noChangeAspect="1" noChangeArrowheads="1"/>
          </p:cNvPicPr>
          <p:nvPr/>
        </p:nvPicPr>
        <p:blipFill>
          <a:blip r:embed="rId4"/>
          <a:srcRect/>
          <a:stretch>
            <a:fillRect/>
          </a:stretch>
        </p:blipFill>
        <p:spPr bwMode="auto">
          <a:xfrm>
            <a:off x="161925" y="3103563"/>
            <a:ext cx="5137150" cy="3656012"/>
          </a:xfrm>
          <a:prstGeom prst="rect">
            <a:avLst/>
          </a:prstGeom>
          <a:noFill/>
        </p:spPr>
      </p:pic>
      <p:pic>
        <p:nvPicPr>
          <p:cNvPr id="18438" name="Picture 6" descr="waterShortage_AP_MustafaQuraishi"/>
          <p:cNvPicPr>
            <a:picLocks noChangeAspect="1" noChangeArrowheads="1"/>
          </p:cNvPicPr>
          <p:nvPr/>
        </p:nvPicPr>
        <p:blipFill>
          <a:blip r:embed="rId5"/>
          <a:srcRect/>
          <a:stretch>
            <a:fillRect/>
          </a:stretch>
        </p:blipFill>
        <p:spPr bwMode="auto">
          <a:xfrm>
            <a:off x="5424488" y="3398838"/>
            <a:ext cx="3656012" cy="2546350"/>
          </a:xfrm>
          <a:prstGeom prst="rect">
            <a:avLst/>
          </a:prstGeom>
          <a:noFill/>
        </p:spPr>
      </p:pic>
      <p:grpSp>
        <p:nvGrpSpPr>
          <p:cNvPr id="2" name="Group 7"/>
          <p:cNvGrpSpPr>
            <a:grpSpLocks/>
          </p:cNvGrpSpPr>
          <p:nvPr/>
        </p:nvGrpSpPr>
        <p:grpSpPr bwMode="auto">
          <a:xfrm>
            <a:off x="7161213" y="68263"/>
            <a:ext cx="1905000" cy="1425575"/>
            <a:chOff x="4511" y="43"/>
            <a:chExt cx="1200" cy="898"/>
          </a:xfrm>
        </p:grpSpPr>
        <p:sp>
          <p:nvSpPr>
            <p:cNvPr id="18440" name="Text Box 8"/>
            <p:cNvSpPr txBox="1">
              <a:spLocks noChangeArrowheads="1"/>
            </p:cNvSpPr>
            <p:nvPr/>
          </p:nvSpPr>
          <p:spPr bwMode="auto">
            <a:xfrm rot="-5400000">
              <a:off x="5193" y="423"/>
              <a:ext cx="882" cy="154"/>
            </a:xfrm>
            <a:prstGeom prst="rect">
              <a:avLst/>
            </a:prstGeom>
            <a:noFill/>
            <a:ln w="9525" algn="ctr">
              <a:noFill/>
              <a:miter lim="800000"/>
              <a:headEnd/>
              <a:tailEnd/>
            </a:ln>
            <a:effectLst/>
          </p:spPr>
          <p:txBody>
            <a:bodyPr wrap="none">
              <a:spAutoFit/>
            </a:bodyPr>
            <a:lstStyle/>
            <a:p>
              <a:pPr algn="l" rtl="0" fontAlgn="base">
                <a:spcBef>
                  <a:spcPct val="0"/>
                </a:spcBef>
                <a:spcAft>
                  <a:spcPct val="0"/>
                </a:spcAft>
              </a:pPr>
              <a:r>
                <a:rPr lang="en-US" sz="1000" kern="1200">
                  <a:solidFill>
                    <a:srgbClr val="C0C0C0"/>
                  </a:solidFill>
                  <a:latin typeface="Arial" charset="0"/>
                  <a:ea typeface="+mn-ea"/>
                  <a:cs typeface="Arial" charset="0"/>
                </a:rPr>
                <a:t>National Park Service</a:t>
              </a:r>
              <a:endParaRPr lang="en-US" sz="1000" kern="1200">
                <a:solidFill>
                  <a:srgbClr val="C0C0C0"/>
                </a:solidFill>
                <a:latin typeface="Arial" charset="0"/>
                <a:ea typeface="+mn-ea"/>
                <a:cs typeface="+mn-cs"/>
              </a:endParaRPr>
            </a:p>
          </p:txBody>
        </p:sp>
        <p:pic>
          <p:nvPicPr>
            <p:cNvPr id="18441" name="Picture 9" descr="wildfire_NationalParkService"/>
            <p:cNvPicPr>
              <a:picLocks noChangeAspect="1" noChangeArrowheads="1"/>
            </p:cNvPicPr>
            <p:nvPr/>
          </p:nvPicPr>
          <p:blipFill>
            <a:blip r:embed="rId6"/>
            <a:srcRect/>
            <a:stretch>
              <a:fillRect/>
            </a:stretch>
          </p:blipFill>
          <p:spPr bwMode="auto">
            <a:xfrm>
              <a:off x="4511" y="43"/>
              <a:ext cx="1080" cy="840"/>
            </a:xfrm>
            <a:prstGeom prst="rect">
              <a:avLst/>
            </a:prstGeom>
            <a:noFill/>
          </p:spPr>
        </p:pic>
      </p:grpSp>
      <p:grpSp>
        <p:nvGrpSpPr>
          <p:cNvPr id="3" name="Group 10"/>
          <p:cNvGrpSpPr>
            <a:grpSpLocks/>
          </p:cNvGrpSpPr>
          <p:nvPr/>
        </p:nvGrpSpPr>
        <p:grpSpPr bwMode="auto">
          <a:xfrm>
            <a:off x="295275" y="152400"/>
            <a:ext cx="2943225" cy="2833688"/>
            <a:chOff x="186" y="96"/>
            <a:chExt cx="1854" cy="1785"/>
          </a:xfrm>
        </p:grpSpPr>
        <p:pic>
          <p:nvPicPr>
            <p:cNvPr id="18443" name="Picture 11"/>
            <p:cNvPicPr>
              <a:picLocks noChangeAspect="1" noChangeArrowheads="1"/>
            </p:cNvPicPr>
            <p:nvPr/>
          </p:nvPicPr>
          <p:blipFill>
            <a:blip r:embed="rId7" cstate="print"/>
            <a:srcRect/>
            <a:stretch>
              <a:fillRect/>
            </a:stretch>
          </p:blipFill>
          <p:spPr bwMode="auto">
            <a:xfrm>
              <a:off x="313" y="96"/>
              <a:ext cx="1727" cy="1785"/>
            </a:xfrm>
            <a:prstGeom prst="rect">
              <a:avLst/>
            </a:prstGeom>
            <a:noFill/>
            <a:ln w="9525">
              <a:noFill/>
              <a:miter lim="800000"/>
              <a:headEnd/>
              <a:tailEnd/>
            </a:ln>
            <a:effectLst/>
          </p:spPr>
        </p:pic>
        <p:sp>
          <p:nvSpPr>
            <p:cNvPr id="18444" name="Text Box 12"/>
            <p:cNvSpPr txBox="1">
              <a:spLocks noChangeArrowheads="1"/>
            </p:cNvSpPr>
            <p:nvPr/>
          </p:nvSpPr>
          <p:spPr bwMode="auto">
            <a:xfrm rot="-5400000">
              <a:off x="-71" y="578"/>
              <a:ext cx="667" cy="154"/>
            </a:xfrm>
            <a:prstGeom prst="rect">
              <a:avLst/>
            </a:prstGeom>
            <a:noFill/>
            <a:ln w="9525" algn="ctr">
              <a:noFill/>
              <a:miter lim="800000"/>
              <a:headEnd/>
              <a:tailEnd/>
            </a:ln>
            <a:effectLst/>
          </p:spPr>
          <p:txBody>
            <a:bodyPr wrap="none">
              <a:spAutoFit/>
            </a:bodyPr>
            <a:lstStyle/>
            <a:p>
              <a:pPr algn="l" rtl="0" fontAlgn="base">
                <a:spcBef>
                  <a:spcPct val="0"/>
                </a:spcBef>
                <a:spcAft>
                  <a:spcPct val="0"/>
                </a:spcAft>
              </a:pPr>
              <a:r>
                <a:rPr lang="en-US" sz="1000" kern="1200">
                  <a:solidFill>
                    <a:srgbClr val="C0C0C0"/>
                  </a:solidFill>
                  <a:latin typeface="Arial" charset="0"/>
                  <a:ea typeface="+mn-ea"/>
                  <a:cs typeface="Arial" charset="0"/>
                </a:rPr>
                <a:t>©I</a:t>
              </a:r>
              <a:r>
                <a:rPr lang="en-US" sz="1000" kern="1200">
                  <a:solidFill>
                    <a:srgbClr val="C0C0C0"/>
                  </a:solidFill>
                  <a:latin typeface="Arial" charset="0"/>
                  <a:ea typeface="+mn-ea"/>
                  <a:cs typeface="+mn-cs"/>
                </a:rPr>
                <a:t>NDEX OPEN</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546725" y="788988"/>
            <a:ext cx="3535363" cy="5934075"/>
          </a:xfrm>
          <a:prstGeom prst="rect">
            <a:avLst/>
          </a:prstGeom>
          <a:noFill/>
          <a:ln w="9525" algn="ctr">
            <a:noFill/>
            <a:miter lim="800000"/>
            <a:headEnd/>
            <a:tailEnd/>
          </a:ln>
          <a:effectLst/>
        </p:spPr>
        <p:txBody>
          <a:bodyPr>
            <a:spAutoFit/>
          </a:bodyPr>
          <a:lstStyle/>
          <a:p>
            <a:pPr algn="l" rtl="0" fontAlgn="base">
              <a:spcBef>
                <a:spcPct val="0"/>
              </a:spcBef>
              <a:spcAft>
                <a:spcPct val="0"/>
              </a:spcAft>
            </a:pPr>
            <a:endParaRPr lang="en-US" sz="2400" i="1" kern="1200">
              <a:solidFill>
                <a:srgbClr val="FFFFFF"/>
              </a:solidFill>
              <a:latin typeface="Arial" charset="0"/>
              <a:ea typeface="+mn-ea"/>
              <a:cs typeface="+mn-cs"/>
            </a:endParaRPr>
          </a:p>
          <a:p>
            <a:pPr algn="l" rtl="0" fontAlgn="base">
              <a:spcBef>
                <a:spcPct val="0"/>
              </a:spcBef>
              <a:spcAft>
                <a:spcPct val="0"/>
              </a:spcAft>
            </a:pPr>
            <a:r>
              <a:rPr lang="en-US" sz="2400" kern="1200">
                <a:solidFill>
                  <a:srgbClr val="FFFFFF"/>
                </a:solidFill>
                <a:latin typeface="Arial" charset="0"/>
                <a:ea typeface="+mn-ea"/>
                <a:cs typeface="+mn-cs"/>
              </a:rPr>
              <a:t>•Sea ice is projected to shrink in both the Arctic and Antarctic under all</a:t>
            </a:r>
          </a:p>
          <a:p>
            <a:pPr algn="l" rtl="0" fontAlgn="base">
              <a:spcBef>
                <a:spcPct val="0"/>
              </a:spcBef>
              <a:spcAft>
                <a:spcPct val="0"/>
              </a:spcAft>
            </a:pPr>
            <a:r>
              <a:rPr lang="en-US" sz="2400" kern="1200">
                <a:solidFill>
                  <a:srgbClr val="FFFFFF"/>
                </a:solidFill>
                <a:latin typeface="Arial" charset="0"/>
                <a:ea typeface="+mn-ea"/>
                <a:cs typeface="+mn-cs"/>
              </a:rPr>
              <a:t>model simulations. </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r>
              <a:rPr lang="en-US" sz="2400" kern="1200">
                <a:solidFill>
                  <a:srgbClr val="FFFFFF"/>
                </a:solidFill>
                <a:latin typeface="Arial" charset="0"/>
                <a:ea typeface="+mn-ea"/>
                <a:cs typeface="+mn-cs"/>
              </a:rPr>
              <a:t>Some projections show that by the latter part of the century, late-summer Arctic sea ice will disappear almost entirely.</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p:txBody>
      </p:sp>
      <p:sp>
        <p:nvSpPr>
          <p:cNvPr id="20483" name="Rectangle 3"/>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20484" name="Text Box 4"/>
          <p:cNvSpPr txBox="1">
            <a:spLocks noChangeArrowheads="1"/>
          </p:cNvSpPr>
          <p:nvPr/>
        </p:nvSpPr>
        <p:spPr bwMode="auto">
          <a:xfrm>
            <a:off x="3529013" y="255588"/>
            <a:ext cx="2146300" cy="10668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Melting Ice</a:t>
            </a:r>
          </a:p>
          <a:p>
            <a:pPr algn="l" rtl="0" fontAlgn="base">
              <a:spcBef>
                <a:spcPct val="0"/>
              </a:spcBef>
              <a:spcAft>
                <a:spcPct val="0"/>
              </a:spcAft>
            </a:pPr>
            <a:endParaRPr lang="en-US" sz="3200" kern="1200">
              <a:solidFill>
                <a:srgbClr val="FFFF99"/>
              </a:solidFill>
              <a:latin typeface="Arial" charset="0"/>
              <a:ea typeface="+mn-ea"/>
              <a:cs typeface="+mn-cs"/>
            </a:endParaRPr>
          </a:p>
        </p:txBody>
      </p:sp>
      <p:grpSp>
        <p:nvGrpSpPr>
          <p:cNvPr id="2" name="Group 5"/>
          <p:cNvGrpSpPr>
            <a:grpSpLocks/>
          </p:cNvGrpSpPr>
          <p:nvPr/>
        </p:nvGrpSpPr>
        <p:grpSpPr bwMode="auto">
          <a:xfrm>
            <a:off x="4763" y="1055688"/>
            <a:ext cx="5522912" cy="4937125"/>
            <a:chOff x="3" y="665"/>
            <a:chExt cx="3479" cy="3110"/>
          </a:xfrm>
        </p:grpSpPr>
        <p:sp>
          <p:nvSpPr>
            <p:cNvPr id="20486" name="Text Box 6"/>
            <p:cNvSpPr txBox="1">
              <a:spLocks noChangeArrowheads="1"/>
            </p:cNvSpPr>
            <p:nvPr/>
          </p:nvSpPr>
          <p:spPr bwMode="auto">
            <a:xfrm rot="-5400000">
              <a:off x="-118" y="3367"/>
              <a:ext cx="415" cy="17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NOAA</a:t>
              </a:r>
            </a:p>
          </p:txBody>
        </p:sp>
        <p:pic>
          <p:nvPicPr>
            <p:cNvPr id="20487" name="Picture 7" descr="globeNorthPoleView_NOAA"/>
            <p:cNvPicPr>
              <a:picLocks noChangeAspect="1" noChangeArrowheads="1"/>
            </p:cNvPicPr>
            <p:nvPr/>
          </p:nvPicPr>
          <p:blipFill>
            <a:blip r:embed="rId4"/>
            <a:srcRect l="17778" t="5000" r="17778" b="5000"/>
            <a:stretch>
              <a:fillRect/>
            </a:stretch>
          </p:blipFill>
          <p:spPr bwMode="auto">
            <a:xfrm>
              <a:off x="140" y="665"/>
              <a:ext cx="3342" cy="3110"/>
            </a:xfrm>
            <a:prstGeom prst="rect">
              <a:avLst/>
            </a:prstGeom>
            <a:noFill/>
            <a:ln w="9525" algn="ctr">
              <a:noFill/>
              <a:miter lim="800000"/>
              <a:headEnd/>
              <a:tailEnd/>
            </a:ln>
            <a:effec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r="12500"/>
          <a:stretch>
            <a:fillRect/>
          </a:stretch>
        </p:blipFill>
        <p:spPr bwMode="auto">
          <a:xfrm>
            <a:off x="-1" y="228600"/>
            <a:ext cx="9126357" cy="5181600"/>
          </a:xfrm>
          <a:prstGeom prst="rect">
            <a:avLst/>
          </a:prstGeom>
          <a:noFill/>
          <a:ln w="9525">
            <a:noFill/>
            <a:miter lim="800000"/>
            <a:headEnd/>
            <a:tailEnd/>
          </a:ln>
          <a:effectLst/>
        </p:spPr>
      </p:pic>
      <p:sp>
        <p:nvSpPr>
          <p:cNvPr id="3" name="TextBox 2"/>
          <p:cNvSpPr txBox="1"/>
          <p:nvPr/>
        </p:nvSpPr>
        <p:spPr>
          <a:xfrm>
            <a:off x="0" y="5410200"/>
            <a:ext cx="9144000" cy="830997"/>
          </a:xfrm>
          <a:prstGeom prst="rect">
            <a:avLst/>
          </a:prstGeom>
          <a:noFill/>
        </p:spPr>
        <p:txBody>
          <a:bodyPr wrap="square" rtlCol="0">
            <a:spAutoFit/>
          </a:bodyPr>
          <a:lstStyle/>
          <a:p>
            <a:r>
              <a:rPr lang="en-US" sz="1600" dirty="0" smtClean="0"/>
              <a:t>Relative temperature change in </a:t>
            </a:r>
            <a:r>
              <a:rPr lang="en-US" sz="1600" dirty="0" smtClean="0">
                <a:sym typeface="Symbol"/>
              </a:rPr>
              <a:t>C is equal to </a:t>
            </a:r>
            <a:r>
              <a:rPr lang="en-US" sz="1600" dirty="0" smtClean="0">
                <a:sym typeface="Symbol"/>
              </a:rPr>
              <a:t>F / 1.8. 1” = 2.54 cm.</a:t>
            </a:r>
          </a:p>
          <a:p>
            <a:r>
              <a:rPr lang="en-US" sz="1600" dirty="0" smtClean="0">
                <a:sym typeface="Symbol"/>
              </a:rPr>
              <a:t>For example, the B2 Scenario has the best estimate of temperature change of 2.4</a:t>
            </a:r>
            <a:r>
              <a:rPr lang="en-US" sz="1600" dirty="0" smtClean="0">
                <a:sym typeface="Symbol"/>
              </a:rPr>
              <a:t> C and a sea level rise of 20-43 cm by 2090-2099.</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235450" y="1042988"/>
            <a:ext cx="4748213" cy="5934075"/>
          </a:xfrm>
          <a:prstGeom prst="rect">
            <a:avLst/>
          </a:prstGeom>
          <a:noFill/>
          <a:ln w="9525" algn="ctr">
            <a:noFill/>
            <a:miter lim="800000"/>
            <a:headEnd/>
            <a:tailEnd/>
          </a:ln>
          <a:effectLst/>
        </p:spPr>
        <p:txBody>
          <a:bodyPr>
            <a:spAutoFit/>
          </a:bodyPr>
          <a:lstStyle/>
          <a:p>
            <a:pPr algn="l" rtl="0" fontAlgn="base">
              <a:spcBef>
                <a:spcPct val="0"/>
              </a:spcBef>
              <a:spcAft>
                <a:spcPct val="0"/>
              </a:spcAft>
            </a:pPr>
            <a:r>
              <a:rPr lang="en-US" sz="2400" kern="1200">
                <a:solidFill>
                  <a:srgbClr val="FFFFFF"/>
                </a:solidFill>
                <a:latin typeface="Arial" charset="0"/>
                <a:ea typeface="+mn-ea"/>
                <a:cs typeface="+mn-cs"/>
              </a:rPr>
              <a:t>•ocean expansion resulting from increased water temperatures;</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r>
              <a:rPr lang="en-US" sz="2400" kern="1200">
                <a:solidFill>
                  <a:srgbClr val="FFFFFF"/>
                </a:solidFill>
                <a:latin typeface="Arial" charset="0"/>
                <a:ea typeface="+mn-ea"/>
                <a:cs typeface="+mn-cs"/>
              </a:rPr>
              <a:t>meltwater runoff from mountain glaciers around the world; and</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r>
              <a:rPr lang="en-US" sz="2400" kern="1200">
                <a:solidFill>
                  <a:srgbClr val="FFFFFF"/>
                </a:solidFill>
                <a:latin typeface="Arial" charset="0"/>
                <a:ea typeface="+mn-ea"/>
                <a:cs typeface="+mn-cs"/>
              </a:rPr>
              <a:t>a contribution due to increased ice flow from Greenland and Antarctica </a:t>
            </a:r>
            <a:r>
              <a:rPr lang="en-US" sz="2400" b="1" kern="1200">
                <a:solidFill>
                  <a:srgbClr val="FFFFFF"/>
                </a:solidFill>
                <a:latin typeface="Arial" charset="0"/>
                <a:ea typeface="+mn-ea"/>
                <a:cs typeface="+mn-cs"/>
              </a:rPr>
              <a:t>at the rates observed for 1993-2003</a:t>
            </a:r>
            <a:r>
              <a:rPr lang="en-US" sz="2400" kern="1200">
                <a:solidFill>
                  <a:srgbClr val="FFFFFF"/>
                </a:solidFill>
                <a:latin typeface="Arial" charset="0"/>
                <a:ea typeface="+mn-ea"/>
                <a:cs typeface="+mn-cs"/>
              </a:rPr>
              <a:t>.</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p:txBody>
      </p:sp>
      <p:sp>
        <p:nvSpPr>
          <p:cNvPr id="22531" name="Rectangle 3"/>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22532" name="Text Box 4"/>
          <p:cNvSpPr txBox="1">
            <a:spLocks noChangeArrowheads="1"/>
          </p:cNvSpPr>
          <p:nvPr/>
        </p:nvSpPr>
        <p:spPr bwMode="auto">
          <a:xfrm>
            <a:off x="1233488" y="133350"/>
            <a:ext cx="6456362" cy="579438"/>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Sea-level Rise Projections Include:</a:t>
            </a:r>
          </a:p>
        </p:txBody>
      </p:sp>
      <p:grpSp>
        <p:nvGrpSpPr>
          <p:cNvPr id="2" name="Group 5"/>
          <p:cNvGrpSpPr>
            <a:grpSpLocks/>
          </p:cNvGrpSpPr>
          <p:nvPr/>
        </p:nvGrpSpPr>
        <p:grpSpPr bwMode="auto">
          <a:xfrm>
            <a:off x="682625" y="4679950"/>
            <a:ext cx="2941638" cy="2057400"/>
            <a:chOff x="430" y="2948"/>
            <a:chExt cx="1853" cy="1296"/>
          </a:xfrm>
        </p:grpSpPr>
        <p:sp>
          <p:nvSpPr>
            <p:cNvPr id="22534" name="Text Box 6"/>
            <p:cNvSpPr txBox="1">
              <a:spLocks noChangeArrowheads="1"/>
            </p:cNvSpPr>
            <p:nvPr/>
          </p:nvSpPr>
          <p:spPr bwMode="auto">
            <a:xfrm rot="-5400000">
              <a:off x="315" y="3751"/>
              <a:ext cx="404" cy="17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NASA</a:t>
              </a:r>
            </a:p>
          </p:txBody>
        </p:sp>
        <p:pic>
          <p:nvPicPr>
            <p:cNvPr id="22535" name="Picture 7" descr="antarctica_NASA"/>
            <p:cNvPicPr>
              <a:picLocks noChangeAspect="1" noChangeArrowheads="1"/>
            </p:cNvPicPr>
            <p:nvPr/>
          </p:nvPicPr>
          <p:blipFill>
            <a:blip r:embed="rId4" cstate="print"/>
            <a:srcRect/>
            <a:stretch>
              <a:fillRect/>
            </a:stretch>
          </p:blipFill>
          <p:spPr bwMode="auto">
            <a:xfrm>
              <a:off x="556" y="2948"/>
              <a:ext cx="1727" cy="1296"/>
            </a:xfrm>
            <a:prstGeom prst="rect">
              <a:avLst/>
            </a:prstGeom>
            <a:noFill/>
          </p:spPr>
        </p:pic>
      </p:grpSp>
      <p:grpSp>
        <p:nvGrpSpPr>
          <p:cNvPr id="3" name="Group 8"/>
          <p:cNvGrpSpPr>
            <a:grpSpLocks/>
          </p:cNvGrpSpPr>
          <p:nvPr/>
        </p:nvGrpSpPr>
        <p:grpSpPr bwMode="auto">
          <a:xfrm>
            <a:off x="665163" y="2889250"/>
            <a:ext cx="2892425" cy="1736725"/>
            <a:chOff x="419" y="1820"/>
            <a:chExt cx="1822" cy="1094"/>
          </a:xfrm>
        </p:grpSpPr>
        <p:sp>
          <p:nvSpPr>
            <p:cNvPr id="22537" name="Text Box 9"/>
            <p:cNvSpPr txBox="1">
              <a:spLocks noChangeArrowheads="1"/>
            </p:cNvSpPr>
            <p:nvPr/>
          </p:nvSpPr>
          <p:spPr bwMode="auto">
            <a:xfrm rot="-5400000">
              <a:off x="-26" y="2296"/>
              <a:ext cx="1063" cy="17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National Park Service</a:t>
              </a:r>
            </a:p>
          </p:txBody>
        </p:sp>
        <p:pic>
          <p:nvPicPr>
            <p:cNvPr id="22538" name="Picture 10" descr="glacierNationalPark_NPS"/>
            <p:cNvPicPr>
              <a:picLocks noChangeAspect="1" noChangeArrowheads="1"/>
            </p:cNvPicPr>
            <p:nvPr/>
          </p:nvPicPr>
          <p:blipFill>
            <a:blip r:embed="rId5"/>
            <a:srcRect r="25600"/>
            <a:stretch>
              <a:fillRect/>
            </a:stretch>
          </p:blipFill>
          <p:spPr bwMode="auto">
            <a:xfrm>
              <a:off x="567" y="1820"/>
              <a:ext cx="1674" cy="1080"/>
            </a:xfrm>
            <a:prstGeom prst="rect">
              <a:avLst/>
            </a:prstGeom>
            <a:noFill/>
          </p:spPr>
        </p:pic>
      </p:grpSp>
      <p:pic>
        <p:nvPicPr>
          <p:cNvPr id="22539" name="Picture 11" descr="MCNA01298_0000[1]"/>
          <p:cNvPicPr>
            <a:picLocks noChangeAspect="1" noChangeArrowheads="1"/>
          </p:cNvPicPr>
          <p:nvPr/>
        </p:nvPicPr>
        <p:blipFill>
          <a:blip r:embed="rId6"/>
          <a:srcRect/>
          <a:stretch>
            <a:fillRect/>
          </a:stretch>
        </p:blipFill>
        <p:spPr bwMode="auto">
          <a:xfrm>
            <a:off x="187325" y="788988"/>
            <a:ext cx="1781175" cy="1331912"/>
          </a:xfrm>
          <a:prstGeom prst="rect">
            <a:avLst/>
          </a:prstGeom>
          <a:noFill/>
        </p:spPr>
      </p:pic>
      <p:pic>
        <p:nvPicPr>
          <p:cNvPr id="22540" name="Picture 12" descr="MCj02328160000[1]"/>
          <p:cNvPicPr>
            <a:picLocks noChangeAspect="1" noChangeArrowheads="1"/>
          </p:cNvPicPr>
          <p:nvPr/>
        </p:nvPicPr>
        <p:blipFill>
          <a:blip r:embed="rId7"/>
          <a:srcRect/>
          <a:stretch>
            <a:fillRect/>
          </a:stretch>
        </p:blipFill>
        <p:spPr bwMode="auto">
          <a:xfrm>
            <a:off x="2868613" y="2063750"/>
            <a:ext cx="914400" cy="755650"/>
          </a:xfrm>
          <a:prstGeom prst="rect">
            <a:avLst/>
          </a:prstGeom>
          <a:noFill/>
        </p:spPr>
      </p:pic>
      <p:sp>
        <p:nvSpPr>
          <p:cNvPr id="22541" name="AutoShape 13"/>
          <p:cNvSpPr>
            <a:spLocks noChangeArrowheads="1"/>
          </p:cNvSpPr>
          <p:nvPr/>
        </p:nvSpPr>
        <p:spPr bwMode="auto">
          <a:xfrm>
            <a:off x="330200" y="1601788"/>
            <a:ext cx="1498600" cy="4730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algn="l" rtl="0" fontAlgn="base">
              <a:spcBef>
                <a:spcPct val="0"/>
              </a:spcBef>
              <a:spcAft>
                <a:spcPct val="0"/>
              </a:spcAft>
            </a:pPr>
            <a:endParaRPr lang="en-US" kern="1200">
              <a:solidFill>
                <a:srgbClr val="000000"/>
              </a:solidFill>
              <a:latin typeface="Arial" charset="0"/>
              <a:ea typeface="+mn-ea"/>
              <a:cs typeface="+mn-cs"/>
            </a:endParaRPr>
          </a:p>
        </p:txBody>
      </p:sp>
      <p:pic>
        <p:nvPicPr>
          <p:cNvPr id="22542" name="Picture 14" descr="MCNA01298_0000[1]"/>
          <p:cNvPicPr>
            <a:picLocks noChangeAspect="1" noChangeArrowheads="1"/>
          </p:cNvPicPr>
          <p:nvPr/>
        </p:nvPicPr>
        <p:blipFill>
          <a:blip r:embed="rId6"/>
          <a:srcRect/>
          <a:stretch>
            <a:fillRect/>
          </a:stretch>
        </p:blipFill>
        <p:spPr bwMode="auto">
          <a:xfrm>
            <a:off x="2339975" y="788988"/>
            <a:ext cx="1781175" cy="1331912"/>
          </a:xfrm>
          <a:prstGeom prst="rect">
            <a:avLst/>
          </a:prstGeom>
          <a:noFill/>
        </p:spPr>
      </p:pic>
      <p:sp>
        <p:nvSpPr>
          <p:cNvPr id="22543" name="AutoShape 15"/>
          <p:cNvSpPr>
            <a:spLocks noChangeArrowheads="1"/>
          </p:cNvSpPr>
          <p:nvPr/>
        </p:nvSpPr>
        <p:spPr bwMode="auto">
          <a:xfrm>
            <a:off x="2481263" y="992188"/>
            <a:ext cx="1498600" cy="10699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22544" name="Line 16"/>
          <p:cNvSpPr>
            <a:spLocks noChangeShapeType="1"/>
          </p:cNvSpPr>
          <p:nvPr/>
        </p:nvSpPr>
        <p:spPr bwMode="auto">
          <a:xfrm>
            <a:off x="1905000" y="1735138"/>
            <a:ext cx="511175" cy="0"/>
          </a:xfrm>
          <a:prstGeom prst="line">
            <a:avLst/>
          </a:prstGeom>
          <a:noFill/>
          <a:ln w="76200">
            <a:solidFill>
              <a:schemeClr val="accent1"/>
            </a:solidFill>
            <a:round/>
            <a:headEnd/>
            <a:tailEnd type="triangle" w="med" len="med"/>
          </a:ln>
          <a:effectLst/>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235450" y="1042988"/>
            <a:ext cx="4748213" cy="5568950"/>
          </a:xfrm>
          <a:prstGeom prst="rect">
            <a:avLst/>
          </a:prstGeom>
          <a:noFill/>
          <a:ln w="9525" algn="ctr">
            <a:noFill/>
            <a:miter lim="800000"/>
            <a:headEnd/>
            <a:tailEnd/>
          </a:ln>
          <a:effectLst/>
        </p:spPr>
        <p:txBody>
          <a:bodyPr>
            <a:spAutoFit/>
          </a:bodyPr>
          <a:lstStyle/>
          <a:p>
            <a:pPr algn="l" rtl="0" fontAlgn="base">
              <a:spcBef>
                <a:spcPct val="0"/>
              </a:spcBef>
              <a:spcAft>
                <a:spcPct val="0"/>
              </a:spcAft>
            </a:pPr>
            <a:r>
              <a:rPr lang="en-US" sz="2400" kern="1200">
                <a:solidFill>
                  <a:srgbClr val="FFFFFF"/>
                </a:solidFill>
                <a:latin typeface="Arial" charset="0"/>
                <a:ea typeface="+mn-ea"/>
                <a:cs typeface="+mn-cs"/>
              </a:rPr>
              <a:t>• Ice sheet instability</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r>
              <a:rPr lang="en-US" sz="2400" kern="1200">
                <a:solidFill>
                  <a:srgbClr val="FFFFFF"/>
                </a:solidFill>
                <a:latin typeface="Arial" charset="0"/>
                <a:ea typeface="+mn-ea"/>
                <a:cs typeface="+mn-cs"/>
              </a:rPr>
              <a:t>Carbon dioxide uptake changes</a:t>
            </a:r>
          </a:p>
          <a:p>
            <a:pPr algn="l" rtl="0" fontAlgn="base">
              <a:spcBef>
                <a:spcPct val="0"/>
              </a:spcBef>
              <a:spcAft>
                <a:spcPct val="0"/>
              </a:spcAft>
              <a:buFontTx/>
              <a:buChar char="•"/>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endParaRPr lang="en-US" sz="2400" kern="1200">
              <a:solidFill>
                <a:srgbClr val="FFFFFF"/>
              </a:solidFill>
              <a:latin typeface="Arial" charset="0"/>
              <a:ea typeface="+mn-ea"/>
              <a:cs typeface="+mn-cs"/>
            </a:endParaRPr>
          </a:p>
          <a:p>
            <a:pPr algn="l" rtl="0" fontAlgn="base">
              <a:spcBef>
                <a:spcPct val="0"/>
              </a:spcBef>
              <a:spcAft>
                <a:spcPct val="0"/>
              </a:spcAft>
            </a:pPr>
            <a:r>
              <a:rPr lang="en-US" sz="2400" kern="1200">
                <a:solidFill>
                  <a:srgbClr val="FFFFFF"/>
                </a:solidFill>
                <a:latin typeface="Arial" charset="0"/>
                <a:ea typeface="+mn-ea"/>
                <a:cs typeface="+mn-cs"/>
              </a:rPr>
              <a:t>IPCC: “Larger values cannot be excluded, but understanding of these effects is too limited to assess their likelihood or provide a best estimate or an upper bound for sea-level rise.”</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p:txBody>
      </p:sp>
      <p:sp>
        <p:nvSpPr>
          <p:cNvPr id="24579" name="Rectangle 3"/>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24580" name="Text Box 4"/>
          <p:cNvSpPr txBox="1">
            <a:spLocks noChangeArrowheads="1"/>
          </p:cNvSpPr>
          <p:nvPr/>
        </p:nvSpPr>
        <p:spPr bwMode="auto">
          <a:xfrm>
            <a:off x="376238" y="133350"/>
            <a:ext cx="8148637" cy="579438"/>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Sea-level Rise Projections DO NOT Include:</a:t>
            </a:r>
          </a:p>
        </p:txBody>
      </p:sp>
      <p:grpSp>
        <p:nvGrpSpPr>
          <p:cNvPr id="2" name="Group 5"/>
          <p:cNvGrpSpPr>
            <a:grpSpLocks/>
          </p:cNvGrpSpPr>
          <p:nvPr/>
        </p:nvGrpSpPr>
        <p:grpSpPr bwMode="auto">
          <a:xfrm>
            <a:off x="719138" y="1023938"/>
            <a:ext cx="2998787" cy="2873375"/>
            <a:chOff x="453" y="645"/>
            <a:chExt cx="1889" cy="1810"/>
          </a:xfrm>
        </p:grpSpPr>
        <p:sp>
          <p:nvSpPr>
            <p:cNvPr id="24582" name="Text Box 6"/>
            <p:cNvSpPr txBox="1">
              <a:spLocks noChangeArrowheads="1"/>
            </p:cNvSpPr>
            <p:nvPr/>
          </p:nvSpPr>
          <p:spPr bwMode="auto">
            <a:xfrm rot="-5400000">
              <a:off x="-50" y="1778"/>
              <a:ext cx="1180" cy="17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Photo Roger Braithwaite</a:t>
              </a:r>
            </a:p>
          </p:txBody>
        </p:sp>
        <p:pic>
          <p:nvPicPr>
            <p:cNvPr id="24583" name="Picture 7" descr="greenlandMelt_PhotoRogerBraithwaite"/>
            <p:cNvPicPr>
              <a:picLocks noChangeAspect="1" noChangeArrowheads="1"/>
            </p:cNvPicPr>
            <p:nvPr/>
          </p:nvPicPr>
          <p:blipFill>
            <a:blip r:embed="rId4"/>
            <a:srcRect/>
            <a:stretch>
              <a:fillRect/>
            </a:stretch>
          </p:blipFill>
          <p:spPr bwMode="auto">
            <a:xfrm>
              <a:off x="615" y="645"/>
              <a:ext cx="1727" cy="1783"/>
            </a:xfrm>
            <a:prstGeom prst="rect">
              <a:avLst/>
            </a:prstGeom>
            <a:noFill/>
          </p:spPr>
        </p:pic>
      </p:grpSp>
      <p:grpSp>
        <p:nvGrpSpPr>
          <p:cNvPr id="3" name="Group 8"/>
          <p:cNvGrpSpPr>
            <a:grpSpLocks/>
          </p:cNvGrpSpPr>
          <p:nvPr/>
        </p:nvGrpSpPr>
        <p:grpSpPr bwMode="auto">
          <a:xfrm>
            <a:off x="720725" y="3922713"/>
            <a:ext cx="2997200" cy="2490787"/>
            <a:chOff x="454" y="2471"/>
            <a:chExt cx="1888" cy="1569"/>
          </a:xfrm>
        </p:grpSpPr>
        <p:sp>
          <p:nvSpPr>
            <p:cNvPr id="24585" name="Text Box 9"/>
            <p:cNvSpPr txBox="1">
              <a:spLocks noChangeArrowheads="1"/>
            </p:cNvSpPr>
            <p:nvPr/>
          </p:nvSpPr>
          <p:spPr bwMode="auto">
            <a:xfrm rot="-5400000">
              <a:off x="115" y="3528"/>
              <a:ext cx="851" cy="17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iStockphoto.com</a:t>
              </a:r>
            </a:p>
          </p:txBody>
        </p:sp>
        <p:pic>
          <p:nvPicPr>
            <p:cNvPr id="24586" name="Picture 10"/>
            <p:cNvPicPr>
              <a:picLocks noChangeAspect="1" noChangeArrowheads="1"/>
            </p:cNvPicPr>
            <p:nvPr/>
          </p:nvPicPr>
          <p:blipFill>
            <a:blip r:embed="rId5" cstate="print"/>
            <a:srcRect/>
            <a:stretch>
              <a:fillRect/>
            </a:stretch>
          </p:blipFill>
          <p:spPr bwMode="auto">
            <a:xfrm>
              <a:off x="615" y="2471"/>
              <a:ext cx="1727" cy="1557"/>
            </a:xfrm>
            <a:prstGeom prst="rect">
              <a:avLst/>
            </a:prstGeom>
            <a:noFill/>
            <a:ln w="9525">
              <a:noFill/>
              <a:miter lim="800000"/>
              <a:headEnd/>
              <a:tailEnd/>
            </a:ln>
            <a:effec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0" scaled="1"/>
        </a:gradFill>
        <a:effectLst/>
      </p:bgPr>
    </p:bg>
    <p:spTree>
      <p:nvGrpSpPr>
        <p:cNvPr id="1" name=""/>
        <p:cNvGrpSpPr/>
        <p:nvPr/>
      </p:nvGrpSpPr>
      <p:grpSpPr>
        <a:xfrm>
          <a:off x="0" y="0"/>
          <a:ext cx="0" cy="0"/>
          <a:chOff x="0" y="0"/>
          <a:chExt cx="0" cy="0"/>
        </a:xfrm>
      </p:grpSpPr>
      <p:pic>
        <p:nvPicPr>
          <p:cNvPr id="26626" name="Picture 2" descr="la_6meter_lg_Overpeck"/>
          <p:cNvPicPr>
            <a:picLocks noChangeAspect="1" noChangeArrowheads="1"/>
          </p:cNvPicPr>
          <p:nvPr/>
        </p:nvPicPr>
        <p:blipFill>
          <a:blip r:embed="rId4"/>
          <a:srcRect/>
          <a:stretch>
            <a:fillRect/>
          </a:stretch>
        </p:blipFill>
        <p:spPr bwMode="auto">
          <a:xfrm>
            <a:off x="420688" y="3286125"/>
            <a:ext cx="3656012" cy="3381375"/>
          </a:xfrm>
          <a:prstGeom prst="rect">
            <a:avLst/>
          </a:prstGeom>
          <a:noFill/>
        </p:spPr>
      </p:pic>
      <p:sp>
        <p:nvSpPr>
          <p:cNvPr id="26627" name="Rectangle 3"/>
          <p:cNvSpPr>
            <a:spLocks noChangeArrowheads="1"/>
          </p:cNvSpPr>
          <p:nvPr/>
        </p:nvSpPr>
        <p:spPr bwMode="auto">
          <a:xfrm>
            <a:off x="4235450" y="1042988"/>
            <a:ext cx="4748213" cy="4838700"/>
          </a:xfrm>
          <a:prstGeom prst="rect">
            <a:avLst/>
          </a:prstGeom>
          <a:noFill/>
          <a:ln w="9525" algn="ctr">
            <a:noFill/>
            <a:miter lim="800000"/>
            <a:headEnd/>
            <a:tailEnd/>
          </a:ln>
          <a:effectLst/>
        </p:spPr>
        <p:txBody>
          <a:bodyPr>
            <a:spAutoFit/>
          </a:bodyPr>
          <a:lstStyle/>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buFontTx/>
              <a:buChar char="•"/>
            </a:pPr>
            <a:endParaRPr lang="en-US" sz="2400" kern="1200">
              <a:solidFill>
                <a:srgbClr val="FFFFFF"/>
              </a:solidFill>
              <a:latin typeface="Arial" charset="0"/>
              <a:ea typeface="+mn-ea"/>
              <a:cs typeface="+mn-cs"/>
            </a:endParaRPr>
          </a:p>
          <a:p>
            <a:pPr algn="l" rtl="0" fontAlgn="base">
              <a:spcBef>
                <a:spcPct val="0"/>
              </a:spcBef>
              <a:spcAft>
                <a:spcPct val="0"/>
              </a:spcAft>
            </a:pPr>
            <a:r>
              <a:rPr lang="en-US" sz="2400" kern="1200">
                <a:solidFill>
                  <a:srgbClr val="FFFFFF"/>
                </a:solidFill>
                <a:latin typeface="Arial" charset="0"/>
                <a:ea typeface="+mn-ea"/>
                <a:cs typeface="+mn-cs"/>
              </a:rPr>
              <a:t>Some models do suggest that sustained warming between 2-7</a:t>
            </a:r>
            <a:r>
              <a:rPr lang="en-US" sz="2400" kern="1200" baseline="30000">
                <a:solidFill>
                  <a:srgbClr val="FFFFFF"/>
                </a:solidFill>
                <a:latin typeface="Arial" charset="0"/>
                <a:ea typeface="+mn-ea"/>
                <a:cs typeface="+mn-cs"/>
              </a:rPr>
              <a:t>o</a:t>
            </a:r>
            <a:r>
              <a:rPr lang="en-US" sz="2400" kern="1200">
                <a:solidFill>
                  <a:srgbClr val="FFFFFF"/>
                </a:solidFill>
                <a:latin typeface="Arial" charset="0"/>
                <a:ea typeface="+mn-ea"/>
                <a:cs typeface="+mn-cs"/>
              </a:rPr>
              <a:t>F above today’s global average temperature would initiate irreversible melting of the Greenland ice sheet—which could ultimately contribute about </a:t>
            </a:r>
            <a:r>
              <a:rPr lang="en-US" sz="2400" b="1" kern="1200">
                <a:solidFill>
                  <a:srgbClr val="FFFFFF"/>
                </a:solidFill>
                <a:latin typeface="Arial" charset="0"/>
                <a:ea typeface="+mn-ea"/>
                <a:cs typeface="+mn-cs"/>
              </a:rPr>
              <a:t>23 </a:t>
            </a:r>
            <a:r>
              <a:rPr lang="en-US" sz="2400" b="1" i="1" kern="1200">
                <a:solidFill>
                  <a:srgbClr val="FFFFFF"/>
                </a:solidFill>
                <a:latin typeface="Arial" charset="0"/>
                <a:ea typeface="+mn-ea"/>
                <a:cs typeface="+mn-cs"/>
              </a:rPr>
              <a:t>feet</a:t>
            </a:r>
            <a:r>
              <a:rPr lang="en-US" sz="2400" i="1" kern="1200">
                <a:solidFill>
                  <a:srgbClr val="FFFFFF"/>
                </a:solidFill>
                <a:latin typeface="Arial" charset="0"/>
                <a:ea typeface="+mn-ea"/>
                <a:cs typeface="+mn-cs"/>
              </a:rPr>
              <a:t> </a:t>
            </a:r>
            <a:r>
              <a:rPr lang="en-US" sz="2400" kern="1200">
                <a:solidFill>
                  <a:srgbClr val="FFFFFF"/>
                </a:solidFill>
                <a:latin typeface="Arial" charset="0"/>
                <a:ea typeface="+mn-ea"/>
                <a:cs typeface="+mn-cs"/>
              </a:rPr>
              <a:t>to sea-level rise.</a:t>
            </a: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a:p>
            <a:pPr algn="l" rtl="0" fontAlgn="base">
              <a:spcBef>
                <a:spcPct val="0"/>
              </a:spcBef>
              <a:spcAft>
                <a:spcPct val="0"/>
              </a:spcAft>
            </a:pPr>
            <a:endParaRPr lang="en-US" sz="2400" kern="1200">
              <a:solidFill>
                <a:srgbClr val="FFFFFF"/>
              </a:solidFill>
              <a:latin typeface="Arial" charset="0"/>
              <a:ea typeface="+mn-ea"/>
              <a:cs typeface="+mn-cs"/>
            </a:endParaRPr>
          </a:p>
        </p:txBody>
      </p:sp>
      <p:sp>
        <p:nvSpPr>
          <p:cNvPr id="26628" name="Rectangle 4"/>
          <p:cNvSpPr>
            <a:spLocks noChangeArrowheads="1"/>
          </p:cNvSpPr>
          <p:nvPr/>
        </p:nvSpPr>
        <p:spPr bwMode="auto">
          <a:xfrm>
            <a:off x="5329238" y="6299200"/>
            <a:ext cx="35941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200" kern="1200">
                <a:solidFill>
                  <a:srgbClr val="B2B2B2"/>
                </a:solidFill>
                <a:latin typeface="Arial" charset="0"/>
                <a:ea typeface="+mn-ea"/>
                <a:cs typeface="+mn-cs"/>
              </a:rPr>
              <a:t>Source: IPCC </a:t>
            </a:r>
            <a:r>
              <a:rPr lang="en-US" sz="1200" i="1" kern="1200">
                <a:solidFill>
                  <a:srgbClr val="B2B2B2"/>
                </a:solidFill>
                <a:latin typeface="Arial" charset="0"/>
                <a:ea typeface="+mn-ea"/>
                <a:cs typeface="+mn-cs"/>
              </a:rPr>
              <a:t>Climate Change 2007: The Physical Science Basis</a:t>
            </a:r>
            <a:r>
              <a:rPr lang="en-US" sz="1200" kern="1200">
                <a:solidFill>
                  <a:srgbClr val="B2B2B2"/>
                </a:solidFill>
                <a:latin typeface="Arial" charset="0"/>
                <a:ea typeface="+mn-ea"/>
                <a:cs typeface="+mn-cs"/>
              </a:rPr>
              <a:t>—Summary for Policymakers.   </a:t>
            </a:r>
          </a:p>
        </p:txBody>
      </p:sp>
      <p:sp>
        <p:nvSpPr>
          <p:cNvPr id="26629" name="Text Box 5"/>
          <p:cNvSpPr txBox="1">
            <a:spLocks noChangeArrowheads="1"/>
          </p:cNvSpPr>
          <p:nvPr/>
        </p:nvSpPr>
        <p:spPr bwMode="auto">
          <a:xfrm>
            <a:off x="5006975" y="201613"/>
            <a:ext cx="3048000" cy="579437"/>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kern="1200">
                <a:solidFill>
                  <a:srgbClr val="FFFF99"/>
                </a:solidFill>
                <a:latin typeface="Arial" charset="0"/>
                <a:ea typeface="+mn-ea"/>
                <a:cs typeface="+mn-cs"/>
              </a:rPr>
              <a:t>Threshold risks:</a:t>
            </a:r>
          </a:p>
        </p:txBody>
      </p:sp>
      <p:sp>
        <p:nvSpPr>
          <p:cNvPr id="26630" name="Text Box 6"/>
          <p:cNvSpPr txBox="1">
            <a:spLocks noChangeArrowheads="1"/>
          </p:cNvSpPr>
          <p:nvPr/>
        </p:nvSpPr>
        <p:spPr bwMode="auto">
          <a:xfrm rot="-5400000">
            <a:off x="-874712" y="3654425"/>
            <a:ext cx="2382838" cy="274637"/>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a:solidFill>
                  <a:srgbClr val="808080"/>
                </a:solidFill>
                <a:latin typeface="Arial" charset="0"/>
                <a:ea typeface="+mn-ea"/>
                <a:cs typeface="+mn-cs"/>
              </a:rPr>
              <a:t> Weiss and Overpeck U. Arizona</a:t>
            </a:r>
          </a:p>
        </p:txBody>
      </p:sp>
      <p:pic>
        <p:nvPicPr>
          <p:cNvPr id="26631" name="Picture 7" descr="fl_6meter_lg_Overpeck"/>
          <p:cNvPicPr>
            <a:picLocks noChangeAspect="1" noChangeArrowheads="1"/>
          </p:cNvPicPr>
          <p:nvPr/>
        </p:nvPicPr>
        <p:blipFill>
          <a:blip r:embed="rId5"/>
          <a:srcRect/>
          <a:stretch>
            <a:fillRect/>
          </a:stretch>
        </p:blipFill>
        <p:spPr bwMode="auto">
          <a:xfrm>
            <a:off x="420688" y="152400"/>
            <a:ext cx="3656012" cy="2976563"/>
          </a:xfrm>
          <a:prstGeom prst="rect">
            <a:avLst/>
          </a:prstGeom>
          <a:noFill/>
        </p:spPr>
      </p:pic>
      <p:sp>
        <p:nvSpPr>
          <p:cNvPr id="26632" name="Text Box 8"/>
          <p:cNvSpPr txBox="1">
            <a:spLocks noChangeArrowheads="1"/>
          </p:cNvSpPr>
          <p:nvPr/>
        </p:nvSpPr>
        <p:spPr bwMode="auto">
          <a:xfrm>
            <a:off x="420688" y="1885950"/>
            <a:ext cx="2465387" cy="579438"/>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b="1" kern="1200">
                <a:solidFill>
                  <a:srgbClr val="FF3300"/>
                </a:solidFill>
                <a:latin typeface="Tahoma" pitchFamily="34" charset="0"/>
                <a:ea typeface="+mn-ea"/>
                <a:cs typeface="+mn-cs"/>
              </a:rPr>
              <a:t>+ 19.7 feet</a:t>
            </a:r>
          </a:p>
        </p:txBody>
      </p:sp>
      <p:sp>
        <p:nvSpPr>
          <p:cNvPr id="26633" name="Text Box 9"/>
          <p:cNvSpPr txBox="1">
            <a:spLocks noChangeArrowheads="1"/>
          </p:cNvSpPr>
          <p:nvPr/>
        </p:nvSpPr>
        <p:spPr bwMode="auto">
          <a:xfrm>
            <a:off x="1611313" y="5842000"/>
            <a:ext cx="2465387" cy="579438"/>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b="1" kern="1200">
                <a:solidFill>
                  <a:srgbClr val="FF3300"/>
                </a:solidFill>
                <a:latin typeface="Tahoma" pitchFamily="34" charset="0"/>
                <a:ea typeface="+mn-ea"/>
                <a:cs typeface="+mn-cs"/>
              </a:rPr>
              <a:t>+ 19.7 feet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 y="76200"/>
            <a:ext cx="4191000" cy="838200"/>
          </a:xfrm>
        </p:spPr>
        <p:txBody>
          <a:bodyPr/>
          <a:lstStyle/>
          <a:p>
            <a:pPr algn="l" eaLnBrk="1" hangingPunct="1"/>
            <a:r>
              <a:rPr lang="en-US" sz="2800" u="sng" smtClean="0">
                <a:latin typeface="Arial Black" pitchFamily="34" charset="0"/>
              </a:rPr>
              <a:t>IPCC 4</a:t>
            </a:r>
            <a:r>
              <a:rPr lang="en-US" sz="2800" u="sng" baseline="30000" smtClean="0">
                <a:latin typeface="Arial Black" pitchFamily="34" charset="0"/>
              </a:rPr>
              <a:t>th</a:t>
            </a:r>
            <a:r>
              <a:rPr lang="en-US" sz="2800" u="sng" smtClean="0">
                <a:latin typeface="Arial Black" pitchFamily="34" charset="0"/>
              </a:rPr>
              <a:t> Assessment GCMs</a:t>
            </a:r>
          </a:p>
        </p:txBody>
      </p:sp>
      <p:sp>
        <p:nvSpPr>
          <p:cNvPr id="52227" name="Rectangle 3"/>
          <p:cNvSpPr>
            <a:spLocks noGrp="1" noChangeArrowheads="1"/>
          </p:cNvSpPr>
          <p:nvPr>
            <p:ph type="body" idx="1"/>
          </p:nvPr>
        </p:nvSpPr>
        <p:spPr>
          <a:xfrm>
            <a:off x="76200" y="1295400"/>
            <a:ext cx="4343400" cy="4876800"/>
          </a:xfrm>
        </p:spPr>
        <p:txBody>
          <a:bodyPr/>
          <a:lstStyle/>
          <a:p>
            <a:pPr eaLnBrk="1" hangingPunct="1">
              <a:lnSpc>
                <a:spcPct val="90000"/>
              </a:lnSpc>
              <a:buFontTx/>
              <a:buNone/>
            </a:pPr>
            <a:r>
              <a:rPr lang="en-US" sz="2800" smtClean="0">
                <a:latin typeface="Arial Black" pitchFamily="34" charset="0"/>
              </a:rPr>
              <a:t>All Year</a:t>
            </a:r>
          </a:p>
          <a:p>
            <a:pPr eaLnBrk="1" hangingPunct="1">
              <a:lnSpc>
                <a:spcPct val="90000"/>
              </a:lnSpc>
              <a:buFontTx/>
              <a:buNone/>
            </a:pPr>
            <a:r>
              <a:rPr lang="en-US" sz="2800" smtClean="0">
                <a:latin typeface="Arial Black" pitchFamily="34" charset="0"/>
              </a:rPr>
              <a:t>3°C (5.4°F) warmer</a:t>
            </a:r>
          </a:p>
          <a:p>
            <a:pPr eaLnBrk="1" hangingPunct="1">
              <a:lnSpc>
                <a:spcPct val="90000"/>
              </a:lnSpc>
              <a:buFontTx/>
              <a:buNone/>
            </a:pPr>
            <a:endParaRPr lang="en-US" sz="2800" smtClean="0">
              <a:latin typeface="Arial Black" pitchFamily="34" charset="0"/>
            </a:endParaRPr>
          </a:p>
          <a:p>
            <a:pPr eaLnBrk="1" hangingPunct="1">
              <a:lnSpc>
                <a:spcPct val="90000"/>
              </a:lnSpc>
              <a:buFontTx/>
              <a:buNone/>
            </a:pPr>
            <a:r>
              <a:rPr lang="en-US" sz="2800" i="1" smtClean="0">
                <a:latin typeface="Arial Black" pitchFamily="34" charset="0"/>
              </a:rPr>
              <a:t>BUT</a:t>
            </a:r>
          </a:p>
          <a:p>
            <a:pPr eaLnBrk="1" hangingPunct="1">
              <a:lnSpc>
                <a:spcPct val="90000"/>
              </a:lnSpc>
              <a:buFontTx/>
              <a:buNone/>
            </a:pPr>
            <a:r>
              <a:rPr lang="en-US" sz="2800" smtClean="0">
                <a:solidFill>
                  <a:srgbClr val="0000CC"/>
                </a:solidFill>
                <a:latin typeface="Arial Black" pitchFamily="34" charset="0"/>
              </a:rPr>
              <a:t>Winter – wetter</a:t>
            </a:r>
          </a:p>
          <a:p>
            <a:pPr eaLnBrk="1" hangingPunct="1">
              <a:lnSpc>
                <a:spcPct val="90000"/>
              </a:lnSpc>
              <a:buFontTx/>
              <a:buNone/>
            </a:pPr>
            <a:endParaRPr lang="en-US" sz="2800" smtClean="0">
              <a:latin typeface="Arial Black" pitchFamily="34" charset="0"/>
            </a:endParaRPr>
          </a:p>
          <a:p>
            <a:pPr eaLnBrk="1" hangingPunct="1">
              <a:lnSpc>
                <a:spcPct val="90000"/>
              </a:lnSpc>
              <a:buFontTx/>
              <a:buNone/>
            </a:pPr>
            <a:endParaRPr lang="en-US" sz="2800" smtClean="0">
              <a:latin typeface="Arial Black" pitchFamily="34" charset="0"/>
            </a:endParaRPr>
          </a:p>
          <a:p>
            <a:pPr eaLnBrk="1" hangingPunct="1">
              <a:lnSpc>
                <a:spcPct val="90000"/>
              </a:lnSpc>
              <a:buFontTx/>
              <a:buNone/>
            </a:pPr>
            <a:endParaRPr lang="en-US" sz="2800" smtClean="0">
              <a:latin typeface="Arial Black" pitchFamily="34" charset="0"/>
            </a:endParaRPr>
          </a:p>
          <a:p>
            <a:pPr eaLnBrk="1" hangingPunct="1">
              <a:lnSpc>
                <a:spcPct val="90000"/>
              </a:lnSpc>
              <a:buFontTx/>
              <a:buNone/>
            </a:pPr>
            <a:r>
              <a:rPr lang="en-US" sz="2800" smtClean="0">
                <a:solidFill>
                  <a:srgbClr val="CC0000"/>
                </a:solidFill>
                <a:latin typeface="Arial Black" pitchFamily="34" charset="0"/>
              </a:rPr>
              <a:t>Summer – drier</a:t>
            </a:r>
          </a:p>
        </p:txBody>
      </p:sp>
      <p:pic>
        <p:nvPicPr>
          <p:cNvPr id="52228" name="Picture 4" descr="GraphNorthAmerica2040-2069Cropped"/>
          <p:cNvPicPr>
            <a:picLocks noChangeAspect="1" noChangeArrowheads="1"/>
          </p:cNvPicPr>
          <p:nvPr/>
        </p:nvPicPr>
        <p:blipFill>
          <a:blip r:embed="rId3"/>
          <a:srcRect/>
          <a:stretch>
            <a:fillRect/>
          </a:stretch>
        </p:blipFill>
        <p:spPr bwMode="auto">
          <a:xfrm>
            <a:off x="4235450" y="0"/>
            <a:ext cx="4908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0"/>
            <a:ext cx="8229600" cy="914400"/>
          </a:xfrm>
        </p:spPr>
        <p:txBody>
          <a:bodyPr/>
          <a:lstStyle/>
          <a:p>
            <a:r>
              <a:rPr lang="en-US"/>
              <a:t>Models Used in the AR4</a:t>
            </a:r>
          </a:p>
        </p:txBody>
      </p:sp>
      <p:pic>
        <p:nvPicPr>
          <p:cNvPr id="35845" name="Picture 5"/>
          <p:cNvPicPr>
            <a:picLocks noChangeAspect="1" noChangeArrowheads="1"/>
          </p:cNvPicPr>
          <p:nvPr/>
        </p:nvPicPr>
        <p:blipFill>
          <a:blip r:embed="rId2"/>
          <a:srcRect/>
          <a:stretch>
            <a:fillRect/>
          </a:stretch>
        </p:blipFill>
        <p:spPr bwMode="auto">
          <a:xfrm>
            <a:off x="488950" y="914400"/>
            <a:ext cx="8167688" cy="55943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685800" y="1376363"/>
            <a:ext cx="7696200" cy="5253037"/>
          </a:xfrm>
          <a:prstGeom prst="rect">
            <a:avLst/>
          </a:prstGeom>
          <a:noFill/>
          <a:ln w="9525">
            <a:noFill/>
            <a:miter lim="800000"/>
            <a:headEnd/>
            <a:tailEnd/>
          </a:ln>
        </p:spPr>
      </p:pic>
      <p:sp>
        <p:nvSpPr>
          <p:cNvPr id="53251" name="Rectangle 3"/>
          <p:cNvSpPr>
            <a:spLocks noChangeArrowheads="1"/>
          </p:cNvSpPr>
          <p:nvPr/>
        </p:nvSpPr>
        <p:spPr bwMode="auto">
          <a:xfrm flipH="1">
            <a:off x="2743200" y="2209800"/>
            <a:ext cx="76200" cy="355600"/>
          </a:xfrm>
          <a:prstGeom prst="rect">
            <a:avLst/>
          </a:prstGeom>
          <a:solidFill>
            <a:srgbClr val="FF0000"/>
          </a:solidFill>
          <a:ln w="9525">
            <a:solidFill>
              <a:srgbClr val="FF0000"/>
            </a:solidFill>
            <a:miter lim="800000"/>
            <a:headEnd/>
            <a:tailEnd/>
          </a:ln>
        </p:spPr>
        <p:txBody>
          <a:bodyPr wrap="none" anchor="ctr"/>
          <a:lstStyle/>
          <a:p>
            <a:pPr algn="l" rtl="0" eaLnBrk="0" fontAlgn="base" hangingPunct="0">
              <a:spcBef>
                <a:spcPct val="0"/>
              </a:spcBef>
              <a:spcAft>
                <a:spcPct val="0"/>
              </a:spcAft>
            </a:pPr>
            <a:endParaRPr lang="en-US" sz="2800" kern="1200">
              <a:solidFill>
                <a:srgbClr val="000000"/>
              </a:solidFill>
              <a:latin typeface="Arial Black" pitchFamily="34" charset="0"/>
              <a:ea typeface="+mn-ea"/>
              <a:cs typeface="+mn-cs"/>
            </a:endParaRPr>
          </a:p>
        </p:txBody>
      </p:sp>
      <p:sp>
        <p:nvSpPr>
          <p:cNvPr id="53252" name="Rectangle 4"/>
          <p:cNvSpPr>
            <a:spLocks noChangeArrowheads="1"/>
          </p:cNvSpPr>
          <p:nvPr/>
        </p:nvSpPr>
        <p:spPr bwMode="auto">
          <a:xfrm flipH="1">
            <a:off x="3644900" y="4216400"/>
            <a:ext cx="74613" cy="355600"/>
          </a:xfrm>
          <a:prstGeom prst="rect">
            <a:avLst/>
          </a:prstGeom>
          <a:solidFill>
            <a:srgbClr val="FF0000"/>
          </a:solidFill>
          <a:ln w="9525">
            <a:solidFill>
              <a:srgbClr val="FF0000"/>
            </a:solidFill>
            <a:miter lim="800000"/>
            <a:headEnd/>
            <a:tailEnd/>
          </a:ln>
        </p:spPr>
        <p:txBody>
          <a:bodyPr wrap="none" anchor="ctr"/>
          <a:lstStyle/>
          <a:p>
            <a:pPr algn="l" rtl="0" eaLnBrk="0" fontAlgn="base" hangingPunct="0">
              <a:spcBef>
                <a:spcPct val="0"/>
              </a:spcBef>
              <a:spcAft>
                <a:spcPct val="0"/>
              </a:spcAft>
            </a:pPr>
            <a:endParaRPr lang="en-US" sz="2800" kern="1200">
              <a:solidFill>
                <a:srgbClr val="000000"/>
              </a:solidFill>
              <a:latin typeface="Arial Black" pitchFamily="34" charset="0"/>
              <a:ea typeface="+mn-ea"/>
              <a:cs typeface="+mn-cs"/>
            </a:endParaRPr>
          </a:p>
        </p:txBody>
      </p:sp>
      <p:pic>
        <p:nvPicPr>
          <p:cNvPr id="53253" name="Picture 5" descr="CIG_logo_color_1_inch"/>
          <p:cNvPicPr>
            <a:picLocks noChangeAspect="1" noChangeArrowheads="1"/>
          </p:cNvPicPr>
          <p:nvPr/>
        </p:nvPicPr>
        <p:blipFill>
          <a:blip r:embed="rId4"/>
          <a:srcRect/>
          <a:stretch>
            <a:fillRect/>
          </a:stretch>
        </p:blipFill>
        <p:spPr bwMode="auto">
          <a:xfrm>
            <a:off x="8688388" y="6083300"/>
            <a:ext cx="417512" cy="711200"/>
          </a:xfrm>
          <a:prstGeom prst="rect">
            <a:avLst/>
          </a:prstGeom>
          <a:noFill/>
          <a:ln w="9525">
            <a:noFill/>
            <a:miter lim="800000"/>
            <a:headEnd/>
            <a:tailEnd/>
          </a:ln>
        </p:spPr>
      </p:pic>
      <p:sp>
        <p:nvSpPr>
          <p:cNvPr id="544774" name="Rectangle 6"/>
          <p:cNvSpPr>
            <a:spLocks noChangeArrowheads="1"/>
          </p:cNvSpPr>
          <p:nvPr/>
        </p:nvSpPr>
        <p:spPr bwMode="auto">
          <a:xfrm>
            <a:off x="304800" y="228600"/>
            <a:ext cx="8610600" cy="914400"/>
          </a:xfrm>
          <a:prstGeom prst="rect">
            <a:avLst/>
          </a:prstGeom>
          <a:solidFill>
            <a:schemeClr val="hlink"/>
          </a:solidFill>
          <a:ln w="57150">
            <a:solidFill>
              <a:srgbClr val="FFCC66"/>
            </a:solidFill>
            <a:miter lim="800000"/>
            <a:headEnd/>
            <a:tailEnd/>
          </a:ln>
          <a:effectLst/>
        </p:spPr>
        <p:txBody>
          <a:bodyPr anchor="ctr"/>
          <a:lstStyle/>
          <a:p>
            <a:pPr algn="ctr" rtl="0" fontAlgn="base">
              <a:spcBef>
                <a:spcPct val="0"/>
              </a:spcBef>
              <a:spcAft>
                <a:spcPct val="0"/>
              </a:spcAft>
              <a:defRPr/>
            </a:pPr>
            <a:r>
              <a:rPr lang="en-US" sz="2800" b="1" kern="1200">
                <a:solidFill>
                  <a:srgbClr val="FFFF99"/>
                </a:solidFill>
                <a:effectLst>
                  <a:outerShdw blurRad="38100" dist="38100" dir="2700000" algn="tl">
                    <a:srgbClr val="000000"/>
                  </a:outerShdw>
                </a:effectLst>
                <a:latin typeface="Arial" charset="0"/>
                <a:ea typeface="+mn-ea"/>
                <a:cs typeface="+mn-cs"/>
              </a:rPr>
              <a:t>Comparing Projected Change in Mean with </a:t>
            </a:r>
            <a:br>
              <a:rPr lang="en-US" sz="2800" b="1" kern="1200">
                <a:solidFill>
                  <a:srgbClr val="FFFF99"/>
                </a:solidFill>
                <a:effectLst>
                  <a:outerShdw blurRad="38100" dist="38100" dir="2700000" algn="tl">
                    <a:srgbClr val="000000"/>
                  </a:outerShdw>
                </a:effectLst>
                <a:latin typeface="Arial" charset="0"/>
                <a:ea typeface="+mn-ea"/>
                <a:cs typeface="+mn-cs"/>
              </a:rPr>
            </a:br>
            <a:r>
              <a:rPr lang="en-US" sz="2800" b="1" kern="1200">
                <a:solidFill>
                  <a:srgbClr val="FFFF99"/>
                </a:solidFill>
                <a:effectLst>
                  <a:outerShdw blurRad="38100" dist="38100" dir="2700000" algn="tl">
                    <a:srgbClr val="000000"/>
                  </a:outerShdw>
                </a:effectLst>
                <a:latin typeface="Arial" charset="0"/>
                <a:ea typeface="+mn-ea"/>
                <a:cs typeface="+mn-cs"/>
              </a:rPr>
              <a:t>20th Century Variability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611313"/>
            <a:ext cx="8763000" cy="4713287"/>
            <a:chOff x="96" y="1015"/>
            <a:chExt cx="5520" cy="2969"/>
          </a:xfrm>
        </p:grpSpPr>
        <p:graphicFrame>
          <p:nvGraphicFramePr>
            <p:cNvPr id="6146" name="Object 2"/>
            <p:cNvGraphicFramePr>
              <a:graphicFrameLocks noChangeAspect="1"/>
            </p:cNvGraphicFramePr>
            <p:nvPr/>
          </p:nvGraphicFramePr>
          <p:xfrm>
            <a:off x="96" y="1015"/>
            <a:ext cx="5520" cy="2969"/>
          </p:xfrm>
          <a:graphic>
            <a:graphicData uri="http://schemas.openxmlformats.org/presentationml/2006/ole">
              <p:oleObj spid="_x0000_s41986" name="Image" r:id="rId4" imgW="4533333" imgH="2438095" progId="Photoshop.Image.8">
                <p:embed/>
              </p:oleObj>
            </a:graphicData>
          </a:graphic>
        </p:graphicFrame>
        <p:sp>
          <p:nvSpPr>
            <p:cNvPr id="6149" name="Text Box 4"/>
            <p:cNvSpPr txBox="1">
              <a:spLocks noChangeArrowheads="1"/>
            </p:cNvSpPr>
            <p:nvPr/>
          </p:nvSpPr>
          <p:spPr bwMode="auto">
            <a:xfrm>
              <a:off x="287" y="3608"/>
              <a:ext cx="356"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Oct</a:t>
              </a:r>
            </a:p>
          </p:txBody>
        </p:sp>
        <p:sp>
          <p:nvSpPr>
            <p:cNvPr id="6150" name="Text Box 5"/>
            <p:cNvSpPr txBox="1">
              <a:spLocks noChangeArrowheads="1"/>
            </p:cNvSpPr>
            <p:nvPr/>
          </p:nvSpPr>
          <p:spPr bwMode="auto">
            <a:xfrm>
              <a:off x="717" y="3608"/>
              <a:ext cx="388"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Nov</a:t>
              </a:r>
            </a:p>
          </p:txBody>
        </p:sp>
        <p:sp>
          <p:nvSpPr>
            <p:cNvPr id="6151" name="Text Box 6"/>
            <p:cNvSpPr txBox="1">
              <a:spLocks noChangeArrowheads="1"/>
            </p:cNvSpPr>
            <p:nvPr/>
          </p:nvSpPr>
          <p:spPr bwMode="auto">
            <a:xfrm>
              <a:off x="1166" y="3608"/>
              <a:ext cx="380"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Dec</a:t>
              </a:r>
            </a:p>
          </p:txBody>
        </p:sp>
        <p:sp>
          <p:nvSpPr>
            <p:cNvPr id="6152" name="Text Box 7"/>
            <p:cNvSpPr txBox="1">
              <a:spLocks noChangeArrowheads="1"/>
            </p:cNvSpPr>
            <p:nvPr/>
          </p:nvSpPr>
          <p:spPr bwMode="auto">
            <a:xfrm>
              <a:off x="1620" y="3608"/>
              <a:ext cx="364"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Jan</a:t>
              </a:r>
            </a:p>
          </p:txBody>
        </p:sp>
        <p:sp>
          <p:nvSpPr>
            <p:cNvPr id="6153" name="Text Box 8"/>
            <p:cNvSpPr txBox="1">
              <a:spLocks noChangeArrowheads="1"/>
            </p:cNvSpPr>
            <p:nvPr/>
          </p:nvSpPr>
          <p:spPr bwMode="auto">
            <a:xfrm>
              <a:off x="3846" y="3608"/>
              <a:ext cx="372"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Jun</a:t>
              </a:r>
            </a:p>
          </p:txBody>
        </p:sp>
        <p:sp>
          <p:nvSpPr>
            <p:cNvPr id="6154" name="Text Box 9"/>
            <p:cNvSpPr txBox="1">
              <a:spLocks noChangeArrowheads="1"/>
            </p:cNvSpPr>
            <p:nvPr/>
          </p:nvSpPr>
          <p:spPr bwMode="auto">
            <a:xfrm>
              <a:off x="4316" y="3608"/>
              <a:ext cx="324"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Jul</a:t>
              </a:r>
            </a:p>
          </p:txBody>
        </p:sp>
        <p:sp>
          <p:nvSpPr>
            <p:cNvPr id="6155" name="Text Box 10"/>
            <p:cNvSpPr txBox="1">
              <a:spLocks noChangeArrowheads="1"/>
            </p:cNvSpPr>
            <p:nvPr/>
          </p:nvSpPr>
          <p:spPr bwMode="auto">
            <a:xfrm>
              <a:off x="4725" y="3608"/>
              <a:ext cx="396"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Aug</a:t>
              </a:r>
            </a:p>
          </p:txBody>
        </p:sp>
        <p:sp>
          <p:nvSpPr>
            <p:cNvPr id="6156" name="Text Box 11"/>
            <p:cNvSpPr txBox="1">
              <a:spLocks noChangeArrowheads="1"/>
            </p:cNvSpPr>
            <p:nvPr/>
          </p:nvSpPr>
          <p:spPr bwMode="auto">
            <a:xfrm>
              <a:off x="5180" y="3608"/>
              <a:ext cx="380"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Sep</a:t>
              </a:r>
            </a:p>
          </p:txBody>
        </p:sp>
        <p:sp>
          <p:nvSpPr>
            <p:cNvPr id="6157" name="Text Box 12"/>
            <p:cNvSpPr txBox="1">
              <a:spLocks noChangeArrowheads="1"/>
            </p:cNvSpPr>
            <p:nvPr/>
          </p:nvSpPr>
          <p:spPr bwMode="auto">
            <a:xfrm>
              <a:off x="2063" y="3608"/>
              <a:ext cx="372"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Feb</a:t>
              </a:r>
            </a:p>
          </p:txBody>
        </p:sp>
        <p:sp>
          <p:nvSpPr>
            <p:cNvPr id="6158" name="Text Box 13"/>
            <p:cNvSpPr txBox="1">
              <a:spLocks noChangeArrowheads="1"/>
            </p:cNvSpPr>
            <p:nvPr/>
          </p:nvSpPr>
          <p:spPr bwMode="auto">
            <a:xfrm>
              <a:off x="2508" y="3608"/>
              <a:ext cx="372"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Mar</a:t>
              </a:r>
            </a:p>
          </p:txBody>
        </p:sp>
        <p:sp>
          <p:nvSpPr>
            <p:cNvPr id="6159" name="Text Box 14"/>
            <p:cNvSpPr txBox="1">
              <a:spLocks noChangeArrowheads="1"/>
            </p:cNvSpPr>
            <p:nvPr/>
          </p:nvSpPr>
          <p:spPr bwMode="auto">
            <a:xfrm>
              <a:off x="2958" y="3608"/>
              <a:ext cx="364"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Apr</a:t>
              </a:r>
            </a:p>
          </p:txBody>
        </p:sp>
        <p:sp>
          <p:nvSpPr>
            <p:cNvPr id="6160" name="Text Box 15"/>
            <p:cNvSpPr txBox="1">
              <a:spLocks noChangeArrowheads="1"/>
            </p:cNvSpPr>
            <p:nvPr/>
          </p:nvSpPr>
          <p:spPr bwMode="auto">
            <a:xfrm>
              <a:off x="3388" y="3608"/>
              <a:ext cx="396"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May</a:t>
              </a:r>
            </a:p>
          </p:txBody>
        </p:sp>
        <p:sp>
          <p:nvSpPr>
            <p:cNvPr id="6161" name="Text Box 16"/>
            <p:cNvSpPr txBox="1">
              <a:spLocks noChangeArrowheads="1"/>
            </p:cNvSpPr>
            <p:nvPr/>
          </p:nvSpPr>
          <p:spPr bwMode="auto">
            <a:xfrm rot="-5400000">
              <a:off x="-778" y="2268"/>
              <a:ext cx="2156"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100,000 cubic feet per second</a:t>
              </a:r>
            </a:p>
          </p:txBody>
        </p:sp>
        <p:sp>
          <p:nvSpPr>
            <p:cNvPr id="6162" name="Text Box 17"/>
            <p:cNvSpPr txBox="1">
              <a:spLocks noChangeArrowheads="1"/>
            </p:cNvSpPr>
            <p:nvPr/>
          </p:nvSpPr>
          <p:spPr bwMode="auto">
            <a:xfrm>
              <a:off x="1248" y="1392"/>
              <a:ext cx="1708"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Predicted flow in 2050s</a:t>
              </a:r>
            </a:p>
          </p:txBody>
        </p:sp>
        <p:sp>
          <p:nvSpPr>
            <p:cNvPr id="6163" name="Text Box 18"/>
            <p:cNvSpPr txBox="1">
              <a:spLocks noChangeArrowheads="1"/>
            </p:cNvSpPr>
            <p:nvPr/>
          </p:nvSpPr>
          <p:spPr bwMode="auto">
            <a:xfrm>
              <a:off x="1248" y="1705"/>
              <a:ext cx="972" cy="231"/>
            </a:xfrm>
            <a:prstGeom prst="rect">
              <a:avLst/>
            </a:prstGeom>
            <a:noFill/>
            <a:ln w="44450" algn="ctr">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Present flow</a:t>
              </a:r>
            </a:p>
          </p:txBody>
        </p:sp>
        <p:sp>
          <p:nvSpPr>
            <p:cNvPr id="6164" name="Text Box 19"/>
            <p:cNvSpPr txBox="1">
              <a:spLocks noChangeArrowheads="1"/>
            </p:cNvSpPr>
            <p:nvPr/>
          </p:nvSpPr>
          <p:spPr bwMode="auto">
            <a:xfrm>
              <a:off x="4356" y="1248"/>
              <a:ext cx="972" cy="577"/>
            </a:xfrm>
            <a:prstGeom prst="rect">
              <a:avLst/>
            </a:prstGeom>
            <a:noFill/>
            <a:ln w="44450" algn="ctr">
              <a:noFill/>
              <a:miter lim="800000"/>
              <a:headEnd/>
              <a:tailEnd/>
            </a:ln>
          </p:spPr>
          <p:txBody>
            <a:bodyPr>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30-50% less water in summer</a:t>
              </a:r>
            </a:p>
          </p:txBody>
        </p:sp>
        <p:sp>
          <p:nvSpPr>
            <p:cNvPr id="6165" name="Line 20"/>
            <p:cNvSpPr>
              <a:spLocks noChangeShapeType="1"/>
            </p:cNvSpPr>
            <p:nvPr/>
          </p:nvSpPr>
          <p:spPr bwMode="auto">
            <a:xfrm flipH="1">
              <a:off x="4608" y="1824"/>
              <a:ext cx="96" cy="384"/>
            </a:xfrm>
            <a:prstGeom prst="line">
              <a:avLst/>
            </a:prstGeom>
            <a:noFill/>
            <a:ln w="44450">
              <a:solidFill>
                <a:schemeClr val="tx1"/>
              </a:solidFill>
              <a:round/>
              <a:headEnd/>
              <a:tailEnd type="triangle" w="lg" len="lg"/>
            </a:ln>
          </p:spPr>
          <p:txBody>
            <a:bodyPr wrap="none" anchor="ct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grpSp>
      <p:sp>
        <p:nvSpPr>
          <p:cNvPr id="6148" name="Rectangle 21"/>
          <p:cNvSpPr>
            <a:spLocks noChangeArrowheads="1"/>
          </p:cNvSpPr>
          <p:nvPr/>
        </p:nvSpPr>
        <p:spPr bwMode="auto">
          <a:xfrm>
            <a:off x="0" y="0"/>
            <a:ext cx="9144000" cy="946150"/>
          </a:xfrm>
          <a:prstGeom prst="rect">
            <a:avLst/>
          </a:prstGeom>
          <a:noFill/>
          <a:ln w="44450" algn="ctr">
            <a:noFill/>
            <a:miter lim="800000"/>
            <a:headEnd/>
            <a:tailEnd/>
          </a:ln>
        </p:spPr>
        <p:txBody>
          <a:bodyPr>
            <a:spAutoFit/>
          </a:bodyPr>
          <a:lstStyle/>
          <a:p>
            <a:pPr algn="ctr" rtl="0" fontAlgn="base">
              <a:spcBef>
                <a:spcPct val="0"/>
              </a:spcBef>
              <a:spcAft>
                <a:spcPct val="0"/>
              </a:spcAft>
            </a:pPr>
            <a:r>
              <a:rPr lang="en-US" sz="2800" b="1" kern="1200">
                <a:solidFill>
                  <a:srgbClr val="000000"/>
                </a:solidFill>
                <a:latin typeface="Arial" pitchFamily="34" charset="0"/>
                <a:ea typeface="+mn-ea"/>
                <a:cs typeface="+mn-cs"/>
              </a:rPr>
              <a:t>Naturalized Columbia River streamflow,</a:t>
            </a:r>
          </a:p>
          <a:p>
            <a:pPr algn="ctr" rtl="0" fontAlgn="base">
              <a:spcBef>
                <a:spcPct val="0"/>
              </a:spcBef>
              <a:spcAft>
                <a:spcPct val="0"/>
              </a:spcAft>
            </a:pPr>
            <a:r>
              <a:rPr lang="en-US" sz="2800" b="1" kern="1200">
                <a:solidFill>
                  <a:srgbClr val="000000"/>
                </a:solidFill>
                <a:latin typeface="Arial" pitchFamily="34" charset="0"/>
                <a:ea typeface="+mn-ea"/>
                <a:cs typeface="+mn-cs"/>
              </a:rPr>
              <a:t>The Dalles, 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chemeClr val="bg1"/>
            </a:gs>
          </a:gsLst>
          <a:lin ang="5400000" scaled="1"/>
        </a:gradFill>
        <a:effectLst/>
      </p:bgPr>
    </p:bg>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400" y="1981200"/>
            <a:ext cx="8782050" cy="4362450"/>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2800" u="sng" kern="1200">
                <a:solidFill>
                  <a:srgbClr val="000000"/>
                </a:solidFill>
                <a:latin typeface="Arial Black" pitchFamily="34" charset="0"/>
                <a:ea typeface="+mn-ea"/>
                <a:cs typeface="+mn-cs"/>
              </a:rPr>
              <a:t>EXPECTED MONTANA </a:t>
            </a:r>
            <a:r>
              <a:rPr lang="en-US" sz="2800" u="sng" kern="1200">
                <a:solidFill>
                  <a:srgbClr val="008000"/>
                </a:solidFill>
                <a:latin typeface="Arial Black" pitchFamily="34" charset="0"/>
                <a:ea typeface="+mn-ea"/>
                <a:cs typeface="+mn-cs"/>
              </a:rPr>
              <a:t>ECOSYSTEM</a:t>
            </a:r>
            <a:r>
              <a:rPr lang="en-US" sz="2800" u="sng" kern="1200">
                <a:solidFill>
                  <a:srgbClr val="000000"/>
                </a:solidFill>
                <a:latin typeface="Arial Black" pitchFamily="34" charset="0"/>
                <a:ea typeface="+mn-ea"/>
                <a:cs typeface="+mn-cs"/>
              </a:rPr>
              <a:t> TRENDS</a:t>
            </a:r>
          </a:p>
          <a:p>
            <a:pPr algn="l" rtl="0" eaLnBrk="0" fontAlgn="base" hangingPunct="0">
              <a:spcBef>
                <a:spcPct val="0"/>
              </a:spcBef>
              <a:spcAft>
                <a:spcPct val="0"/>
              </a:spcAft>
            </a:pPr>
            <a:endParaRPr lang="en-US" sz="2800" kern="1200">
              <a:solidFill>
                <a:srgbClr val="000000"/>
              </a:solidFill>
              <a:latin typeface="Arial Black" pitchFamily="34" charset="0"/>
              <a:ea typeface="+mn-ea"/>
              <a:cs typeface="+mn-cs"/>
            </a:endParaRPr>
          </a:p>
          <a:p>
            <a:pPr algn="l" rtl="0" eaLnBrk="0" fontAlgn="base" hangingPunct="0">
              <a:spcBef>
                <a:spcPct val="0"/>
              </a:spcBef>
              <a:spcAft>
                <a:spcPct val="0"/>
              </a:spcAft>
            </a:pPr>
            <a:r>
              <a:rPr lang="en-US" sz="2800" kern="1200">
                <a:solidFill>
                  <a:srgbClr val="000000"/>
                </a:solidFill>
                <a:latin typeface="Arial Black" pitchFamily="34" charset="0"/>
                <a:ea typeface="+mn-ea"/>
                <a:cs typeface="+mn-cs"/>
              </a:rPr>
              <a:t>- Earlier crop planting dates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More forest/range/crop productivity</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Decreased deer/elk winterkill</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Hibernating animals?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Increased forest insect/disease trends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More aquatic ecosystem degradation,</a:t>
            </a:r>
          </a:p>
          <a:p>
            <a:pPr algn="l" rtl="0" eaLnBrk="0" fontAlgn="base" hangingPunct="0">
              <a:spcBef>
                <a:spcPct val="0"/>
              </a:spcBef>
              <a:spcAft>
                <a:spcPct val="0"/>
              </a:spcAft>
            </a:pPr>
            <a:r>
              <a:rPr lang="en-US" sz="2800" kern="1200">
                <a:solidFill>
                  <a:srgbClr val="000000"/>
                </a:solidFill>
                <a:latin typeface="Arial Black" pitchFamily="34" charset="0"/>
                <a:ea typeface="+mn-ea"/>
                <a:cs typeface="+mn-cs"/>
              </a:rPr>
              <a:t>    low dissolved O</a:t>
            </a:r>
            <a:r>
              <a:rPr lang="en-US" sz="2800" kern="1200" baseline="-25000">
                <a:solidFill>
                  <a:srgbClr val="000000"/>
                </a:solidFill>
                <a:latin typeface="Arial Black" pitchFamily="34" charset="0"/>
                <a:ea typeface="+mn-ea"/>
                <a:cs typeface="+mn-cs"/>
              </a:rPr>
              <a:t>2</a:t>
            </a:r>
            <a:r>
              <a:rPr lang="en-US" sz="2800" kern="1200">
                <a:solidFill>
                  <a:srgbClr val="000000"/>
                </a:solidFill>
                <a:latin typeface="Arial Black" pitchFamily="34" charset="0"/>
                <a:ea typeface="+mn-ea"/>
                <a:cs typeface="+mn-cs"/>
              </a:rPr>
              <a:t>, high water temps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More aquatic recreation limits</a:t>
            </a:r>
          </a:p>
        </p:txBody>
      </p:sp>
      <p:sp>
        <p:nvSpPr>
          <p:cNvPr id="58371" name="Text Box 3"/>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3200" b="1" kern="1200">
                <a:solidFill>
                  <a:srgbClr val="FFFF00"/>
                </a:solidFill>
                <a:latin typeface="Lithograph"/>
                <a:ea typeface="+mn-ea"/>
                <a:cs typeface="+mn-cs"/>
              </a:rPr>
              <a:t>MONTANA FOR THE NEXT 50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MTU logo"/>
          <p:cNvPicPr>
            <a:picLocks noChangeAspect="1" noChangeArrowheads="1"/>
          </p:cNvPicPr>
          <p:nvPr/>
        </p:nvPicPr>
        <p:blipFill>
          <a:blip r:embed="rId3"/>
          <a:srcRect/>
          <a:stretch>
            <a:fillRect/>
          </a:stretch>
        </p:blipFill>
        <p:spPr bwMode="auto">
          <a:xfrm>
            <a:off x="7772400" y="6096000"/>
            <a:ext cx="1219200" cy="623888"/>
          </a:xfrm>
          <a:prstGeom prst="rect">
            <a:avLst/>
          </a:prstGeom>
          <a:noFill/>
          <a:ln w="9525">
            <a:noFill/>
            <a:miter lim="800000"/>
            <a:headEnd/>
            <a:tailEnd/>
          </a:ln>
        </p:spPr>
      </p:pic>
      <p:sp>
        <p:nvSpPr>
          <p:cNvPr id="54275" name="Rectangle 3"/>
          <p:cNvSpPr>
            <a:spLocks noGrp="1" noChangeArrowheads="1"/>
          </p:cNvSpPr>
          <p:nvPr>
            <p:ph type="title"/>
          </p:nvPr>
        </p:nvSpPr>
        <p:spPr>
          <a:xfrm>
            <a:off x="457200" y="0"/>
            <a:ext cx="8229600" cy="1143000"/>
          </a:xfrm>
        </p:spPr>
        <p:txBody>
          <a:bodyPr/>
          <a:lstStyle/>
          <a:p>
            <a:pPr eaLnBrk="1" hangingPunct="1"/>
            <a:r>
              <a:rPr lang="en-US" sz="3200" smtClean="0"/>
              <a:t>Montana’s Streamflow is decreasing and peaking earlier</a:t>
            </a:r>
          </a:p>
        </p:txBody>
      </p:sp>
      <p:pic>
        <p:nvPicPr>
          <p:cNvPr id="54276" name="Picture 4"/>
          <p:cNvPicPr>
            <a:picLocks noChangeAspect="1" noChangeArrowheads="1"/>
          </p:cNvPicPr>
          <p:nvPr/>
        </p:nvPicPr>
        <p:blipFill>
          <a:blip r:embed="rId4"/>
          <a:srcRect/>
          <a:stretch>
            <a:fillRect/>
          </a:stretch>
        </p:blipFill>
        <p:spPr bwMode="auto">
          <a:xfrm>
            <a:off x="0" y="1066800"/>
            <a:ext cx="914400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685800" y="304800"/>
            <a:ext cx="7772400" cy="1143000"/>
          </a:xfrm>
        </p:spPr>
        <p:txBody>
          <a:bodyPr/>
          <a:lstStyle/>
          <a:p>
            <a:pPr eaLnBrk="1" hangingPunct="1">
              <a:defRPr/>
            </a:pPr>
            <a:r>
              <a:rPr lang="en-US" sz="2800" smtClean="0">
                <a:solidFill>
                  <a:schemeClr val="tx1"/>
                </a:solidFill>
                <a:latin typeface="Arial Black" pitchFamily="34" charset="0"/>
              </a:rPr>
              <a:t>By 2050 Global Climate Models project Montana to be 5°F warmer in summer, but receive 10% less rainfall</a:t>
            </a:r>
          </a:p>
        </p:txBody>
      </p:sp>
      <p:sp>
        <p:nvSpPr>
          <p:cNvPr id="55299" name="Rectangle 3"/>
          <p:cNvSpPr>
            <a:spLocks noChangeArrowheads="1"/>
          </p:cNvSpPr>
          <p:nvPr/>
        </p:nvSpPr>
        <p:spPr bwMode="auto">
          <a:xfrm>
            <a:off x="152400" y="1600200"/>
            <a:ext cx="7772400" cy="4495800"/>
          </a:xfrm>
          <a:prstGeom prst="rect">
            <a:avLst/>
          </a:prstGeom>
          <a:noFill/>
          <a:ln w="9525">
            <a:noFill/>
            <a:miter lim="800000"/>
            <a:headEnd/>
            <a:tailEnd/>
          </a:ln>
        </p:spPr>
        <p:txBody>
          <a:bodyPr/>
          <a:lstStyle/>
          <a:p>
            <a:pPr marL="342900" indent="-342900" algn="l" rtl="0" fontAlgn="base">
              <a:spcBef>
                <a:spcPct val="20000"/>
              </a:spcBef>
              <a:spcAft>
                <a:spcPct val="0"/>
              </a:spcAft>
              <a:buClr>
                <a:srgbClr val="E3E3FF"/>
              </a:buClr>
              <a:buFontTx/>
              <a:buChar char="•"/>
            </a:pPr>
            <a:endParaRPr lang="en-US" sz="2800" kern="1200">
              <a:solidFill>
                <a:srgbClr val="FFFFFF"/>
              </a:solidFill>
              <a:latin typeface="Copperplate Gothic Bold" pitchFamily="34" charset="0"/>
              <a:ea typeface="+mn-ea"/>
              <a:cs typeface="Arial"/>
            </a:endParaRPr>
          </a:p>
        </p:txBody>
      </p:sp>
      <p:pic>
        <p:nvPicPr>
          <p:cNvPr id="55300" name="Picture 4" descr="irrigationdevphoto"/>
          <p:cNvPicPr>
            <a:picLocks noChangeAspect="1" noChangeArrowheads="1"/>
          </p:cNvPicPr>
          <p:nvPr/>
        </p:nvPicPr>
        <p:blipFill>
          <a:blip r:embed="rId3"/>
          <a:srcRect/>
          <a:stretch>
            <a:fillRect/>
          </a:stretch>
        </p:blipFill>
        <p:spPr bwMode="auto">
          <a:xfrm>
            <a:off x="4724400" y="2971800"/>
            <a:ext cx="4419600" cy="3581400"/>
          </a:xfrm>
          <a:prstGeom prst="rect">
            <a:avLst/>
          </a:prstGeom>
          <a:noFill/>
          <a:ln w="9525">
            <a:noFill/>
            <a:miter lim="800000"/>
            <a:headEnd/>
            <a:tailEnd/>
          </a:ln>
        </p:spPr>
      </p:pic>
      <p:pic>
        <p:nvPicPr>
          <p:cNvPr id="55301" name="Picture 5" descr="DSC02388"/>
          <p:cNvPicPr>
            <a:picLocks noChangeAspect="1" noChangeArrowheads="1"/>
          </p:cNvPicPr>
          <p:nvPr/>
        </p:nvPicPr>
        <p:blipFill>
          <a:blip r:embed="rId4" cstate="print"/>
          <a:srcRect/>
          <a:stretch>
            <a:fillRect/>
          </a:stretch>
        </p:blipFill>
        <p:spPr bwMode="auto">
          <a:xfrm>
            <a:off x="0" y="3048000"/>
            <a:ext cx="4572000" cy="3429000"/>
          </a:xfrm>
          <a:prstGeom prst="rect">
            <a:avLst/>
          </a:prstGeom>
          <a:noFill/>
          <a:ln w="9525">
            <a:noFill/>
            <a:miter lim="800000"/>
            <a:headEnd/>
            <a:tailEnd/>
          </a:ln>
        </p:spPr>
      </p:pic>
      <p:sp>
        <p:nvSpPr>
          <p:cNvPr id="55302" name="Text Box 6"/>
          <p:cNvSpPr txBox="1">
            <a:spLocks noChangeArrowheads="1"/>
          </p:cNvSpPr>
          <p:nvPr/>
        </p:nvSpPr>
        <p:spPr bwMode="auto">
          <a:xfrm>
            <a:off x="1668463" y="1905000"/>
            <a:ext cx="5980112" cy="1066800"/>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3200" b="1" i="1" kern="1200">
                <a:solidFill>
                  <a:srgbClr val="FFFFFF"/>
                </a:solidFill>
                <a:latin typeface="Arial" pitchFamily="34" charset="0"/>
                <a:ea typeface="+mn-ea"/>
                <a:cs typeface="Arial"/>
              </a:rPr>
              <a:t>Water Management</a:t>
            </a:r>
          </a:p>
          <a:p>
            <a:pPr algn="ctr" rtl="0" fontAlgn="base">
              <a:spcBef>
                <a:spcPct val="0"/>
              </a:spcBef>
              <a:spcAft>
                <a:spcPct val="0"/>
              </a:spcAft>
            </a:pPr>
            <a:r>
              <a:rPr lang="en-US" sz="3200" b="1" i="1" kern="1200">
                <a:solidFill>
                  <a:srgbClr val="FFFFFF"/>
                </a:solidFill>
                <a:latin typeface="Arial" pitchFamily="34" charset="0"/>
                <a:ea typeface="+mn-ea"/>
                <a:cs typeface="Arial"/>
              </a:rPr>
              <a:t>Recreation versus Agriculture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76200"/>
            <a:ext cx="9144000" cy="990600"/>
          </a:xfrm>
        </p:spPr>
        <p:txBody>
          <a:bodyPr/>
          <a:lstStyle/>
          <a:p>
            <a:pPr eaLnBrk="1" hangingPunct="1"/>
            <a:r>
              <a:rPr lang="en-US" sz="3600" smtClean="0">
                <a:solidFill>
                  <a:srgbClr val="008000"/>
                </a:solidFill>
                <a:latin typeface="Arial Black" pitchFamily="34" charset="0"/>
              </a:rPr>
              <a:t>Land Water Balance Tipping Points</a:t>
            </a:r>
            <a:r>
              <a:rPr lang="en-US" sz="4000" smtClean="0">
                <a:solidFill>
                  <a:srgbClr val="008000"/>
                </a:solidFill>
                <a:latin typeface="Arial Black" pitchFamily="34" charset="0"/>
              </a:rPr>
              <a:t/>
            </a:r>
            <a:br>
              <a:rPr lang="en-US" sz="4000" smtClean="0">
                <a:solidFill>
                  <a:srgbClr val="008000"/>
                </a:solidFill>
                <a:latin typeface="Arial Black" pitchFamily="34" charset="0"/>
              </a:rPr>
            </a:br>
            <a:r>
              <a:rPr lang="en-US" sz="2800" smtClean="0">
                <a:solidFill>
                  <a:srgbClr val="008000"/>
                </a:solidFill>
                <a:latin typeface="Arial Black" pitchFamily="34" charset="0"/>
              </a:rPr>
              <a:t>(Growing Seasons)</a:t>
            </a:r>
          </a:p>
        </p:txBody>
      </p:sp>
      <p:sp>
        <p:nvSpPr>
          <p:cNvPr id="56323" name="Line 3"/>
          <p:cNvSpPr>
            <a:spLocks noChangeShapeType="1"/>
          </p:cNvSpPr>
          <p:nvPr/>
        </p:nvSpPr>
        <p:spPr bwMode="auto">
          <a:xfrm>
            <a:off x="762000" y="2311400"/>
            <a:ext cx="7659688" cy="0"/>
          </a:xfrm>
          <a:prstGeom prst="line">
            <a:avLst/>
          </a:prstGeom>
          <a:noFill/>
          <a:ln w="38100">
            <a:solidFill>
              <a:srgbClr val="008000"/>
            </a:solidFill>
            <a:prstDash val="sysDot"/>
            <a:round/>
            <a:headEnd/>
            <a:tailEn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grpSp>
        <p:nvGrpSpPr>
          <p:cNvPr id="2" name="Group 4"/>
          <p:cNvGrpSpPr>
            <a:grpSpLocks/>
          </p:cNvGrpSpPr>
          <p:nvPr/>
        </p:nvGrpSpPr>
        <p:grpSpPr bwMode="auto">
          <a:xfrm>
            <a:off x="762000" y="1543050"/>
            <a:ext cx="7661275" cy="1538288"/>
            <a:chOff x="432" y="624"/>
            <a:chExt cx="4826" cy="2872"/>
          </a:xfrm>
        </p:grpSpPr>
        <p:sp>
          <p:nvSpPr>
            <p:cNvPr id="56352" name="Line 5"/>
            <p:cNvSpPr>
              <a:spLocks noChangeShapeType="1"/>
            </p:cNvSpPr>
            <p:nvPr/>
          </p:nvSpPr>
          <p:spPr bwMode="auto">
            <a:xfrm flipV="1">
              <a:off x="432" y="2056"/>
              <a:ext cx="2418" cy="1440"/>
            </a:xfrm>
            <a:prstGeom prst="line">
              <a:avLst/>
            </a:prstGeom>
            <a:noFill/>
            <a:ln w="38100">
              <a:solidFill>
                <a:srgbClr val="FF0000"/>
              </a:solidFill>
              <a:round/>
              <a:headEnd/>
              <a:tailEn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
          <p:nvSpPr>
            <p:cNvPr id="56353" name="Line 6"/>
            <p:cNvSpPr>
              <a:spLocks noChangeShapeType="1"/>
            </p:cNvSpPr>
            <p:nvPr/>
          </p:nvSpPr>
          <p:spPr bwMode="auto">
            <a:xfrm flipV="1">
              <a:off x="2840" y="624"/>
              <a:ext cx="2418" cy="1440"/>
            </a:xfrm>
            <a:prstGeom prst="line">
              <a:avLst/>
            </a:prstGeom>
            <a:noFill/>
            <a:ln w="38100">
              <a:solidFill>
                <a:srgbClr val="0000FF"/>
              </a:solidFill>
              <a:round/>
              <a:headEnd/>
              <a:tailEn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grpSp>
      <p:sp>
        <p:nvSpPr>
          <p:cNvPr id="56325" name="Line 7"/>
          <p:cNvSpPr>
            <a:spLocks noChangeShapeType="1"/>
          </p:cNvSpPr>
          <p:nvPr/>
        </p:nvSpPr>
        <p:spPr bwMode="auto">
          <a:xfrm>
            <a:off x="762000" y="3081338"/>
            <a:ext cx="0" cy="563562"/>
          </a:xfrm>
          <a:prstGeom prst="line">
            <a:avLst/>
          </a:prstGeom>
          <a:noFill/>
          <a:ln w="38100">
            <a:solidFill>
              <a:srgbClr val="FF0000"/>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
        <p:nvSpPr>
          <p:cNvPr id="56326" name="Line 8"/>
          <p:cNvSpPr>
            <a:spLocks noChangeShapeType="1"/>
          </p:cNvSpPr>
          <p:nvPr/>
        </p:nvSpPr>
        <p:spPr bwMode="auto">
          <a:xfrm rot="10800000">
            <a:off x="8420100" y="990600"/>
            <a:ext cx="0" cy="563563"/>
          </a:xfrm>
          <a:prstGeom prst="line">
            <a:avLst/>
          </a:prstGeom>
          <a:noFill/>
          <a:ln w="38100">
            <a:solidFill>
              <a:srgbClr val="0000FF"/>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
        <p:nvSpPr>
          <p:cNvPr id="56327" name="AutoShape 9"/>
          <p:cNvSpPr>
            <a:spLocks noChangeArrowheads="1"/>
          </p:cNvSpPr>
          <p:nvPr/>
        </p:nvSpPr>
        <p:spPr bwMode="auto">
          <a:xfrm>
            <a:off x="3386138" y="2311400"/>
            <a:ext cx="2371725" cy="2057400"/>
          </a:xfrm>
          <a:prstGeom prst="triangle">
            <a:avLst>
              <a:gd name="adj" fmla="val 50000"/>
            </a:avLst>
          </a:prstGeom>
          <a:gradFill rotWithShape="1">
            <a:gsLst>
              <a:gs pos="0">
                <a:srgbClr val="FF0000"/>
              </a:gs>
              <a:gs pos="100000">
                <a:srgbClr val="0000FF"/>
              </a:gs>
            </a:gsLst>
            <a:lin ang="0" scaled="1"/>
          </a:gra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en-US" sz="2800" kern="1200">
              <a:solidFill>
                <a:srgbClr val="000000"/>
              </a:solidFill>
              <a:latin typeface="Arial Black" pitchFamily="34" charset="0"/>
              <a:ea typeface="+mn-ea"/>
              <a:cs typeface="+mn-cs"/>
            </a:endParaRPr>
          </a:p>
        </p:txBody>
      </p:sp>
      <p:sp>
        <p:nvSpPr>
          <p:cNvPr id="56328" name="Text Box 10"/>
          <p:cNvSpPr txBox="1">
            <a:spLocks noChangeArrowheads="1"/>
          </p:cNvSpPr>
          <p:nvPr/>
        </p:nvSpPr>
        <p:spPr bwMode="auto">
          <a:xfrm>
            <a:off x="152400" y="2006600"/>
            <a:ext cx="692150" cy="366713"/>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8000"/>
                </a:solidFill>
                <a:latin typeface="Arial" pitchFamily="34" charset="0"/>
                <a:ea typeface="+mn-ea"/>
                <a:cs typeface="+mn-cs"/>
              </a:rPr>
              <a:t>1950</a:t>
            </a:r>
          </a:p>
        </p:txBody>
      </p:sp>
      <p:sp>
        <p:nvSpPr>
          <p:cNvPr id="56329" name="Text Box 11"/>
          <p:cNvSpPr txBox="1">
            <a:spLocks noChangeArrowheads="1"/>
          </p:cNvSpPr>
          <p:nvPr/>
        </p:nvSpPr>
        <p:spPr bwMode="auto">
          <a:xfrm>
            <a:off x="139700" y="2960688"/>
            <a:ext cx="692150" cy="366712"/>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FF0000"/>
                </a:solidFill>
                <a:latin typeface="Arial" pitchFamily="34" charset="0"/>
                <a:ea typeface="+mn-ea"/>
                <a:cs typeface="+mn-cs"/>
              </a:rPr>
              <a:t>2005</a:t>
            </a:r>
          </a:p>
        </p:txBody>
      </p:sp>
      <p:sp>
        <p:nvSpPr>
          <p:cNvPr id="56330" name="Text Box 12"/>
          <p:cNvSpPr txBox="1">
            <a:spLocks noChangeArrowheads="1"/>
          </p:cNvSpPr>
          <p:nvPr/>
        </p:nvSpPr>
        <p:spPr bwMode="auto">
          <a:xfrm>
            <a:off x="8407400" y="1282700"/>
            <a:ext cx="692150" cy="366713"/>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00FF"/>
                </a:solidFill>
                <a:latin typeface="Arial" pitchFamily="34" charset="0"/>
                <a:ea typeface="+mn-ea"/>
                <a:cs typeface="+mn-cs"/>
              </a:rPr>
              <a:t>2005</a:t>
            </a:r>
          </a:p>
        </p:txBody>
      </p:sp>
      <p:sp>
        <p:nvSpPr>
          <p:cNvPr id="56331" name="Line 13"/>
          <p:cNvSpPr>
            <a:spLocks noChangeShapeType="1"/>
          </p:cNvSpPr>
          <p:nvPr/>
        </p:nvSpPr>
        <p:spPr bwMode="auto">
          <a:xfrm>
            <a:off x="1066800" y="2311400"/>
            <a:ext cx="0" cy="685800"/>
          </a:xfrm>
          <a:prstGeom prst="line">
            <a:avLst/>
          </a:prstGeom>
          <a:noFill/>
          <a:ln w="31750">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
        <p:nvSpPr>
          <p:cNvPr id="56332" name="Line 14"/>
          <p:cNvSpPr>
            <a:spLocks noChangeShapeType="1"/>
          </p:cNvSpPr>
          <p:nvPr/>
        </p:nvSpPr>
        <p:spPr bwMode="auto">
          <a:xfrm rot="10800000">
            <a:off x="8077200" y="1625600"/>
            <a:ext cx="0" cy="685800"/>
          </a:xfrm>
          <a:prstGeom prst="line">
            <a:avLst/>
          </a:prstGeom>
          <a:noFill/>
          <a:ln w="31750">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
        <p:nvSpPr>
          <p:cNvPr id="56333" name="Rectangle 15"/>
          <p:cNvSpPr>
            <a:spLocks noChangeArrowheads="1"/>
          </p:cNvSpPr>
          <p:nvPr/>
        </p:nvSpPr>
        <p:spPr bwMode="auto">
          <a:xfrm>
            <a:off x="1066800" y="2387600"/>
            <a:ext cx="1416050" cy="366713"/>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0000"/>
                </a:solidFill>
                <a:latin typeface="Arial" pitchFamily="34" charset="0"/>
                <a:ea typeface="+mn-ea"/>
                <a:cs typeface="+mn-cs"/>
              </a:rPr>
              <a:t>Decreasing</a:t>
            </a:r>
          </a:p>
        </p:txBody>
      </p:sp>
      <p:sp>
        <p:nvSpPr>
          <p:cNvPr id="56334" name="Rectangle 16"/>
          <p:cNvSpPr>
            <a:spLocks noChangeArrowheads="1"/>
          </p:cNvSpPr>
          <p:nvPr/>
        </p:nvSpPr>
        <p:spPr bwMode="auto">
          <a:xfrm>
            <a:off x="6705600" y="1854200"/>
            <a:ext cx="1327150" cy="366713"/>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0000"/>
                </a:solidFill>
                <a:latin typeface="Arial" pitchFamily="34" charset="0"/>
                <a:ea typeface="+mn-ea"/>
                <a:cs typeface="+mn-cs"/>
              </a:rPr>
              <a:t>Increasing</a:t>
            </a:r>
          </a:p>
        </p:txBody>
      </p:sp>
      <p:grpSp>
        <p:nvGrpSpPr>
          <p:cNvPr id="3" name="Group 32"/>
          <p:cNvGrpSpPr>
            <a:grpSpLocks/>
          </p:cNvGrpSpPr>
          <p:nvPr/>
        </p:nvGrpSpPr>
        <p:grpSpPr bwMode="auto">
          <a:xfrm>
            <a:off x="0" y="3757613"/>
            <a:ext cx="3606800" cy="3094037"/>
            <a:chOff x="0" y="2367"/>
            <a:chExt cx="2272" cy="1949"/>
          </a:xfrm>
        </p:grpSpPr>
        <p:sp>
          <p:nvSpPr>
            <p:cNvPr id="56344" name="Text Box 17"/>
            <p:cNvSpPr txBox="1">
              <a:spLocks noChangeArrowheads="1"/>
            </p:cNvSpPr>
            <p:nvPr/>
          </p:nvSpPr>
          <p:spPr bwMode="auto">
            <a:xfrm>
              <a:off x="0" y="2367"/>
              <a:ext cx="1418"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Pest Epidemics</a:t>
              </a:r>
            </a:p>
          </p:txBody>
        </p:sp>
        <p:sp>
          <p:nvSpPr>
            <p:cNvPr id="56345" name="Text Box 18"/>
            <p:cNvSpPr txBox="1">
              <a:spLocks noChangeArrowheads="1"/>
            </p:cNvSpPr>
            <p:nvPr/>
          </p:nvSpPr>
          <p:spPr bwMode="auto">
            <a:xfrm>
              <a:off x="0" y="2607"/>
              <a:ext cx="762"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Wildfire</a:t>
              </a:r>
            </a:p>
          </p:txBody>
        </p:sp>
        <p:sp>
          <p:nvSpPr>
            <p:cNvPr id="56346" name="Text Box 19"/>
            <p:cNvSpPr txBox="1">
              <a:spLocks noChangeArrowheads="1"/>
            </p:cNvSpPr>
            <p:nvPr/>
          </p:nvSpPr>
          <p:spPr bwMode="auto">
            <a:xfrm>
              <a:off x="0" y="2847"/>
              <a:ext cx="1439"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Forest Mortality</a:t>
              </a:r>
            </a:p>
          </p:txBody>
        </p:sp>
        <p:sp>
          <p:nvSpPr>
            <p:cNvPr id="56347" name="Text Box 20"/>
            <p:cNvSpPr txBox="1">
              <a:spLocks noChangeArrowheads="1"/>
            </p:cNvSpPr>
            <p:nvPr/>
          </p:nvSpPr>
          <p:spPr bwMode="auto">
            <a:xfrm>
              <a:off x="0" y="3087"/>
              <a:ext cx="1565"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Low Streamflows</a:t>
              </a:r>
            </a:p>
          </p:txBody>
        </p:sp>
        <p:sp>
          <p:nvSpPr>
            <p:cNvPr id="56348" name="Text Box 21"/>
            <p:cNvSpPr txBox="1">
              <a:spLocks noChangeArrowheads="1"/>
            </p:cNvSpPr>
            <p:nvPr/>
          </p:nvSpPr>
          <p:spPr bwMode="auto">
            <a:xfrm>
              <a:off x="0" y="3327"/>
              <a:ext cx="2272"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Reduced Nutrient Cycling</a:t>
              </a:r>
            </a:p>
          </p:txBody>
        </p:sp>
        <p:sp>
          <p:nvSpPr>
            <p:cNvPr id="56349" name="Text Box 22"/>
            <p:cNvSpPr txBox="1">
              <a:spLocks noChangeArrowheads="1"/>
            </p:cNvSpPr>
            <p:nvPr/>
          </p:nvSpPr>
          <p:spPr bwMode="auto">
            <a:xfrm>
              <a:off x="0" y="3567"/>
              <a:ext cx="1045"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Lower NPP</a:t>
              </a:r>
            </a:p>
          </p:txBody>
        </p:sp>
        <p:sp>
          <p:nvSpPr>
            <p:cNvPr id="56350" name="Text Box 23"/>
            <p:cNvSpPr txBox="1">
              <a:spLocks noChangeArrowheads="1"/>
            </p:cNvSpPr>
            <p:nvPr/>
          </p:nvSpPr>
          <p:spPr bwMode="auto">
            <a:xfrm>
              <a:off x="0" y="3807"/>
              <a:ext cx="1233"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Biodiversity?</a:t>
              </a:r>
            </a:p>
          </p:txBody>
        </p:sp>
        <p:sp>
          <p:nvSpPr>
            <p:cNvPr id="56351" name="Text Box 24"/>
            <p:cNvSpPr txBox="1">
              <a:spLocks noChangeArrowheads="1"/>
            </p:cNvSpPr>
            <p:nvPr/>
          </p:nvSpPr>
          <p:spPr bwMode="auto">
            <a:xfrm>
              <a:off x="0" y="4047"/>
              <a:ext cx="1018" cy="269"/>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200" b="1" kern="1200">
                  <a:solidFill>
                    <a:srgbClr val="008000"/>
                  </a:solidFill>
                  <a:latin typeface="Arial" pitchFamily="34" charset="0"/>
                  <a:ea typeface="+mn-ea"/>
                  <a:cs typeface="+mn-cs"/>
                </a:rPr>
                <a:t>Invasives?</a:t>
              </a:r>
            </a:p>
          </p:txBody>
        </p:sp>
      </p:grpSp>
      <p:grpSp>
        <p:nvGrpSpPr>
          <p:cNvPr id="4" name="Group 33"/>
          <p:cNvGrpSpPr>
            <a:grpSpLocks/>
          </p:cNvGrpSpPr>
          <p:nvPr/>
        </p:nvGrpSpPr>
        <p:grpSpPr bwMode="auto">
          <a:xfrm>
            <a:off x="5451475" y="4138613"/>
            <a:ext cx="3638550" cy="2713037"/>
            <a:chOff x="3434" y="2607"/>
            <a:chExt cx="2292" cy="1709"/>
          </a:xfrm>
        </p:grpSpPr>
        <p:sp>
          <p:nvSpPr>
            <p:cNvPr id="56337" name="Text Box 25"/>
            <p:cNvSpPr txBox="1">
              <a:spLocks noChangeArrowheads="1"/>
            </p:cNvSpPr>
            <p:nvPr/>
          </p:nvSpPr>
          <p:spPr bwMode="auto">
            <a:xfrm>
              <a:off x="3937" y="2607"/>
              <a:ext cx="1789"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Higher LAI, ET, NPP</a:t>
              </a:r>
            </a:p>
          </p:txBody>
        </p:sp>
        <p:sp>
          <p:nvSpPr>
            <p:cNvPr id="56338" name="Text Box 26"/>
            <p:cNvSpPr txBox="1">
              <a:spLocks noChangeArrowheads="1"/>
            </p:cNvSpPr>
            <p:nvPr/>
          </p:nvSpPr>
          <p:spPr bwMode="auto">
            <a:xfrm>
              <a:off x="3956" y="2847"/>
              <a:ext cx="1770"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Higher Streamflows</a:t>
              </a:r>
            </a:p>
          </p:txBody>
        </p:sp>
        <p:sp>
          <p:nvSpPr>
            <p:cNvPr id="56339" name="Text Box 27"/>
            <p:cNvSpPr txBox="1">
              <a:spLocks noChangeArrowheads="1"/>
            </p:cNvSpPr>
            <p:nvPr/>
          </p:nvSpPr>
          <p:spPr bwMode="auto">
            <a:xfrm>
              <a:off x="3897" y="3087"/>
              <a:ext cx="1829"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Streambank Erosion</a:t>
              </a:r>
            </a:p>
          </p:txBody>
        </p:sp>
        <p:sp>
          <p:nvSpPr>
            <p:cNvPr id="56340" name="Text Box 28"/>
            <p:cNvSpPr txBox="1">
              <a:spLocks noChangeArrowheads="1"/>
            </p:cNvSpPr>
            <p:nvPr/>
          </p:nvSpPr>
          <p:spPr bwMode="auto">
            <a:xfrm>
              <a:off x="3757" y="3327"/>
              <a:ext cx="1969"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Insect-borne diseases</a:t>
              </a:r>
            </a:p>
          </p:txBody>
        </p:sp>
        <p:sp>
          <p:nvSpPr>
            <p:cNvPr id="56341" name="Text Box 29"/>
            <p:cNvSpPr txBox="1">
              <a:spLocks noChangeArrowheads="1"/>
            </p:cNvSpPr>
            <p:nvPr/>
          </p:nvSpPr>
          <p:spPr bwMode="auto">
            <a:xfrm>
              <a:off x="4425" y="3567"/>
              <a:ext cx="1301"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Human Health</a:t>
              </a:r>
            </a:p>
          </p:txBody>
        </p:sp>
        <p:sp>
          <p:nvSpPr>
            <p:cNvPr id="56342" name="Text Box 30"/>
            <p:cNvSpPr txBox="1">
              <a:spLocks noChangeArrowheads="1"/>
            </p:cNvSpPr>
            <p:nvPr/>
          </p:nvSpPr>
          <p:spPr bwMode="auto">
            <a:xfrm>
              <a:off x="3434" y="3807"/>
              <a:ext cx="2292"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Improved wildlife habitat?</a:t>
              </a:r>
            </a:p>
          </p:txBody>
        </p:sp>
        <p:sp>
          <p:nvSpPr>
            <p:cNvPr id="56343" name="Text Box 31"/>
            <p:cNvSpPr txBox="1">
              <a:spLocks noChangeArrowheads="1"/>
            </p:cNvSpPr>
            <p:nvPr/>
          </p:nvSpPr>
          <p:spPr bwMode="auto">
            <a:xfrm>
              <a:off x="4493" y="4047"/>
              <a:ext cx="1233" cy="26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2200" b="1" kern="1200">
                  <a:solidFill>
                    <a:srgbClr val="008000"/>
                  </a:solidFill>
                  <a:latin typeface="Arial" pitchFamily="34" charset="0"/>
                  <a:ea typeface="+mn-ea"/>
                  <a:cs typeface="+mn-cs"/>
                </a:rPr>
                <a:t>Biodiversity?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chemeClr val="bg1"/>
            </a:gs>
          </a:gsLst>
          <a:lin ang="5400000" scaled="1"/>
        </a:gra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2057400"/>
            <a:ext cx="8088313" cy="3935413"/>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800" u="sng" kern="1200">
                <a:solidFill>
                  <a:srgbClr val="000000"/>
                </a:solidFill>
                <a:latin typeface="Arial Black" pitchFamily="34" charset="0"/>
                <a:ea typeface="+mn-ea"/>
                <a:cs typeface="+mn-cs"/>
              </a:rPr>
              <a:t>EXPECTED MONTANA </a:t>
            </a:r>
            <a:r>
              <a:rPr lang="en-US" sz="2800" u="sng" kern="1200">
                <a:solidFill>
                  <a:srgbClr val="003399"/>
                </a:solidFill>
                <a:latin typeface="Arial Black" pitchFamily="34" charset="0"/>
                <a:ea typeface="+mn-ea"/>
                <a:cs typeface="+mn-cs"/>
              </a:rPr>
              <a:t>CLIMATE</a:t>
            </a:r>
            <a:r>
              <a:rPr lang="en-US" sz="2800" u="sng" kern="1200">
                <a:solidFill>
                  <a:srgbClr val="000000"/>
                </a:solidFill>
                <a:latin typeface="Arial Black" pitchFamily="34" charset="0"/>
                <a:ea typeface="+mn-ea"/>
                <a:cs typeface="+mn-cs"/>
              </a:rPr>
              <a:t> TRENDS</a:t>
            </a:r>
          </a:p>
          <a:p>
            <a:pPr algn="l" rtl="0" eaLnBrk="0" fontAlgn="base" hangingPunct="0">
              <a:spcBef>
                <a:spcPct val="0"/>
              </a:spcBef>
              <a:spcAft>
                <a:spcPct val="0"/>
              </a:spcAft>
            </a:pPr>
            <a:endParaRPr lang="en-US" sz="2800" kern="1200">
              <a:solidFill>
                <a:srgbClr val="000000"/>
              </a:solidFill>
              <a:latin typeface="Arial Black" pitchFamily="34" charset="0"/>
              <a:ea typeface="+mn-ea"/>
              <a:cs typeface="+mn-cs"/>
            </a:endParaRP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Shorter, milder winters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Earlier snowmelt</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Longer growing seasons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Decreasing summer streamflows</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More drought and fire danger</a:t>
            </a:r>
          </a:p>
          <a:p>
            <a:pPr algn="l" rtl="0" eaLnBrk="0" fontAlgn="base" hangingPunct="0">
              <a:spcBef>
                <a:spcPct val="0"/>
              </a:spcBef>
              <a:spcAft>
                <a:spcPct val="0"/>
              </a:spcAft>
              <a:buFontTx/>
              <a:buChar char="-"/>
            </a:pPr>
            <a:r>
              <a:rPr lang="en-US" sz="2800" kern="1200">
                <a:solidFill>
                  <a:srgbClr val="000000"/>
                </a:solidFill>
                <a:latin typeface="Arial Black" pitchFamily="34" charset="0"/>
                <a:ea typeface="+mn-ea"/>
                <a:cs typeface="+mn-cs"/>
              </a:rPr>
              <a:t>Precipitation???</a:t>
            </a:r>
          </a:p>
          <a:p>
            <a:pPr algn="l" rtl="0" eaLnBrk="0" fontAlgn="base" hangingPunct="0">
              <a:spcBef>
                <a:spcPct val="0"/>
              </a:spcBef>
              <a:spcAft>
                <a:spcPct val="0"/>
              </a:spcAft>
              <a:buFontTx/>
              <a:buChar char="-"/>
            </a:pPr>
            <a:endParaRPr lang="en-US" sz="2800" kern="1200">
              <a:solidFill>
                <a:srgbClr val="000000"/>
              </a:solidFill>
              <a:latin typeface="Arial Black" pitchFamily="34" charset="0"/>
              <a:ea typeface="+mn-ea"/>
              <a:cs typeface="+mn-cs"/>
            </a:endParaRPr>
          </a:p>
        </p:txBody>
      </p:sp>
      <p:sp>
        <p:nvSpPr>
          <p:cNvPr id="57347" name="Text Box 3"/>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3200" b="1" kern="1200">
                <a:solidFill>
                  <a:srgbClr val="FFFF00"/>
                </a:solidFill>
                <a:latin typeface="Lithograph"/>
                <a:ea typeface="+mn-ea"/>
                <a:cs typeface="+mn-cs"/>
              </a:rPr>
              <a:t>MONTANA FOR THE NEXT 50 YEARS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14400"/>
          </a:xfrm>
        </p:spPr>
        <p:txBody>
          <a:bodyPr/>
          <a:lstStyle/>
          <a:p>
            <a:r>
              <a:rPr lang="en-US"/>
              <a:t>Models Used in the AR4</a:t>
            </a:r>
          </a:p>
        </p:txBody>
      </p:sp>
      <p:pic>
        <p:nvPicPr>
          <p:cNvPr id="37891" name="Picture 3"/>
          <p:cNvPicPr>
            <a:picLocks noChangeAspect="1" noChangeArrowheads="1"/>
          </p:cNvPicPr>
          <p:nvPr/>
        </p:nvPicPr>
        <p:blipFill>
          <a:blip r:embed="rId2"/>
          <a:srcRect/>
          <a:stretch>
            <a:fillRect/>
          </a:stretch>
        </p:blipFill>
        <p:spPr bwMode="auto">
          <a:xfrm>
            <a:off x="495300" y="800100"/>
            <a:ext cx="8153400" cy="59848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r>
              <a:rPr lang="en-US"/>
              <a:t>Models Used in the AR4</a:t>
            </a:r>
          </a:p>
        </p:txBody>
      </p:sp>
      <p:pic>
        <p:nvPicPr>
          <p:cNvPr id="38915" name="Picture 3"/>
          <p:cNvPicPr>
            <a:picLocks noChangeAspect="1" noChangeArrowheads="1"/>
          </p:cNvPicPr>
          <p:nvPr/>
        </p:nvPicPr>
        <p:blipFill>
          <a:blip r:embed="rId2"/>
          <a:srcRect/>
          <a:stretch>
            <a:fillRect/>
          </a:stretch>
        </p:blipFill>
        <p:spPr bwMode="auto">
          <a:xfrm>
            <a:off x="466725" y="1035050"/>
            <a:ext cx="8210550" cy="33083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76200"/>
            <a:ext cx="9144000" cy="1143000"/>
          </a:xfrm>
        </p:spPr>
        <p:txBody>
          <a:bodyPr/>
          <a:lstStyle/>
          <a:p>
            <a:r>
              <a:rPr lang="en-US" sz="3200" b="1"/>
              <a:t>Special Report on Emissions Scenarios</a:t>
            </a:r>
            <a:br>
              <a:rPr lang="en-US" sz="3200" b="1"/>
            </a:br>
            <a:r>
              <a:rPr lang="en-US" sz="3200" b="1"/>
              <a:t>(SRES)</a:t>
            </a:r>
          </a:p>
        </p:txBody>
      </p:sp>
      <p:sp>
        <p:nvSpPr>
          <p:cNvPr id="2052" name="Rectangle 4"/>
          <p:cNvSpPr>
            <a:spLocks noGrp="1" noChangeArrowheads="1"/>
          </p:cNvSpPr>
          <p:nvPr>
            <p:ph idx="1"/>
          </p:nvPr>
        </p:nvSpPr>
        <p:spPr>
          <a:xfrm>
            <a:off x="228600" y="1447800"/>
            <a:ext cx="8458200" cy="4876800"/>
          </a:xfrm>
        </p:spPr>
        <p:txBody>
          <a:bodyPr/>
          <a:lstStyle/>
          <a:p>
            <a:pPr>
              <a:lnSpc>
                <a:spcPct val="90000"/>
              </a:lnSpc>
            </a:pPr>
            <a:r>
              <a:rPr lang="en-US" sz="2800"/>
              <a:t>Prepared for IPCC Third Assessment Report (TAR)</a:t>
            </a:r>
          </a:p>
          <a:p>
            <a:pPr lvl="1">
              <a:lnSpc>
                <a:spcPct val="90000"/>
              </a:lnSpc>
            </a:pPr>
            <a:r>
              <a:rPr lang="en-US" sz="2400"/>
              <a:t>Also used in AR4</a:t>
            </a:r>
          </a:p>
          <a:p>
            <a:pPr>
              <a:lnSpc>
                <a:spcPct val="90000"/>
              </a:lnSpc>
            </a:pPr>
            <a:r>
              <a:rPr lang="en-US" sz="2800"/>
              <a:t>Replaces IS92 scenarios used in 2</a:t>
            </a:r>
            <a:r>
              <a:rPr lang="en-US" sz="2800" baseline="30000"/>
              <a:t>nd</a:t>
            </a:r>
            <a:r>
              <a:rPr lang="en-US" sz="2800"/>
              <a:t> assessment report</a:t>
            </a:r>
          </a:p>
          <a:p>
            <a:pPr>
              <a:lnSpc>
                <a:spcPct val="90000"/>
              </a:lnSpc>
            </a:pPr>
            <a:r>
              <a:rPr lang="en-US" sz="2800"/>
              <a:t>Futures are generally more </a:t>
            </a:r>
          </a:p>
          <a:p>
            <a:pPr>
              <a:lnSpc>
                <a:spcPct val="90000"/>
              </a:lnSpc>
              <a:buFontTx/>
              <a:buNone/>
            </a:pPr>
            <a:r>
              <a:rPr lang="en-US" sz="2800"/>
              <a:t>	affluent than today</a:t>
            </a:r>
          </a:p>
          <a:p>
            <a:pPr>
              <a:lnSpc>
                <a:spcPct val="90000"/>
              </a:lnSpc>
            </a:pPr>
            <a:r>
              <a:rPr lang="en-US" sz="2800"/>
              <a:t>Considers </a:t>
            </a:r>
          </a:p>
          <a:p>
            <a:pPr lvl="1">
              <a:lnSpc>
                <a:spcPct val="90000"/>
              </a:lnSpc>
            </a:pPr>
            <a:r>
              <a:rPr lang="en-US" sz="2400"/>
              <a:t>Greenhouse gases: CO</a:t>
            </a:r>
            <a:r>
              <a:rPr lang="en-US" sz="2400" baseline="-25000"/>
              <a:t>2</a:t>
            </a:r>
            <a:r>
              <a:rPr lang="en-US" sz="2400"/>
              <a:t>, CH</a:t>
            </a:r>
            <a:r>
              <a:rPr lang="en-US" sz="2400" baseline="-25000"/>
              <a:t>4</a:t>
            </a:r>
            <a:r>
              <a:rPr lang="en-US" sz="2400"/>
              <a:t>, N</a:t>
            </a:r>
            <a:r>
              <a:rPr lang="en-US" sz="2400" baseline="-25000"/>
              <a:t>2</a:t>
            </a:r>
            <a:r>
              <a:rPr lang="en-US" sz="2400"/>
              <a:t>O, </a:t>
            </a:r>
          </a:p>
          <a:p>
            <a:pPr lvl="1">
              <a:lnSpc>
                <a:spcPct val="90000"/>
              </a:lnSpc>
              <a:buFont typeface="Tahoma" charset="0"/>
              <a:buNone/>
            </a:pPr>
            <a:r>
              <a:rPr lang="en-US" sz="2400"/>
              <a:t>	HFC, and other gases (CO, </a:t>
            </a:r>
          </a:p>
          <a:p>
            <a:pPr lvl="1">
              <a:lnSpc>
                <a:spcPct val="90000"/>
              </a:lnSpc>
              <a:buFont typeface="Tahoma" charset="0"/>
              <a:buNone/>
            </a:pPr>
            <a:r>
              <a:rPr lang="en-US" sz="2400"/>
              <a:t>	NMVOCs, NO</a:t>
            </a:r>
            <a:r>
              <a:rPr lang="en-US" sz="2400" baseline="-25000"/>
              <a:t>x</a:t>
            </a:r>
            <a:r>
              <a:rPr lang="en-US" sz="2400"/>
              <a:t>)</a:t>
            </a:r>
          </a:p>
          <a:p>
            <a:pPr lvl="1">
              <a:lnSpc>
                <a:spcPct val="90000"/>
              </a:lnSpc>
            </a:pPr>
            <a:r>
              <a:rPr lang="en-US" sz="2400"/>
              <a:t>Other gases: Sulfur</a:t>
            </a:r>
          </a:p>
          <a:p>
            <a:pPr>
              <a:lnSpc>
                <a:spcPct val="90000"/>
              </a:lnSpc>
            </a:pPr>
            <a:endParaRPr lang="en-US" sz="2800"/>
          </a:p>
        </p:txBody>
      </p:sp>
      <p:pic>
        <p:nvPicPr>
          <p:cNvPr id="2053" name="Picture 5"/>
          <p:cNvPicPr>
            <a:picLocks noChangeAspect="1" noChangeArrowheads="1"/>
          </p:cNvPicPr>
          <p:nvPr/>
        </p:nvPicPr>
        <p:blipFill>
          <a:blip r:embed="rId2"/>
          <a:srcRect/>
          <a:stretch>
            <a:fillRect/>
          </a:stretch>
        </p:blipFill>
        <p:spPr bwMode="auto">
          <a:xfrm>
            <a:off x="5943600" y="3471863"/>
            <a:ext cx="3071813" cy="32718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9144000" cy="1143000"/>
          </a:xfrm>
        </p:spPr>
        <p:txBody>
          <a:bodyPr/>
          <a:lstStyle/>
          <a:p>
            <a:r>
              <a:rPr lang="en-US" sz="3200" b="1"/>
              <a:t>Special Report on Emissions Scenarios</a:t>
            </a:r>
            <a:br>
              <a:rPr lang="en-US" sz="3200" b="1"/>
            </a:br>
            <a:r>
              <a:rPr lang="en-US" sz="3200" b="1"/>
              <a:t>(SRES)</a:t>
            </a:r>
          </a:p>
        </p:txBody>
      </p:sp>
      <p:sp>
        <p:nvSpPr>
          <p:cNvPr id="5123" name="Rectangle 3"/>
          <p:cNvSpPr>
            <a:spLocks noGrp="1" noChangeArrowheads="1"/>
          </p:cNvSpPr>
          <p:nvPr>
            <p:ph idx="1"/>
          </p:nvPr>
        </p:nvSpPr>
        <p:spPr>
          <a:xfrm>
            <a:off x="457200" y="1447800"/>
            <a:ext cx="8458200" cy="4953000"/>
          </a:xfrm>
        </p:spPr>
        <p:txBody>
          <a:bodyPr>
            <a:normAutofit/>
          </a:bodyPr>
          <a:lstStyle/>
          <a:p>
            <a:pPr>
              <a:lnSpc>
                <a:spcPct val="80000"/>
              </a:lnSpc>
            </a:pPr>
            <a:r>
              <a:rPr lang="en-US" sz="2400" dirty="0" smtClean="0"/>
              <a:t>Available </a:t>
            </a:r>
            <a:r>
              <a:rPr lang="en-US" sz="2400" dirty="0" smtClean="0"/>
              <a:t>at </a:t>
            </a:r>
            <a:r>
              <a:rPr lang="en-US" sz="2400" dirty="0" smtClean="0">
                <a:hlinkClick r:id="rId2"/>
              </a:rPr>
              <a:t>http://www.grida.no/climate/ipcc/emission</a:t>
            </a:r>
            <a:r>
              <a:rPr lang="en-US" sz="2400" dirty="0" smtClean="0">
                <a:hlinkClick r:id="rId2"/>
              </a:rPr>
              <a:t>/</a:t>
            </a:r>
            <a:r>
              <a:rPr lang="en-US" sz="2400" dirty="0" smtClean="0"/>
              <a:t>  </a:t>
            </a:r>
          </a:p>
          <a:p>
            <a:pPr lvl="4">
              <a:lnSpc>
                <a:spcPct val="80000"/>
              </a:lnSpc>
            </a:pPr>
            <a:endParaRPr lang="en-US" sz="1200" dirty="0" smtClean="0"/>
          </a:p>
          <a:p>
            <a:pPr>
              <a:lnSpc>
                <a:spcPct val="80000"/>
              </a:lnSpc>
            </a:pPr>
            <a:r>
              <a:rPr lang="en-US" sz="2400" dirty="0" smtClean="0"/>
              <a:t>4 </a:t>
            </a:r>
            <a:r>
              <a:rPr lang="en-US" sz="2400" dirty="0"/>
              <a:t>storylines </a:t>
            </a:r>
          </a:p>
          <a:p>
            <a:pPr lvl="1">
              <a:lnSpc>
                <a:spcPct val="80000"/>
              </a:lnSpc>
            </a:pPr>
            <a:r>
              <a:rPr lang="en-US" sz="2000" dirty="0"/>
              <a:t>Consider future greenhouse gas pollution, land-use change, and other driving forces</a:t>
            </a:r>
          </a:p>
          <a:p>
            <a:pPr lvl="1">
              <a:lnSpc>
                <a:spcPct val="80000"/>
              </a:lnSpc>
            </a:pPr>
            <a:r>
              <a:rPr lang="en-US" sz="2000" dirty="0"/>
              <a:t>Peak Oil is </a:t>
            </a:r>
            <a:r>
              <a:rPr lang="en-US" sz="2000" i="1" dirty="0"/>
              <a:t>not</a:t>
            </a:r>
            <a:r>
              <a:rPr lang="en-US" sz="2000" dirty="0"/>
              <a:t> discussed</a:t>
            </a:r>
          </a:p>
          <a:p>
            <a:pPr lvl="1">
              <a:lnSpc>
                <a:spcPct val="80000"/>
              </a:lnSpc>
            </a:pPr>
            <a:r>
              <a:rPr lang="en-US" sz="2000" i="1" dirty="0"/>
              <a:t>Do not</a:t>
            </a:r>
            <a:r>
              <a:rPr lang="en-US" sz="2000" dirty="0"/>
              <a:t> include additional climate initiatives (e.g., UNFCCC or Kyoto Protocol emissions targets</a:t>
            </a:r>
          </a:p>
          <a:p>
            <a:pPr lvl="4">
              <a:lnSpc>
                <a:spcPct val="80000"/>
              </a:lnSpc>
            </a:pPr>
            <a:endParaRPr lang="en-US" sz="1200" dirty="0"/>
          </a:p>
          <a:p>
            <a:pPr>
              <a:lnSpc>
                <a:spcPct val="80000"/>
              </a:lnSpc>
            </a:pPr>
            <a:r>
              <a:rPr lang="en-US" sz="2400" dirty="0"/>
              <a:t>40 different scenarios, grouped by family into the storylines</a:t>
            </a:r>
          </a:p>
          <a:p>
            <a:pPr lvl="1">
              <a:lnSpc>
                <a:spcPct val="80000"/>
              </a:lnSpc>
            </a:pPr>
            <a:r>
              <a:rPr lang="en-US" sz="2000" dirty="0"/>
              <a:t>These are </a:t>
            </a:r>
            <a:r>
              <a:rPr lang="en-US" sz="2000" u="sng" dirty="0"/>
              <a:t>not</a:t>
            </a:r>
            <a:r>
              <a:rPr lang="en-US" sz="2000" dirty="0"/>
              <a:t> predictions or forecasts! </a:t>
            </a:r>
          </a:p>
          <a:p>
            <a:pPr lvl="1">
              <a:lnSpc>
                <a:spcPct val="80000"/>
              </a:lnSpc>
            </a:pPr>
            <a:r>
              <a:rPr lang="en-US" sz="2000" dirty="0"/>
              <a:t>There is NO “best guess” scenario</a:t>
            </a:r>
          </a:p>
          <a:p>
            <a:pPr lvl="1">
              <a:lnSpc>
                <a:spcPct val="80000"/>
              </a:lnSpc>
            </a:pPr>
            <a:r>
              <a:rPr lang="en-US" sz="2000" dirty="0"/>
              <a:t>Scenarios are NOT policy recommendations</a:t>
            </a:r>
          </a:p>
          <a:p>
            <a:pPr lvl="4">
              <a:lnSpc>
                <a:spcPct val="80000"/>
              </a:lnSpc>
            </a:pPr>
            <a:endParaRPr lang="en-US" sz="1200" dirty="0"/>
          </a:p>
          <a:p>
            <a:pPr>
              <a:lnSpc>
                <a:spcPct val="80000"/>
              </a:lnSpc>
            </a:pPr>
            <a:r>
              <a:rPr lang="en-US" sz="2400" dirty="0"/>
              <a:t>6 scenario </a:t>
            </a:r>
            <a:r>
              <a:rPr lang="en-US" sz="2400" u="sng" dirty="0"/>
              <a:t>groups</a:t>
            </a:r>
            <a:r>
              <a:rPr lang="en-US" sz="2400" dirty="0"/>
              <a:t> are considered equally sound and span a wide range of uncertainty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43000"/>
          </a:xfrm>
        </p:spPr>
        <p:txBody>
          <a:bodyPr/>
          <a:lstStyle/>
          <a:p>
            <a:r>
              <a:rPr lang="en-US" sz="3200" b="1"/>
              <a:t>Special Report on Emissions Scenarios</a:t>
            </a:r>
          </a:p>
        </p:txBody>
      </p:sp>
      <p:pic>
        <p:nvPicPr>
          <p:cNvPr id="6150" name="Picture 6"/>
          <p:cNvPicPr>
            <a:picLocks noChangeAspect="1" noChangeArrowheads="1"/>
          </p:cNvPicPr>
          <p:nvPr/>
        </p:nvPicPr>
        <p:blipFill>
          <a:blip r:embed="rId2"/>
          <a:srcRect/>
          <a:stretch>
            <a:fillRect/>
          </a:stretch>
        </p:blipFill>
        <p:spPr bwMode="auto">
          <a:xfrm>
            <a:off x="723900" y="1295400"/>
            <a:ext cx="7696200" cy="5118100"/>
          </a:xfrm>
          <a:prstGeom prst="rect">
            <a:avLst/>
          </a:prstGeom>
          <a:noFill/>
          <a:ln w="9525">
            <a:noFill/>
            <a:miter lim="800000"/>
            <a:headEnd/>
            <a:tailEnd/>
          </a:ln>
          <a:effectLst/>
        </p:spPr>
      </p:pic>
      <p:sp>
        <p:nvSpPr>
          <p:cNvPr id="5" name="Rectangle 4"/>
          <p:cNvSpPr>
            <a:spLocks noChangeArrowheads="1"/>
          </p:cNvSpPr>
          <p:nvPr/>
        </p:nvSpPr>
        <p:spPr bwMode="auto">
          <a:xfrm>
            <a:off x="3497263" y="6429375"/>
            <a:ext cx="5589587"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dirty="0">
                <a:solidFill>
                  <a:srgbClr val="FFFFFF"/>
                </a:solidFill>
                <a:latin typeface="Tahoma" charset="0"/>
                <a:ea typeface="+mn-ea"/>
                <a:cs typeface="+mn-cs"/>
              </a:rPr>
              <a:t>http://www.grida.no/climate/ipcc/emission/index.htm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1143000"/>
          </a:xfrm>
        </p:spPr>
        <p:txBody>
          <a:bodyPr/>
          <a:lstStyle/>
          <a:p>
            <a:r>
              <a:rPr lang="en-US" sz="3200" b="1"/>
              <a:t>Special Report on Emissions Scenarios</a:t>
            </a:r>
            <a:br>
              <a:rPr lang="en-US" sz="3200" b="1"/>
            </a:br>
            <a:r>
              <a:rPr lang="en-US" sz="3200" b="1"/>
              <a:t>(SRES): Why storylines?</a:t>
            </a:r>
          </a:p>
        </p:txBody>
      </p:sp>
      <p:sp>
        <p:nvSpPr>
          <p:cNvPr id="32771" name="Rectangle 3"/>
          <p:cNvSpPr>
            <a:spLocks noGrp="1" noChangeArrowheads="1"/>
          </p:cNvSpPr>
          <p:nvPr>
            <p:ph idx="1"/>
          </p:nvPr>
        </p:nvSpPr>
        <p:spPr>
          <a:xfrm>
            <a:off x="457200" y="1447800"/>
            <a:ext cx="8458200" cy="5105400"/>
          </a:xfrm>
        </p:spPr>
        <p:txBody>
          <a:bodyPr/>
          <a:lstStyle/>
          <a:p>
            <a:pPr>
              <a:lnSpc>
                <a:spcPct val="80000"/>
              </a:lnSpc>
            </a:pPr>
            <a:r>
              <a:rPr lang="en-US" sz="2000" dirty="0" smtClean="0"/>
              <a:t>To </a:t>
            </a:r>
            <a:r>
              <a:rPr lang="en-US" sz="2000" dirty="0"/>
              <a:t>help the writing team to think more coherently about the complex interplay among scenario driving forces within each and across alternative scenarios; </a:t>
            </a:r>
          </a:p>
          <a:p>
            <a:pPr>
              <a:lnSpc>
                <a:spcPct val="80000"/>
              </a:lnSpc>
            </a:pPr>
            <a:endParaRPr lang="en-US" sz="2000" dirty="0"/>
          </a:p>
          <a:p>
            <a:pPr>
              <a:lnSpc>
                <a:spcPct val="80000"/>
              </a:lnSpc>
            </a:pPr>
            <a:r>
              <a:rPr lang="en-US" sz="2000" dirty="0" smtClean="0"/>
              <a:t>To </a:t>
            </a:r>
            <a:r>
              <a:rPr lang="en-US" sz="2000" dirty="0"/>
              <a:t>make it easier to explain the scenarios to the various user communities by providing a narrative description of alternative futures that goes beyond quantitative scenario features; </a:t>
            </a:r>
          </a:p>
          <a:p>
            <a:pPr>
              <a:lnSpc>
                <a:spcPct val="80000"/>
              </a:lnSpc>
            </a:pPr>
            <a:endParaRPr lang="en-US" sz="2000" dirty="0"/>
          </a:p>
          <a:p>
            <a:pPr>
              <a:lnSpc>
                <a:spcPct val="80000"/>
              </a:lnSpc>
            </a:pPr>
            <a:r>
              <a:rPr lang="en-US" sz="2000" dirty="0" smtClean="0"/>
              <a:t>To </a:t>
            </a:r>
            <a:r>
              <a:rPr lang="en-US" sz="2000" dirty="0"/>
              <a:t>make the scenarios more useful, in particular to analysts who contribute to IPCC WGII and WGIII; </a:t>
            </a:r>
          </a:p>
          <a:p>
            <a:pPr lvl="1">
              <a:lnSpc>
                <a:spcPct val="80000"/>
              </a:lnSpc>
            </a:pPr>
            <a:r>
              <a:rPr lang="en-US" sz="1800" dirty="0" smtClean="0"/>
              <a:t>The </a:t>
            </a:r>
            <a:r>
              <a:rPr lang="en-US" sz="1800" dirty="0"/>
              <a:t>social, political, and technological context described in the scenario storylines is all-important in analyzing the effects of policies either to adapt to climate change or to reduce GHG emissions; and </a:t>
            </a:r>
          </a:p>
          <a:p>
            <a:pPr>
              <a:lnSpc>
                <a:spcPct val="80000"/>
              </a:lnSpc>
            </a:pPr>
            <a:endParaRPr lang="en-US" sz="2000" dirty="0"/>
          </a:p>
          <a:p>
            <a:pPr>
              <a:lnSpc>
                <a:spcPct val="80000"/>
              </a:lnSpc>
            </a:pPr>
            <a:r>
              <a:rPr lang="en-US" sz="2000" dirty="0" smtClean="0"/>
              <a:t>To </a:t>
            </a:r>
            <a:r>
              <a:rPr lang="en-US" sz="2000" dirty="0"/>
              <a:t>provide a guide for additional assumptions to be made in detailed climate impact and mitigation analyses</a:t>
            </a:r>
          </a:p>
          <a:p>
            <a:pPr lvl="1">
              <a:lnSpc>
                <a:spcPct val="80000"/>
              </a:lnSpc>
            </a:pPr>
            <a:r>
              <a:rPr lang="en-US" sz="1800" dirty="0" smtClean="0"/>
              <a:t>At </a:t>
            </a:r>
            <a:r>
              <a:rPr lang="en-US" sz="1800" dirty="0"/>
              <a:t>present no single model or scenario can possibly respond to the wide variety of informational and data needs of the different user communities of long-term emissions scenarios.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3E3E5C"/>
        </a:dk1>
        <a:lt1>
          <a:srgbClr val="FFFFFF"/>
        </a:lt1>
        <a:dk2>
          <a:srgbClr val="666699"/>
        </a:dk2>
        <a:lt2>
          <a:srgbClr val="FFFF66"/>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Copperplate Gothic Bold"/>
        <a:ea typeface=""/>
        <a:cs typeface="Arial"/>
      </a:majorFont>
      <a:minorFont>
        <a:latin typeface="Copperplate Gothic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Brooklet</Template>
  <TotalTime>98</TotalTime>
  <Words>3058</Words>
  <Application>Microsoft Office PowerPoint</Application>
  <PresentationFormat>On-screen Show (4:3)</PresentationFormat>
  <Paragraphs>337</Paragraphs>
  <Slides>36</Slides>
  <Notes>22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Brooklet</vt:lpstr>
      <vt:lpstr>Default Design</vt:lpstr>
      <vt:lpstr>1_Default Design</vt:lpstr>
      <vt:lpstr>5_Default Design</vt:lpstr>
      <vt:lpstr>2_Default Design</vt:lpstr>
      <vt:lpstr>Mountain Top</vt:lpstr>
      <vt:lpstr>Adobe Photoshop Image</vt:lpstr>
      <vt:lpstr>Climate Change of the Next 100 Years Or: Where Do We Go From Here?</vt:lpstr>
      <vt:lpstr>Models Used in the AR4</vt:lpstr>
      <vt:lpstr>Models Used in the AR4</vt:lpstr>
      <vt:lpstr>Models Used in the AR4</vt:lpstr>
      <vt:lpstr>Models Used in the AR4</vt:lpstr>
      <vt:lpstr>Special Report on Emissions Scenarios (SRES)</vt:lpstr>
      <vt:lpstr>Special Report on Emissions Scenarios (SRES)</vt:lpstr>
      <vt:lpstr>Special Report on Emissions Scenarios</vt:lpstr>
      <vt:lpstr>Special Report on Emissions Scenarios (SRES): Why storylines?</vt:lpstr>
      <vt:lpstr>SRES: A1 Storyline – A more integrated world</vt:lpstr>
      <vt:lpstr>SRES: A1 Storyline Subsets</vt:lpstr>
      <vt:lpstr>SRES: A2 Storyline – A more divided world</vt:lpstr>
      <vt:lpstr>SRES: B1 Storyline – A more integrated, more ecologically friendly world</vt:lpstr>
      <vt:lpstr>SRES: B2 Storyline – A more divided, but more ecologically friendly world</vt:lpstr>
      <vt:lpstr>Six Modeling Approaches For Developing Emissions Scenarios</vt:lpstr>
      <vt:lpstr>Asian Pacific Integrated Model (AIM)</vt:lpstr>
      <vt:lpstr>The Atmospheric Stabilization Framework Model (ASF)</vt:lpstr>
      <vt:lpstr>Global annual CO2 emissions – all sources (6 scenario groups)</vt:lpstr>
      <vt:lpstr>Slide 19</vt:lpstr>
      <vt:lpstr>Rising Temperatures</vt:lpstr>
      <vt:lpstr>Slide 21</vt:lpstr>
      <vt:lpstr>Slide 22</vt:lpstr>
      <vt:lpstr>Slide 23</vt:lpstr>
      <vt:lpstr>Slide 24</vt:lpstr>
      <vt:lpstr>Slide 25</vt:lpstr>
      <vt:lpstr>Slide 26</vt:lpstr>
      <vt:lpstr>Slide 27</vt:lpstr>
      <vt:lpstr>Slide 28</vt:lpstr>
      <vt:lpstr>IPCC 4th Assessment GCMs</vt:lpstr>
      <vt:lpstr>Slide 30</vt:lpstr>
      <vt:lpstr>Slide 31</vt:lpstr>
      <vt:lpstr>Slide 32</vt:lpstr>
      <vt:lpstr>Montana’s Streamflow is decreasing and peaking earlier</vt:lpstr>
      <vt:lpstr>By 2050 Global Climate Models project Montana to be 5°F warmer in summer, but receive 10% less rainfall</vt:lpstr>
      <vt:lpstr>Land Water Balance Tipping Points (Growing Seasons)</vt:lpstr>
      <vt:lpstr>Slide 36</vt:lpstr>
    </vt:vector>
  </TitlesOfParts>
  <Company>The 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of the Next 100 Years Or: Where Do We Go From Here?</dc:title>
  <dc:creator>Faith Ann Heinsch</dc:creator>
  <cp:lastModifiedBy>Faith Ann Heinsch</cp:lastModifiedBy>
  <cp:revision>9</cp:revision>
  <dcterms:created xsi:type="dcterms:W3CDTF">2008-02-21T18:14:02Z</dcterms:created>
  <dcterms:modified xsi:type="dcterms:W3CDTF">2008-02-21T19:52:16Z</dcterms:modified>
</cp:coreProperties>
</file>