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handoutMasterIdLst>
    <p:handoutMasterId r:id="rId64"/>
  </p:handoutMasterIdLst>
  <p:sldIdLst>
    <p:sldId id="256" r:id="rId2"/>
    <p:sldId id="303" r:id="rId3"/>
    <p:sldId id="304" r:id="rId4"/>
    <p:sldId id="299" r:id="rId5"/>
    <p:sldId id="300" r:id="rId6"/>
    <p:sldId id="301" r:id="rId7"/>
    <p:sldId id="302" r:id="rId8"/>
    <p:sldId id="305" r:id="rId9"/>
    <p:sldId id="307" r:id="rId10"/>
    <p:sldId id="308" r:id="rId11"/>
    <p:sldId id="309" r:id="rId12"/>
    <p:sldId id="310" r:id="rId13"/>
    <p:sldId id="311" r:id="rId14"/>
    <p:sldId id="312" r:id="rId15"/>
    <p:sldId id="314" r:id="rId16"/>
    <p:sldId id="313" r:id="rId17"/>
    <p:sldId id="315" r:id="rId18"/>
    <p:sldId id="316" r:id="rId19"/>
    <p:sldId id="306" r:id="rId20"/>
    <p:sldId id="257" r:id="rId21"/>
    <p:sldId id="258" r:id="rId22"/>
    <p:sldId id="259" r:id="rId23"/>
    <p:sldId id="260" r:id="rId24"/>
    <p:sldId id="261" r:id="rId25"/>
    <p:sldId id="262"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63" r:id="rId50"/>
    <p:sldId id="264" r:id="rId51"/>
    <p:sldId id="265" r:id="rId52"/>
    <p:sldId id="266" r:id="rId53"/>
    <p:sldId id="267" r:id="rId54"/>
    <p:sldId id="268" r:id="rId55"/>
    <p:sldId id="269" r:id="rId56"/>
    <p:sldId id="270" r:id="rId57"/>
    <p:sldId id="271" r:id="rId58"/>
    <p:sldId id="272" r:id="rId59"/>
    <p:sldId id="273" r:id="rId60"/>
    <p:sldId id="275" r:id="rId61"/>
    <p:sldId id="274"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507" autoAdjust="0"/>
    <p:restoredTop sz="77119" autoAdjust="0"/>
  </p:normalViewPr>
  <p:slideViewPr>
    <p:cSldViewPr>
      <p:cViewPr varScale="1">
        <p:scale>
          <a:sx n="84" d="100"/>
          <a:sy n="84" d="100"/>
        </p:scale>
        <p:origin x="-534" y="-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4D2E8E-0037-44F4-AEAC-880FA2EF2587}" type="datetimeFigureOut">
              <a:rPr lang="en-US" smtClean="0"/>
              <a:t>2/28/2008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64651C-464D-4225-AD8B-2FBE6B8A6E5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AD6D9-C0ED-4682-A932-99492C379D09}" type="datetimeFigureOut">
              <a:rPr lang="en-US" smtClean="0"/>
              <a:t>2/28/2008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DDC13D-D0A9-4F51-8670-9B3775D9D1B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en.wikipedia.org/wiki/Altruism" TargetMode="External"/><Relationship Id="rId13" Type="http://schemas.openxmlformats.org/officeDocument/2006/relationships/hyperlink" Target="http://en.wikipedia.org/wiki/Superseded_scientific_theories" TargetMode="External"/><Relationship Id="rId18" Type="http://schemas.openxmlformats.org/officeDocument/2006/relationships/hyperlink" Target="http://en.wikipedia.org/wiki/Rust" TargetMode="External"/><Relationship Id="rId3" Type="http://schemas.openxmlformats.org/officeDocument/2006/relationships/hyperlink" Target="http://en.wikipedia.org/wiki/Philosophy" TargetMode="External"/><Relationship Id="rId21" Type="http://schemas.openxmlformats.org/officeDocument/2006/relationships/hyperlink" Target="http://en.wikipedia.org/wiki/Black_Death" TargetMode="External"/><Relationship Id="rId7" Type="http://schemas.openxmlformats.org/officeDocument/2006/relationships/hyperlink" Target="http://en.wikipedia.org/wiki/Social_responsibility" TargetMode="External"/><Relationship Id="rId12" Type="http://schemas.openxmlformats.org/officeDocument/2006/relationships/hyperlink" Target="http://en.wikipedia.org/wiki/Ancient_Greek" TargetMode="External"/><Relationship Id="rId17" Type="http://schemas.openxmlformats.org/officeDocument/2006/relationships/hyperlink" Target="http://en.wikipedia.org/wiki/Redox" TargetMode="External"/><Relationship Id="rId2" Type="http://schemas.openxmlformats.org/officeDocument/2006/relationships/slide" Target="../slides/slide7.xml"/><Relationship Id="rId16" Type="http://schemas.openxmlformats.org/officeDocument/2006/relationships/hyperlink" Target="http://en.wikipedia.org/wiki/Combustion" TargetMode="External"/><Relationship Id="rId20" Type="http://schemas.openxmlformats.org/officeDocument/2006/relationships/hyperlink" Target="http://en.wikipedia.org/wiki/Cholera" TargetMode="External"/><Relationship Id="rId1" Type="http://schemas.openxmlformats.org/officeDocument/2006/relationships/notesMaster" Target="../notesMasters/notesMaster1.xml"/><Relationship Id="rId6" Type="http://schemas.openxmlformats.org/officeDocument/2006/relationships/hyperlink" Target="#_note-Osborn1937"/><Relationship Id="rId11" Type="http://schemas.openxmlformats.org/officeDocument/2006/relationships/hyperlink" Target="http://en.wikipedia.org/wiki/Suffering" TargetMode="External"/><Relationship Id="rId5" Type="http://schemas.openxmlformats.org/officeDocument/2006/relationships/hyperlink" Target="http://en.wikipedia.org/wiki/Hereditary" TargetMode="External"/><Relationship Id="rId15" Type="http://schemas.openxmlformats.org/officeDocument/2006/relationships/hyperlink" Target="http://en.wikipedia.org/wiki/Four_elements" TargetMode="External"/><Relationship Id="rId10" Type="http://schemas.openxmlformats.org/officeDocument/2006/relationships/hyperlink" Target="http://en.wikipedia.org/wiki/Economics" TargetMode="External"/><Relationship Id="rId19" Type="http://schemas.openxmlformats.org/officeDocument/2006/relationships/hyperlink" Target="http://en.wikipedia.org/wiki/Disease" TargetMode="External"/><Relationship Id="rId4" Type="http://schemas.openxmlformats.org/officeDocument/2006/relationships/hyperlink" Target="http://en.wikipedia.org/wiki/Human" TargetMode="External"/><Relationship Id="rId9" Type="http://schemas.openxmlformats.org/officeDocument/2006/relationships/hyperlink" Target="http://en.wikipedia.org/wiki/Intelligence_%28trait%29" TargetMode="External"/><Relationship Id="rId14" Type="http://schemas.openxmlformats.org/officeDocument/2006/relationships/hyperlink" Target="http://en.wikipedia.org/wiki/J._J._Becher" TargetMode="External"/><Relationship Id="rId22" Type="http://schemas.openxmlformats.org/officeDocument/2006/relationships/hyperlink" Target="http://en.wikipedia.org/wiki/Germ_theory_of_diseas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D742BB12-624C-4FF4-BB1F-5AF3A4A1705E}" type="slidenum">
              <a:rPr lang="en-US" sz="1200" kern="1200">
                <a:solidFill>
                  <a:prstClr val="black"/>
                </a:solidFill>
                <a:latin typeface="Arial" charset="0"/>
                <a:ea typeface="+mn-ea"/>
                <a:cs typeface="+mn-cs"/>
              </a:rPr>
              <a:pPr algn="r" rtl="0" fontAlgn="base">
                <a:spcBef>
                  <a:spcPct val="0"/>
                </a:spcBef>
                <a:spcAft>
                  <a:spcPct val="0"/>
                </a:spcAft>
              </a:pPr>
              <a:t>5</a:t>
            </a:fld>
            <a:endParaRPr lang="en-US" sz="1200" kern="1200">
              <a:solidFill>
                <a:prstClr val="black"/>
              </a:solidFill>
              <a:latin typeface="Arial" charset="0"/>
              <a:ea typeface="+mn-ea"/>
              <a:cs typeface="+mn-cs"/>
            </a:endParaRPr>
          </a:p>
        </p:txBody>
      </p:sp>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Eugenics</a:t>
            </a:r>
            <a:r>
              <a:rPr lang="en-US" dirty="0" smtClean="0"/>
              <a:t> is a social </a:t>
            </a:r>
            <a:r>
              <a:rPr lang="en-US" dirty="0" smtClean="0">
                <a:hlinkClick r:id="rId3" action="ppaction://hlinkfile" tooltip="Philosophy"/>
              </a:rPr>
              <a:t>philosophy</a:t>
            </a:r>
            <a:r>
              <a:rPr lang="en-US" dirty="0" smtClean="0"/>
              <a:t> which advocates the improvement of </a:t>
            </a:r>
            <a:r>
              <a:rPr lang="en-US" dirty="0" smtClean="0">
                <a:hlinkClick r:id="rId4" action="ppaction://hlinkfile" tooltip="Human"/>
              </a:rPr>
              <a:t>human</a:t>
            </a:r>
            <a:r>
              <a:rPr lang="en-US" dirty="0" smtClean="0"/>
              <a:t> </a:t>
            </a:r>
            <a:r>
              <a:rPr lang="en-US" dirty="0" smtClean="0">
                <a:hlinkClick r:id="rId5" action="ppaction://hlinkfile" tooltip="Hereditary"/>
              </a:rPr>
              <a:t>hereditary</a:t>
            </a:r>
            <a:r>
              <a:rPr lang="en-US" dirty="0" smtClean="0"/>
              <a:t> traits through various forms of intervention.</a:t>
            </a:r>
            <a:r>
              <a:rPr lang="en-US" baseline="30000" dirty="0" smtClean="0">
                <a:hlinkClick r:id="rId6" action="ppaction://hlinkfile"/>
              </a:rPr>
              <a:t>[1]</a:t>
            </a:r>
            <a:r>
              <a:rPr lang="en-US" dirty="0" smtClean="0"/>
              <a:t> Throughout history, eugenics has been regarded by its various advocates as a </a:t>
            </a:r>
            <a:r>
              <a:rPr lang="en-US" dirty="0" smtClean="0">
                <a:hlinkClick r:id="rId7" action="ppaction://hlinkfile" tooltip="Social responsibility"/>
              </a:rPr>
              <a:t>social responsibility</a:t>
            </a:r>
            <a:r>
              <a:rPr lang="en-US" dirty="0" smtClean="0"/>
              <a:t>, an </a:t>
            </a:r>
            <a:r>
              <a:rPr lang="en-US" dirty="0" smtClean="0">
                <a:hlinkClick r:id="rId8" action="ppaction://hlinkfile" tooltip="Altruism"/>
              </a:rPr>
              <a:t>altruistic</a:t>
            </a:r>
            <a:r>
              <a:rPr lang="en-US" dirty="0" smtClean="0"/>
              <a:t> stance of a society, meant to create healthier and more </a:t>
            </a:r>
            <a:r>
              <a:rPr lang="en-US" dirty="0" smtClean="0">
                <a:hlinkClick r:id="rId9" action="ppaction://hlinkfile" tooltip="Intelligence (trait)"/>
              </a:rPr>
              <a:t>intelligent</a:t>
            </a:r>
            <a:r>
              <a:rPr lang="en-US" dirty="0" smtClean="0"/>
              <a:t> people, to save </a:t>
            </a:r>
            <a:r>
              <a:rPr lang="en-US" dirty="0" smtClean="0">
                <a:hlinkClick r:id="rId10" action="ppaction://hlinkfile" tooltip="Economics"/>
              </a:rPr>
              <a:t>resources</a:t>
            </a:r>
            <a:r>
              <a:rPr lang="en-US" dirty="0" smtClean="0"/>
              <a:t>, and lessen human </a:t>
            </a:r>
            <a:r>
              <a:rPr lang="en-US" dirty="0" smtClean="0">
                <a:hlinkClick r:id="rId11" action="ppaction://hlinkfile" tooltip="Suffering"/>
              </a:rPr>
              <a:t>suffering</a:t>
            </a:r>
            <a:r>
              <a:rPr lang="en-US" dirty="0" smtClean="0"/>
              <a:t>.</a:t>
            </a:r>
          </a:p>
          <a:p>
            <a:endParaRPr lang="en-US" dirty="0" smtClean="0"/>
          </a:p>
          <a:p>
            <a:r>
              <a:rPr lang="en-US" dirty="0" smtClean="0"/>
              <a:t>The </a:t>
            </a:r>
            <a:r>
              <a:rPr lang="en-US" b="1" dirty="0" smtClean="0"/>
              <a:t>phlogiston theory</a:t>
            </a:r>
            <a:r>
              <a:rPr lang="en-US" dirty="0" smtClean="0"/>
              <a:t> (from the </a:t>
            </a:r>
            <a:r>
              <a:rPr lang="en-US" dirty="0" smtClean="0">
                <a:hlinkClick r:id="rId12" action="ppaction://hlinkfile" tooltip="Ancient Greek"/>
              </a:rPr>
              <a:t>Ancient Greek</a:t>
            </a:r>
            <a:r>
              <a:rPr lang="en-US" dirty="0" smtClean="0"/>
              <a:t> </a:t>
            </a:r>
            <a:r>
              <a:rPr lang="en-US" dirty="0" err="1" smtClean="0"/>
              <a:t>φλογιστόν</a:t>
            </a:r>
            <a:r>
              <a:rPr lang="en-US" dirty="0" smtClean="0"/>
              <a:t> </a:t>
            </a:r>
            <a:r>
              <a:rPr lang="en-US" i="1" dirty="0" err="1" smtClean="0"/>
              <a:t>phlŏgistón</a:t>
            </a:r>
            <a:r>
              <a:rPr lang="en-US" dirty="0" smtClean="0"/>
              <a:t> "burnt up," from </a:t>
            </a:r>
            <a:r>
              <a:rPr lang="en-US" dirty="0" err="1" smtClean="0"/>
              <a:t>φλόξ</a:t>
            </a:r>
            <a:r>
              <a:rPr lang="en-US" dirty="0" smtClean="0"/>
              <a:t> </a:t>
            </a:r>
            <a:r>
              <a:rPr lang="en-US" i="1" dirty="0" err="1" smtClean="0"/>
              <a:t>phlóx</a:t>
            </a:r>
            <a:r>
              <a:rPr lang="en-US" dirty="0" smtClean="0"/>
              <a:t> "fire") is an </a:t>
            </a:r>
            <a:r>
              <a:rPr lang="en-US" dirty="0" smtClean="0">
                <a:hlinkClick r:id="rId13" action="ppaction://hlinkfile" tooltip="Superseded scientific theories"/>
              </a:rPr>
              <a:t>obsolete scientific theory</a:t>
            </a:r>
            <a:r>
              <a:rPr lang="en-US" dirty="0" smtClean="0"/>
              <a:t>, stated initially in 1667 by </a:t>
            </a:r>
            <a:r>
              <a:rPr lang="en-US" dirty="0" smtClean="0">
                <a:hlinkClick r:id="rId14" action="ppaction://hlinkfile" tooltip="J. J. Becher"/>
              </a:rPr>
              <a:t>Johann Joachim </a:t>
            </a:r>
            <a:r>
              <a:rPr lang="en-US" dirty="0" err="1" smtClean="0">
                <a:hlinkClick r:id="rId14" action="ppaction://hlinkfile" tooltip="J. J. Becher"/>
              </a:rPr>
              <a:t>Becher</a:t>
            </a:r>
            <a:r>
              <a:rPr lang="en-US" dirty="0" smtClean="0"/>
              <a:t>, whereby in addition to the classical </a:t>
            </a:r>
            <a:r>
              <a:rPr lang="en-US" dirty="0" smtClean="0">
                <a:hlinkClick r:id="rId15" action="ppaction://hlinkfile" tooltip="Four elements"/>
              </a:rPr>
              <a:t>four elements</a:t>
            </a:r>
            <a:r>
              <a:rPr lang="en-US" dirty="0" smtClean="0"/>
              <a:t> of the Greeks (earth, water, air, fire), there was an additional fire-like element called “phlogiston” that was contained within combustible bodies, and released, to lesser or greater degrees, during </a:t>
            </a:r>
            <a:r>
              <a:rPr lang="en-US" dirty="0" smtClean="0">
                <a:hlinkClick r:id="rId16" action="ppaction://hlinkfile" tooltip="Combustion"/>
              </a:rPr>
              <a:t>combustion</a:t>
            </a:r>
            <a:r>
              <a:rPr lang="en-US" dirty="0" smtClean="0"/>
              <a:t>. The theory was an attempt to explain </a:t>
            </a:r>
            <a:r>
              <a:rPr lang="en-US" dirty="0" smtClean="0">
                <a:hlinkClick r:id="rId17" action="ppaction://hlinkfile" tooltip="Redox"/>
              </a:rPr>
              <a:t>oxidation</a:t>
            </a:r>
            <a:r>
              <a:rPr lang="en-US" dirty="0" smtClean="0"/>
              <a:t> processes, such as </a:t>
            </a:r>
            <a:r>
              <a:rPr lang="en-US" dirty="0" smtClean="0">
                <a:hlinkClick r:id="rId16" action="ppaction://hlinkfile" tooltip="Combustion"/>
              </a:rPr>
              <a:t>combustion</a:t>
            </a:r>
            <a:r>
              <a:rPr lang="en-US" dirty="0" smtClean="0"/>
              <a:t> and the </a:t>
            </a:r>
            <a:r>
              <a:rPr lang="en-US" dirty="0" smtClean="0">
                <a:hlinkClick r:id="rId18" action="ppaction://hlinkfile" tooltip="Rust"/>
              </a:rPr>
              <a:t>rusting</a:t>
            </a:r>
            <a:r>
              <a:rPr lang="en-US" dirty="0" smtClean="0"/>
              <a:t> of metals.</a:t>
            </a:r>
          </a:p>
          <a:p>
            <a:endParaRPr lang="en-US" dirty="0" smtClean="0"/>
          </a:p>
          <a:p>
            <a:r>
              <a:rPr lang="en-US" dirty="0" smtClean="0"/>
              <a:t>The </a:t>
            </a:r>
            <a:r>
              <a:rPr lang="en-US" b="1" dirty="0" smtClean="0"/>
              <a:t>miasmatic theory of disease</a:t>
            </a:r>
            <a:r>
              <a:rPr lang="en-US" dirty="0" smtClean="0"/>
              <a:t> held that </a:t>
            </a:r>
            <a:r>
              <a:rPr lang="en-US" dirty="0" smtClean="0">
                <a:hlinkClick r:id="rId19" action="ppaction://hlinkfile" tooltip="Disease"/>
              </a:rPr>
              <a:t>diseases</a:t>
            </a:r>
            <a:r>
              <a:rPr lang="en-US" dirty="0" smtClean="0"/>
              <a:t> such as </a:t>
            </a:r>
            <a:r>
              <a:rPr lang="en-US" dirty="0" smtClean="0">
                <a:hlinkClick r:id="rId20" action="ppaction://hlinkfile" tooltip="Cholera"/>
              </a:rPr>
              <a:t>cholera</a:t>
            </a:r>
            <a:r>
              <a:rPr lang="en-US" dirty="0" smtClean="0"/>
              <a:t> or the </a:t>
            </a:r>
            <a:r>
              <a:rPr lang="en-US" dirty="0" smtClean="0">
                <a:hlinkClick r:id="rId21" action="ppaction://hlinkfile" tooltip="Black Death"/>
              </a:rPr>
              <a:t>Black Death</a:t>
            </a:r>
            <a:r>
              <a:rPr lang="en-US" dirty="0" smtClean="0"/>
              <a:t> were caused by a </a:t>
            </a:r>
            <a:r>
              <a:rPr lang="en-US" i="1" dirty="0" smtClean="0"/>
              <a:t>miasma</a:t>
            </a:r>
            <a:r>
              <a:rPr lang="en-US" dirty="0" smtClean="0"/>
              <a:t> (Greek language: "pollution"), a noxious form of "bad air". In general, this concept has been supplanted by the more scientifically founded </a:t>
            </a:r>
            <a:r>
              <a:rPr lang="en-US" dirty="0" smtClean="0">
                <a:hlinkClick r:id="rId22" action="ppaction://hlinkfile" tooltip="Germ theory of disease"/>
              </a:rPr>
              <a:t>germ theory of disease</a:t>
            </a:r>
            <a:r>
              <a:rPr lang="en-US" dirty="0" smtClean="0"/>
              <a:t>.</a:t>
            </a:r>
            <a:endParaRPr lang="en-US" dirty="0"/>
          </a:p>
        </p:txBody>
      </p:sp>
      <p:sp>
        <p:nvSpPr>
          <p:cNvPr id="4" name="Slide Number Placeholder 3"/>
          <p:cNvSpPr>
            <a:spLocks noGrp="1"/>
          </p:cNvSpPr>
          <p:nvPr>
            <p:ph type="sldNum" sz="quarter" idx="10"/>
          </p:nvPr>
        </p:nvSpPr>
        <p:spPr/>
        <p:txBody>
          <a:bodyPr/>
          <a:lstStyle/>
          <a:p>
            <a:fld id="{03DDC13D-D0A9-4F51-8670-9B3775D9D1B7}"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688A7F5-9E45-421B-9AC1-91A81F769810}" type="datetimeFigureOut">
              <a:rPr lang="en-US" smtClean="0"/>
              <a:t>2/28/2008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FC28E6D-C98C-44CE-8016-7B681FBCF1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88A7F5-9E45-421B-9AC1-91A81F769810}" type="datetimeFigureOut">
              <a:rPr lang="en-US" smtClean="0"/>
              <a:t>2/28/2008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C28E6D-C98C-44CE-8016-7B681FBCF1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688A7F5-9E45-421B-9AC1-91A81F769810}" type="datetimeFigureOut">
              <a:rPr lang="en-US" smtClean="0"/>
              <a:t>2/28/2008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FC28E6D-C98C-44CE-8016-7B681FBCF1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88A7F5-9E45-421B-9AC1-91A81F769810}" type="datetimeFigureOut">
              <a:rPr lang="en-US" smtClean="0"/>
              <a:t>2/28/2008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C28E6D-C98C-44CE-8016-7B681FBCF1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688A7F5-9E45-421B-9AC1-91A81F769810}" type="datetimeFigureOut">
              <a:rPr lang="en-US" smtClean="0"/>
              <a:t>2/28/2008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FC28E6D-C98C-44CE-8016-7B681FBCF1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88A7F5-9E45-421B-9AC1-91A81F769810}" type="datetimeFigureOut">
              <a:rPr lang="en-US" smtClean="0"/>
              <a:t>2/28/2008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C28E6D-C98C-44CE-8016-7B681FBCF1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88A7F5-9E45-421B-9AC1-91A81F769810}" type="datetimeFigureOut">
              <a:rPr lang="en-US" smtClean="0"/>
              <a:t>2/28/2008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C28E6D-C98C-44CE-8016-7B681FBCF1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688A7F5-9E45-421B-9AC1-91A81F769810}" type="datetimeFigureOut">
              <a:rPr lang="en-US" smtClean="0"/>
              <a:t>2/28/2008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C28E6D-C98C-44CE-8016-7B681FBCF1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688A7F5-9E45-421B-9AC1-91A81F769810}" type="datetimeFigureOut">
              <a:rPr lang="en-US" smtClean="0"/>
              <a:t>2/28/2008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FC28E6D-C98C-44CE-8016-7B681FBCF1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88A7F5-9E45-421B-9AC1-91A81F769810}" type="datetimeFigureOut">
              <a:rPr lang="en-US" smtClean="0"/>
              <a:t>2/28/2008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C28E6D-C98C-44CE-8016-7B681FBCF1E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688A7F5-9E45-421B-9AC1-91A81F769810}" type="datetimeFigureOut">
              <a:rPr lang="en-US" smtClean="0"/>
              <a:t>2/28/2008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C28E6D-C98C-44CE-8016-7B681FBCF1ED}"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688A7F5-9E45-421B-9AC1-91A81F769810}" type="datetimeFigureOut">
              <a:rPr lang="en-US" smtClean="0"/>
              <a:t>2/28/2008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FC28E6D-C98C-44CE-8016-7B681FBCF1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_note-High_price_for_load_of_hot_air_.7C_The_Courier-Mai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_note-16"/><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_note-28"/><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_note-20"/><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_note-31"/><Relationship Id="rId2" Type="http://schemas.openxmlformats.org/officeDocument/2006/relationships/hyperlink" Target="#_note-30"/><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_note-38"/><Relationship Id="rId2" Type="http://schemas.openxmlformats.org/officeDocument/2006/relationships/hyperlink" Target="#_note-37"/><Relationship Id="rId1" Type="http://schemas.openxmlformats.org/officeDocument/2006/relationships/slideLayout" Target="../slideLayouts/slideLayout2.xml"/><Relationship Id="rId4" Type="http://schemas.openxmlformats.org/officeDocument/2006/relationships/hyperlink" Target="#_note-39"/></Relationships>
</file>

<file path=ppt/slides/_rels/slide16.xml.rels><?xml version="1.0" encoding="UTF-8" standalone="yes"?>
<Relationships xmlns="http://schemas.openxmlformats.org/package/2006/relationships"><Relationship Id="rId2" Type="http://schemas.openxmlformats.org/officeDocument/2006/relationships/hyperlink" Target="#_note-45"/><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_note-46"/><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_note-55"/><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_note-5"/><Relationship Id="rId2" Type="http://schemas.openxmlformats.org/officeDocument/2006/relationships/hyperlink" Target="#_note-4"/><Relationship Id="rId1" Type="http://schemas.openxmlformats.org/officeDocument/2006/relationships/slideLayout" Target="../slideLayouts/slideLayout2.xml"/><Relationship Id="rId5" Type="http://schemas.openxmlformats.org/officeDocument/2006/relationships/hyperlink" Target="#_note-7"/><Relationship Id="rId4" Type="http://schemas.openxmlformats.org/officeDocument/2006/relationships/hyperlink" Target="#_note-6"/></Relationships>
</file>

<file path=ppt/slides/_rels/slide21.xml.rels><?xml version="1.0" encoding="UTF-8" standalone="yes"?>
<Relationships xmlns="http://schemas.openxmlformats.org/package/2006/relationships"><Relationship Id="rId2" Type="http://schemas.openxmlformats.org/officeDocument/2006/relationships/hyperlink" Target="#_note-High_price_for_load_of_hot_air_.7C_The_Courier-Mai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_note-8"/><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_note-9"/><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_note-10"/><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_note-11"/><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_note-13"/><Relationship Id="rId2" Type="http://schemas.openxmlformats.org/officeDocument/2006/relationships/hyperlink" Target="#_note-12"/><Relationship Id="rId1" Type="http://schemas.openxmlformats.org/officeDocument/2006/relationships/slideLayout" Target="../slideLayouts/slideLayout2.xml"/><Relationship Id="rId4" Type="http://schemas.openxmlformats.org/officeDocument/2006/relationships/hyperlink" Target="#_note-14"/></Relationships>
</file>

<file path=ppt/slides/_rels/slide27.xml.rels><?xml version="1.0" encoding="UTF-8" standalone="yes"?>
<Relationships xmlns="http://schemas.openxmlformats.org/package/2006/relationships"><Relationship Id="rId2" Type="http://schemas.openxmlformats.org/officeDocument/2006/relationships/hyperlink" Target="#_note-15"/><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_note-16"/><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_note-17"/><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_note-18"/><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_note-19"/><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_note-20"/><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_note-22"/><Relationship Id="rId2" Type="http://schemas.openxmlformats.org/officeDocument/2006/relationships/hyperlink" Target="#_note-21"/><Relationship Id="rId1" Type="http://schemas.openxmlformats.org/officeDocument/2006/relationships/slideLayout" Target="../slideLayouts/slideLayout2.xml"/><Relationship Id="rId4" Type="http://schemas.openxmlformats.org/officeDocument/2006/relationships/hyperlink" Target="#_note-23"/></Relationships>
</file>

<file path=ppt/slides/_rels/slide34.xml.rels><?xml version="1.0" encoding="UTF-8" standalone="yes"?>
<Relationships xmlns="http://schemas.openxmlformats.org/package/2006/relationships"><Relationship Id="rId2" Type="http://schemas.openxmlformats.org/officeDocument/2006/relationships/hyperlink" Target="#_note-24"/><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_note-25"/><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_note-26"/><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_note-27"/><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_note-28"/><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_note-31"/><Relationship Id="rId2" Type="http://schemas.openxmlformats.org/officeDocument/2006/relationships/hyperlink" Target="#_note-30"/><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_note-32"/><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_note-34"/><Relationship Id="rId2" Type="http://schemas.openxmlformats.org/officeDocument/2006/relationships/hyperlink" Target="#_note-33"/><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_note-35"/><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_note-36"/><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_note-38"/><Relationship Id="rId2" Type="http://schemas.openxmlformats.org/officeDocument/2006/relationships/hyperlink" Target="#_note-37"/><Relationship Id="rId1" Type="http://schemas.openxmlformats.org/officeDocument/2006/relationships/slideLayout" Target="../slideLayouts/slideLayout2.xml"/><Relationship Id="rId4" Type="http://schemas.openxmlformats.org/officeDocument/2006/relationships/hyperlink" Target="#_note-39"/></Relationships>
</file>

<file path=ppt/slides/_rels/slide45.xml.rels><?xml version="1.0" encoding="UTF-8" standalone="yes"?>
<Relationships xmlns="http://schemas.openxmlformats.org/package/2006/relationships"><Relationship Id="rId2" Type="http://schemas.openxmlformats.org/officeDocument/2006/relationships/hyperlink" Target="#_note-40"/><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_note-41"/><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_note-42"/><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_note-43"/><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_note-44"/><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50.xml.rels><?xml version="1.0" encoding="UTF-8" standalone="yes"?>
<Relationships xmlns="http://schemas.openxmlformats.org/package/2006/relationships"><Relationship Id="rId2" Type="http://schemas.openxmlformats.org/officeDocument/2006/relationships/hyperlink" Target="#_note-45"/><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_note-46"/><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_note-47"/><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_note-49"/><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_note-50"/><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_note-51"/><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_note-53"/><Relationship Id="rId2" Type="http://schemas.openxmlformats.org/officeDocument/2006/relationships/hyperlink" Target="#_note-52"/><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_note-54"/><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_note-55"/><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_note-56"/><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_note-57"/><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_note-5"/><Relationship Id="rId2" Type="http://schemas.openxmlformats.org/officeDocument/2006/relationships/hyperlink" Target="#_note-4"/><Relationship Id="rId1" Type="http://schemas.openxmlformats.org/officeDocument/2006/relationships/slideLayout" Target="../slideLayouts/slideLayout2.xml"/><Relationship Id="rId5" Type="http://schemas.openxmlformats.org/officeDocument/2006/relationships/hyperlink" Target="#_note-7"/><Relationship Id="rId4" Type="http://schemas.openxmlformats.org/officeDocument/2006/relationships/hyperlink" Target="#_note-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3400"/>
            <a:ext cx="6019800" cy="2868168"/>
          </a:xfrm>
        </p:spPr>
        <p:txBody>
          <a:bodyPr/>
          <a:lstStyle/>
          <a:p>
            <a:r>
              <a:rPr lang="en-US" dirty="0" smtClean="0"/>
              <a:t>Climate Change, Scientific consensus &amp; Contrarian Views</a:t>
            </a:r>
            <a:endParaRPr lang="en-US" dirty="0"/>
          </a:p>
        </p:txBody>
      </p:sp>
      <p:sp>
        <p:nvSpPr>
          <p:cNvPr id="3" name="Subtitle 2"/>
          <p:cNvSpPr>
            <a:spLocks noGrp="1"/>
          </p:cNvSpPr>
          <p:nvPr>
            <p:ph type="subTitle" idx="1"/>
          </p:nvPr>
        </p:nvSpPr>
        <p:spPr>
          <a:xfrm>
            <a:off x="3648222" y="3539864"/>
            <a:ext cx="5114778" cy="1101248"/>
          </a:xfrm>
        </p:spPr>
        <p:txBody>
          <a:bodyPr>
            <a:normAutofit lnSpcReduction="10000"/>
          </a:bodyPr>
          <a:lstStyle/>
          <a:p>
            <a:r>
              <a:rPr lang="en-US" dirty="0" smtClean="0"/>
              <a:t>Much of the information </a:t>
            </a:r>
          </a:p>
          <a:p>
            <a:r>
              <a:rPr lang="en-US" dirty="0" smtClean="0"/>
              <a:t>comes from wikipedia.org</a:t>
            </a:r>
          </a:p>
          <a:p>
            <a:r>
              <a:rPr lang="en-US" dirty="0" smtClean="0"/>
              <a:t>February 28, 2008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Believe global warming is not occurring or has ceased</a:t>
            </a:r>
            <a:endParaRPr lang="en-US" dirty="0"/>
          </a:p>
        </p:txBody>
      </p:sp>
      <p:sp>
        <p:nvSpPr>
          <p:cNvPr id="3" name="Content Placeholder 2"/>
          <p:cNvSpPr>
            <a:spLocks noGrp="1"/>
          </p:cNvSpPr>
          <p:nvPr>
            <p:ph idx="1"/>
          </p:nvPr>
        </p:nvSpPr>
        <p:spPr/>
        <p:txBody>
          <a:bodyPr>
            <a:normAutofit/>
          </a:bodyPr>
          <a:lstStyle/>
          <a:p>
            <a:r>
              <a:rPr lang="en-US" dirty="0" smtClean="0"/>
              <a:t>Robert M. Carter, Geologist, Researcher at Marine Geophysical Laboratory at James Cook Univ., Australia </a:t>
            </a:r>
          </a:p>
          <a:p>
            <a:pPr lvl="1"/>
            <a:r>
              <a:rPr lang="en-US" dirty="0" smtClean="0"/>
              <a:t>"the accepted global average temperature statistics used by the Intergovernmental Panel on Climate Change show that no ground-based warming has occurred since 1998 ... there is every doubt whether any global warming at all is occurring at the moment, let alone human-caused warming."</a:t>
            </a:r>
            <a:r>
              <a:rPr lang="en-US" baseline="30000" dirty="0" smtClean="0">
                <a:hlinkClick r:id="rId2"/>
              </a:rPr>
              <a:t>[9]</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Reid Bryson, emeritus professor, Atmospheric &amp; Oceanic Sciences, University of Wisconsin-Madison</a:t>
            </a:r>
          </a:p>
          <a:p>
            <a:pPr lvl="1"/>
            <a:r>
              <a:rPr lang="en-US" dirty="0" smtClean="0"/>
              <a:t>"It’s absurd. Of course it’s going up. It has gone up since the early 1800s, before the Industrial Revolution, because we’re coming out of the Little Ice Age, not because we’re putting more carbon dioxide into the air."</a:t>
            </a:r>
            <a:r>
              <a:rPr lang="en-US" baseline="30000" dirty="0" smtClean="0">
                <a:hlinkClick r:id="rId2" action="ppaction://hlinkfile"/>
              </a:rPr>
              <a:t>[18]</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Tad </a:t>
            </a:r>
            <a:r>
              <a:rPr lang="en-US" dirty="0" err="1" smtClean="0"/>
              <a:t>Murty</a:t>
            </a:r>
            <a:r>
              <a:rPr lang="en-US" dirty="0" smtClean="0"/>
              <a:t>, oceanographer, adjunct professor Departments of Civil Engineering and Earth Sciences, University of Ottawa</a:t>
            </a:r>
          </a:p>
          <a:p>
            <a:pPr lvl="1"/>
            <a:r>
              <a:rPr lang="en-US" dirty="0" smtClean="0"/>
              <a:t>global warming "is the biggest scientific hoax being perpetrated on humanity. There is no global warming due to human anthropogenic activities. The atmosphere hasn’t changed much in 280 million years, and there have always been cycles of warming and cooling. The Cretaceous period was the warmest on earth. You could have grown tomatoes at the North Pole"</a:t>
            </a:r>
            <a:r>
              <a:rPr lang="en-US" baseline="30000" dirty="0" smtClean="0">
                <a:hlinkClick r:id="rId2" action="ppaction://hlinkfile"/>
              </a:rPr>
              <a:t>[30]</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Don Easterbrook, emeritus professor of geology, Western Washington University</a:t>
            </a:r>
          </a:p>
          <a:p>
            <a:pPr lvl="1"/>
            <a:r>
              <a:rPr lang="en-US" dirty="0" smtClean="0"/>
              <a:t>"global warming since 1900 could well have happened without any effect of CO</a:t>
            </a:r>
            <a:r>
              <a:rPr lang="en-US" baseline="-25000" dirty="0" smtClean="0"/>
              <a:t>2</a:t>
            </a:r>
            <a:r>
              <a:rPr lang="en-US" dirty="0" smtClean="0"/>
              <a:t>. If the cycles continue as in the past, the current warm cycle should end soon and global temperatures should cool slightly until about 2035"</a:t>
            </a:r>
            <a:r>
              <a:rPr lang="en-US" baseline="30000" dirty="0" smtClean="0">
                <a:hlinkClick r:id="rId2" action="ppaction://hlinkfile"/>
              </a:rPr>
              <a:t>[22]</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Tim Patterson, </a:t>
            </a:r>
            <a:r>
              <a:rPr lang="en-US" dirty="0" err="1" smtClean="0"/>
              <a:t>paleoclimatologist</a:t>
            </a:r>
            <a:r>
              <a:rPr lang="en-US" dirty="0" smtClean="0"/>
              <a:t>, professor of geology, Carleton University, Canada</a:t>
            </a:r>
          </a:p>
          <a:p>
            <a:pPr lvl="1"/>
            <a:r>
              <a:rPr lang="en-US" dirty="0" smtClean="0"/>
              <a:t>"There is no meaningful correlation between CO</a:t>
            </a:r>
            <a:r>
              <a:rPr lang="en-US" baseline="-25000" dirty="0" smtClean="0"/>
              <a:t>2</a:t>
            </a:r>
            <a:r>
              <a:rPr lang="en-US" dirty="0" smtClean="0"/>
              <a:t> levels and Earth's temperature over this [geologic] time frame. In fact, when CO</a:t>
            </a:r>
            <a:r>
              <a:rPr lang="en-US" baseline="-25000" dirty="0" smtClean="0"/>
              <a:t>2</a:t>
            </a:r>
            <a:r>
              <a:rPr lang="en-US" dirty="0" smtClean="0"/>
              <a:t> levels were over ten times higher than they are now, about 450 million years ago, the planet was in the depths of the absolute coldest period in the last half billion years. On the basis of this evidence, how could anyone still believe that the recent relatively small increase in CO</a:t>
            </a:r>
            <a:r>
              <a:rPr lang="en-US" baseline="-25000" dirty="0" smtClean="0"/>
              <a:t>2</a:t>
            </a:r>
            <a:r>
              <a:rPr lang="en-US" dirty="0" smtClean="0"/>
              <a:t> levels would be the major cause of the past century's modest warming?"</a:t>
            </a:r>
            <a:r>
              <a:rPr lang="en-US" baseline="30000" dirty="0" smtClean="0">
                <a:hlinkClick r:id="rId2" action="ppaction://hlinkfile"/>
              </a:rPr>
              <a:t>[32]</a:t>
            </a:r>
            <a:r>
              <a:rPr lang="en-US" baseline="30000" dirty="0" smtClean="0">
                <a:hlinkClick r:id="rId3" action="ppaction://hlinkfile"/>
              </a:rPr>
              <a:t>[33]</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Fred Singer, professor emeritus of biogeography, University of Virginia</a:t>
            </a:r>
          </a:p>
          <a:p>
            <a:pPr lvl="1"/>
            <a:r>
              <a:rPr lang="en-US" dirty="0" smtClean="0"/>
              <a:t>"The greenhouse effect is real. However, the effect is minute, insignificant, and very difficult to detect."</a:t>
            </a:r>
            <a:r>
              <a:rPr lang="en-US" baseline="30000" dirty="0" smtClean="0">
                <a:hlinkClick r:id="rId2" action="ppaction://hlinkfile"/>
              </a:rPr>
              <a:t>[39]</a:t>
            </a:r>
            <a:r>
              <a:rPr lang="en-US" baseline="30000" dirty="0" smtClean="0">
                <a:hlinkClick r:id="rId3" action="ppaction://hlinkfile"/>
              </a:rPr>
              <a:t>[40]</a:t>
            </a:r>
            <a:r>
              <a:rPr lang="en-US" dirty="0" smtClean="0"/>
              <a:t> “It’s not automatically true that warming is bad, I happen to believe that warming is good, and so do many economists.”</a:t>
            </a:r>
            <a:r>
              <a:rPr lang="en-US" baseline="30000" dirty="0" smtClean="0">
                <a:hlinkClick r:id="rId4" action="ppaction://hlinkfile"/>
              </a:rPr>
              <a:t>[41]</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cause of global warming is unknown</a:t>
            </a:r>
            <a:endParaRPr lang="en-US" sz="3200" dirty="0"/>
          </a:p>
        </p:txBody>
      </p:sp>
      <p:sp>
        <p:nvSpPr>
          <p:cNvPr id="3" name="Content Placeholder 2"/>
          <p:cNvSpPr>
            <a:spLocks noGrp="1"/>
          </p:cNvSpPr>
          <p:nvPr>
            <p:ph idx="1"/>
          </p:nvPr>
        </p:nvSpPr>
        <p:spPr/>
        <p:txBody>
          <a:bodyPr>
            <a:normAutofit fontScale="92500"/>
          </a:bodyPr>
          <a:lstStyle/>
          <a:p>
            <a:r>
              <a:rPr lang="en-US" dirty="0" smtClean="0"/>
              <a:t>Claude </a:t>
            </a:r>
            <a:r>
              <a:rPr lang="en-US" dirty="0" err="1" smtClean="0"/>
              <a:t>Allègre</a:t>
            </a:r>
            <a:r>
              <a:rPr lang="en-US" dirty="0" smtClean="0"/>
              <a:t>, geochemist, Institute of Geophysics, Paris</a:t>
            </a:r>
          </a:p>
          <a:p>
            <a:pPr lvl="1"/>
            <a:r>
              <a:rPr lang="en-US" dirty="0" smtClean="0"/>
              <a:t>"The increase in the CO</a:t>
            </a:r>
            <a:r>
              <a:rPr lang="en-US" baseline="-25000" dirty="0" smtClean="0"/>
              <a:t>2</a:t>
            </a:r>
            <a:r>
              <a:rPr lang="en-US" dirty="0" smtClean="0"/>
              <a:t> content of the atmosphere is an observed fact and mankind is most certainly responsible. In the long term, this increase will without doubt become harmful, but its exact role in the climate is less clear. Various parameters appear more important than CO</a:t>
            </a:r>
            <a:r>
              <a:rPr lang="en-US" baseline="-25000" dirty="0" smtClean="0"/>
              <a:t>2</a:t>
            </a:r>
            <a:r>
              <a:rPr lang="en-US" dirty="0" smtClean="0"/>
              <a:t>. Consider the water cycle and formation of various types of clouds, and the complex effects of industrial or agricultural dust. Or fluctuations of the intensity of the solar radiation on annual and century scale, which seem better correlated with heating effects than the variations of CO</a:t>
            </a:r>
            <a:r>
              <a:rPr lang="en-US" baseline="-25000" dirty="0" smtClean="0"/>
              <a:t>2</a:t>
            </a:r>
            <a:r>
              <a:rPr lang="en-US" dirty="0" smtClean="0"/>
              <a:t> content."</a:t>
            </a:r>
            <a:r>
              <a:rPr lang="en-US" baseline="30000" dirty="0" smtClean="0">
                <a:hlinkClick r:id="rId2" action="ppaction://hlinkfile"/>
              </a:rPr>
              <a:t>[47]</a:t>
            </a:r>
            <a:r>
              <a:rPr lang="en-US" dirty="0" smtClean="0"/>
              <a:t> </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cause of global warming is unknown</a:t>
            </a:r>
            <a:endParaRPr lang="en-US" sz="3200" dirty="0"/>
          </a:p>
        </p:txBody>
      </p:sp>
      <p:sp>
        <p:nvSpPr>
          <p:cNvPr id="3" name="Content Placeholder 2"/>
          <p:cNvSpPr>
            <a:spLocks noGrp="1"/>
          </p:cNvSpPr>
          <p:nvPr>
            <p:ph idx="1"/>
          </p:nvPr>
        </p:nvSpPr>
        <p:spPr/>
        <p:txBody>
          <a:bodyPr>
            <a:normAutofit fontScale="92500"/>
          </a:bodyPr>
          <a:lstStyle/>
          <a:p>
            <a:r>
              <a:rPr lang="en-US" dirty="0" smtClean="0"/>
              <a:t>Robert C. Balling, Jr., Professor of Geography, Arizona State University</a:t>
            </a:r>
          </a:p>
          <a:p>
            <a:pPr lvl="1"/>
            <a:r>
              <a:rPr lang="en-US" dirty="0" smtClean="0"/>
              <a:t>"[I]t is very likely that the recent upward trend [in global surface temperature] is very real and that the upward signal is greater than any noise introduced from uncertainties in the record. However, the general error is most likely to be in the warming direction, with a maximum possible (though unlikely) value of 0.3 °C. ... At this moment in time we know only that: (1) Global surface temperatures have risen in recent decades. (2) Mid-</a:t>
            </a:r>
            <a:r>
              <a:rPr lang="en-US" dirty="0" err="1" smtClean="0"/>
              <a:t>tropospheric</a:t>
            </a:r>
            <a:r>
              <a:rPr lang="en-US" dirty="0" smtClean="0"/>
              <a:t> temperatures have warmed little over the same period. (3) This difference is not consistent with predictions from numerical climate models."</a:t>
            </a:r>
            <a:r>
              <a:rPr lang="en-US" baseline="30000" dirty="0" smtClean="0">
                <a:hlinkClick r:id="rId2" action="ppaction://hlinkfile"/>
              </a:rPr>
              <a:t>[48]</a:t>
            </a:r>
            <a:r>
              <a:rPr lang="en-US" dirty="0" smtClean="0"/>
              <a:t> </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Global warming will benefit human society</a:t>
            </a:r>
            <a:endParaRPr lang="en-US" sz="3200" dirty="0"/>
          </a:p>
        </p:txBody>
      </p:sp>
      <p:sp>
        <p:nvSpPr>
          <p:cNvPr id="3" name="Content Placeholder 2"/>
          <p:cNvSpPr>
            <a:spLocks noGrp="1"/>
          </p:cNvSpPr>
          <p:nvPr>
            <p:ph idx="1"/>
          </p:nvPr>
        </p:nvSpPr>
        <p:spPr/>
        <p:txBody>
          <a:bodyPr>
            <a:normAutofit/>
          </a:bodyPr>
          <a:lstStyle/>
          <a:p>
            <a:r>
              <a:rPr lang="en-US" dirty="0" smtClean="0"/>
              <a:t>Craig D. </a:t>
            </a:r>
            <a:r>
              <a:rPr lang="en-US" dirty="0" err="1" smtClean="0"/>
              <a:t>Idso</a:t>
            </a:r>
            <a:r>
              <a:rPr lang="en-US" dirty="0" smtClean="0"/>
              <a:t>, faculty researcher, Office of Climatology, Arizona State University; founder Center for the Study of Carbon Dioxide and Global Change.</a:t>
            </a:r>
          </a:p>
          <a:p>
            <a:pPr lvl="1"/>
            <a:r>
              <a:rPr lang="en-US" dirty="0" smtClean="0"/>
              <a:t>"the rising CO</a:t>
            </a:r>
            <a:r>
              <a:rPr lang="en-US" baseline="-25000" dirty="0" smtClean="0"/>
              <a:t>2</a:t>
            </a:r>
            <a:r>
              <a:rPr lang="en-US" dirty="0" smtClean="0"/>
              <a:t> content of the air should boost global plant productivity dramatically, enabling humanity to increase food, fiber and timber production and thereby continue to feed, clothe, and provide shelter for their still-increasing numbers...this atmospheric CO</a:t>
            </a:r>
            <a:r>
              <a:rPr lang="en-US" baseline="-25000" dirty="0" smtClean="0"/>
              <a:t>2</a:t>
            </a:r>
            <a:r>
              <a:rPr lang="en-US" dirty="0" smtClean="0"/>
              <a:t>-derived blessing is as sure as death and taxes."</a:t>
            </a:r>
            <a:r>
              <a:rPr lang="en-US" baseline="30000" dirty="0" smtClean="0">
                <a:hlinkClick r:id="rId2" action="ppaction://hlinkfile"/>
              </a:rPr>
              <a:t>[57]</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352800" y="533400"/>
            <a:ext cx="5105400" cy="2868168"/>
          </a:xfrm>
        </p:spPr>
        <p:txBody>
          <a:bodyPr/>
          <a:lstStyle/>
          <a:p>
            <a:r>
              <a:rPr lang="en-US" dirty="0" smtClean="0"/>
              <a:t>Climate change contrarians: The incomplete list</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96200" cy="609600"/>
          </a:xfrm>
        </p:spPr>
        <p:txBody>
          <a:bodyPr>
            <a:normAutofit/>
          </a:bodyPr>
          <a:lstStyle/>
          <a:p>
            <a:r>
              <a:rPr lang="en-US" sz="3200" dirty="0" smtClean="0"/>
              <a:t>What is scientific consensus?</a:t>
            </a:r>
            <a:endParaRPr lang="en-US" sz="3200" dirty="0"/>
          </a:p>
        </p:txBody>
      </p:sp>
      <p:sp>
        <p:nvSpPr>
          <p:cNvPr id="3" name="Content Placeholder 2"/>
          <p:cNvSpPr>
            <a:spLocks noGrp="1"/>
          </p:cNvSpPr>
          <p:nvPr>
            <p:ph idx="1"/>
          </p:nvPr>
        </p:nvSpPr>
        <p:spPr>
          <a:xfrm>
            <a:off x="0" y="685800"/>
            <a:ext cx="8153400" cy="5943600"/>
          </a:xfrm>
        </p:spPr>
        <p:txBody>
          <a:bodyPr>
            <a:normAutofit fontScale="92500" lnSpcReduction="20000"/>
          </a:bodyPr>
          <a:lstStyle/>
          <a:p>
            <a:r>
              <a:rPr lang="en-US" b="1" dirty="0" smtClean="0"/>
              <a:t>Scientific consensus</a:t>
            </a:r>
            <a:r>
              <a:rPr lang="en-US" dirty="0" smtClean="0"/>
              <a:t> is the collective judgment, position, and opinion of the community of scientists in a particular field of science at a particular time. </a:t>
            </a:r>
            <a:endParaRPr lang="en-US" dirty="0" smtClean="0"/>
          </a:p>
          <a:p>
            <a:pPr lvl="1"/>
            <a:r>
              <a:rPr lang="en-US" dirty="0" smtClean="0"/>
              <a:t>Scientific </a:t>
            </a:r>
            <a:r>
              <a:rPr lang="en-US" dirty="0" smtClean="0"/>
              <a:t>consensus is not, by itself, a scientific argument, and is not part of the scientific method; however, the content of the consensus may itself be based on both scientific arguments and the scientific method.</a:t>
            </a:r>
          </a:p>
          <a:p>
            <a:r>
              <a:rPr lang="en-US" dirty="0" smtClean="0"/>
              <a:t>Consensus is normally achieved through communication at conferences, the process of publication, and peer review. </a:t>
            </a:r>
            <a:endParaRPr lang="en-US" dirty="0" smtClean="0"/>
          </a:p>
          <a:p>
            <a:pPr lvl="1"/>
            <a:r>
              <a:rPr lang="en-US" dirty="0" smtClean="0"/>
              <a:t>These </a:t>
            </a:r>
            <a:r>
              <a:rPr lang="en-US" dirty="0" smtClean="0"/>
              <a:t>lead to a situation where those within the discipline can often recognize such a consensus where it exists, but communicating that to outsiders can be difficult. On occasion, scientific institutes issue position statements intended to communicate a summary of the science from the "inside" to the "outside". </a:t>
            </a:r>
            <a:endParaRPr lang="en-US" dirty="0" smtClean="0"/>
          </a:p>
          <a:p>
            <a:pPr lvl="1"/>
            <a:r>
              <a:rPr lang="en-US" dirty="0" smtClean="0"/>
              <a:t>Scientific </a:t>
            </a:r>
            <a:r>
              <a:rPr lang="en-US" dirty="0" smtClean="0"/>
              <a:t>consensus may be invoked in popular or political debate on subjects that are controversial within the public sphere but which are not controversial within the scientific community, such as </a:t>
            </a:r>
            <a:r>
              <a:rPr lang="en-US" dirty="0" smtClean="0"/>
              <a:t>evolution.</a:t>
            </a:r>
            <a:endParaRPr lang="en-US" dirty="0"/>
          </a:p>
        </p:txBody>
      </p:sp>
      <p:sp>
        <p:nvSpPr>
          <p:cNvPr id="4" name="Rectangle 3"/>
          <p:cNvSpPr/>
          <p:nvPr/>
        </p:nvSpPr>
        <p:spPr>
          <a:xfrm>
            <a:off x="2514600" y="6488668"/>
            <a:ext cx="5638800" cy="369332"/>
          </a:xfrm>
          <a:prstGeom prst="rect">
            <a:avLst/>
          </a:prstGeom>
        </p:spPr>
        <p:txBody>
          <a:bodyPr wrap="square">
            <a:spAutoFit/>
          </a:bodyPr>
          <a:lstStyle/>
          <a:p>
            <a:r>
              <a:rPr lang="en-US" i="1" dirty="0" smtClean="0"/>
              <a:t>http://en.wikipedia.org/wiki/Scientific_consensus</a:t>
            </a:r>
            <a:endParaRPr lang="en-US"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Believe global warming is not occurring or has ceased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Timothy F. Ball, former Professor Geography, University of Winnipeg </a:t>
            </a:r>
          </a:p>
          <a:p>
            <a:pPr lvl="1"/>
            <a:r>
              <a:rPr lang="en-US" dirty="0" smtClean="0"/>
              <a:t>"[The world's climate] warmed from 1680 up to 1940, but since 1940 it's been cooling down. The evidence for warming is because of distorted records. The satellite data, for example, shows cooling." (November 2004)</a:t>
            </a:r>
            <a:r>
              <a:rPr lang="en-US" baseline="30000" dirty="0" smtClean="0">
                <a:hlinkClick r:id="rId2"/>
              </a:rPr>
              <a:t>[5]</a:t>
            </a:r>
            <a:r>
              <a:rPr lang="en-US" dirty="0" smtClean="0"/>
              <a:t> </a:t>
            </a:r>
            <a:endParaRPr lang="en-US" dirty="0" smtClean="0"/>
          </a:p>
          <a:p>
            <a:pPr lvl="1"/>
            <a:r>
              <a:rPr lang="en-US" dirty="0" smtClean="0"/>
              <a:t>"</a:t>
            </a:r>
            <a:r>
              <a:rPr lang="en-US" dirty="0" smtClean="0"/>
              <a:t>There's been warming, no question. I've never debated that; never disputed that. The dispute is, what is the cause. And of course the argument that human CO</a:t>
            </a:r>
            <a:r>
              <a:rPr lang="en-US" baseline="-25000" dirty="0" smtClean="0"/>
              <a:t>2</a:t>
            </a:r>
            <a:r>
              <a:rPr lang="en-US" dirty="0" smtClean="0"/>
              <a:t> being added to the atmosphere is the cause just simply doesn't hold up..." (May 18, 2006; at 15:30 into recording of interview)</a:t>
            </a:r>
            <a:r>
              <a:rPr lang="en-US" baseline="30000" dirty="0" smtClean="0">
                <a:hlinkClick r:id="rId3"/>
              </a:rPr>
              <a:t>[6]</a:t>
            </a:r>
            <a:r>
              <a:rPr lang="en-US" dirty="0" smtClean="0"/>
              <a:t> </a:t>
            </a:r>
            <a:endParaRPr lang="en-US" dirty="0" smtClean="0"/>
          </a:p>
          <a:p>
            <a:pPr lvl="1"/>
            <a:r>
              <a:rPr lang="en-US" dirty="0" smtClean="0"/>
              <a:t>"</a:t>
            </a:r>
            <a:r>
              <a:rPr lang="en-US" dirty="0" smtClean="0"/>
              <a:t>The temperature hasn't gone up. ... But the mood of the world has changed: It has heated up to this belief in global warming." (August 2006)</a:t>
            </a:r>
            <a:r>
              <a:rPr lang="en-US" baseline="30000" dirty="0" smtClean="0">
                <a:hlinkClick r:id="rId4"/>
              </a:rPr>
              <a:t>[7]</a:t>
            </a:r>
            <a:r>
              <a:rPr lang="en-US" dirty="0" smtClean="0"/>
              <a:t> </a:t>
            </a:r>
            <a:endParaRPr lang="en-US" dirty="0" smtClean="0"/>
          </a:p>
          <a:p>
            <a:pPr lvl="1"/>
            <a:r>
              <a:rPr lang="en-US" dirty="0" smtClean="0"/>
              <a:t>"</a:t>
            </a:r>
            <a:r>
              <a:rPr lang="en-US" dirty="0" smtClean="0"/>
              <a:t>Temperatures declined from 1940 to 1980 and in the early 1970's global cooling became the consensus. ... By the 1990's temperatures appeared to have reversed and Global Warming became the consensus. It appears I'll witness another cycle before retiring, as the major mechanisms and the global temperature trends now indicate a cooling." (Feb. 5, 2007)</a:t>
            </a:r>
            <a:r>
              <a:rPr lang="en-US" baseline="30000" dirty="0" smtClean="0">
                <a:hlinkClick r:id="rId5"/>
              </a:rPr>
              <a:t>[8]</a:t>
            </a:r>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Believe global warming is not occurring or has ceased</a:t>
            </a:r>
            <a:endParaRPr lang="en-US" dirty="0"/>
          </a:p>
        </p:txBody>
      </p:sp>
      <p:sp>
        <p:nvSpPr>
          <p:cNvPr id="3" name="Content Placeholder 2"/>
          <p:cNvSpPr>
            <a:spLocks noGrp="1"/>
          </p:cNvSpPr>
          <p:nvPr>
            <p:ph idx="1"/>
          </p:nvPr>
        </p:nvSpPr>
        <p:spPr/>
        <p:txBody>
          <a:bodyPr>
            <a:normAutofit/>
          </a:bodyPr>
          <a:lstStyle/>
          <a:p>
            <a:r>
              <a:rPr lang="en-US" dirty="0" smtClean="0"/>
              <a:t>Robert M. Carter, Geologist, Researcher at Marine Geophysical Laboratory at James Cook Univ., Australia </a:t>
            </a:r>
          </a:p>
          <a:p>
            <a:pPr lvl="1"/>
            <a:r>
              <a:rPr lang="en-US" dirty="0" smtClean="0"/>
              <a:t>"the accepted global average temperature statistics used by the Intergovernmental Panel on Climate Change show that no ground-based warming has occurred since 1998 ... there is every doubt whether any global warming at all is occurring at the moment, let alone human-caused warming."</a:t>
            </a:r>
            <a:r>
              <a:rPr lang="en-US" baseline="30000" dirty="0" smtClean="0">
                <a:hlinkClick r:id="rId2"/>
              </a:rPr>
              <a:t>[9]</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Believe global warming is not occurring or has ceased</a:t>
            </a:r>
            <a:endParaRPr lang="en-US" dirty="0"/>
          </a:p>
        </p:txBody>
      </p:sp>
      <p:sp>
        <p:nvSpPr>
          <p:cNvPr id="3" name="Content Placeholder 2"/>
          <p:cNvSpPr>
            <a:spLocks noGrp="1"/>
          </p:cNvSpPr>
          <p:nvPr>
            <p:ph idx="1"/>
          </p:nvPr>
        </p:nvSpPr>
        <p:spPr/>
        <p:txBody>
          <a:bodyPr>
            <a:normAutofit/>
          </a:bodyPr>
          <a:lstStyle/>
          <a:p>
            <a:r>
              <a:rPr lang="en-US" dirty="0" smtClean="0"/>
              <a:t>Vincent R. Gray, coal chemist, climate consultant, founder of New Zealand Climate Science Coalition</a:t>
            </a:r>
          </a:p>
          <a:p>
            <a:pPr lvl="1"/>
            <a:r>
              <a:rPr lang="en-US" dirty="0" smtClean="0"/>
              <a:t>"The two main 'scientific' claims of the IPCC are the claim that 'the globe is warming' and 'Increases in carbon dioxide emissions are responsible'. Evidence for both of these claims is fatally flawed."</a:t>
            </a:r>
            <a:r>
              <a:rPr lang="en-US" baseline="30000" dirty="0" smtClean="0">
                <a:hlinkClick r:id="rId2"/>
              </a:rPr>
              <a:t>[10]</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accuracy of </a:t>
            </a:r>
            <a:r>
              <a:rPr lang="en-US" sz="3200" dirty="0" err="1" smtClean="0"/>
              <a:t>ipcc</a:t>
            </a:r>
            <a:r>
              <a:rPr lang="en-US" sz="3200" dirty="0" smtClean="0"/>
              <a:t> climate projections is inadequate</a:t>
            </a:r>
            <a:endParaRPr lang="en-US" sz="3200" dirty="0"/>
          </a:p>
        </p:txBody>
      </p:sp>
      <p:sp>
        <p:nvSpPr>
          <p:cNvPr id="3" name="Content Placeholder 2"/>
          <p:cNvSpPr>
            <a:spLocks noGrp="1"/>
          </p:cNvSpPr>
          <p:nvPr>
            <p:ph idx="1"/>
          </p:nvPr>
        </p:nvSpPr>
        <p:spPr/>
        <p:txBody>
          <a:bodyPr>
            <a:normAutofit/>
          </a:bodyPr>
          <a:lstStyle/>
          <a:p>
            <a:r>
              <a:rPr lang="en-US" dirty="0" smtClean="0"/>
              <a:t>David Bellamy, environmental campaigner, broadcaster, and former botanist </a:t>
            </a:r>
          </a:p>
          <a:p>
            <a:pPr lvl="1"/>
            <a:r>
              <a:rPr lang="en-US" dirty="0" smtClean="0"/>
              <a:t>a </a:t>
            </a:r>
            <a:r>
              <a:rPr lang="en-US" dirty="0" smtClean="0"/>
              <a:t>doubling of atmospheric CO</a:t>
            </a:r>
            <a:r>
              <a:rPr lang="en-US" baseline="-25000" dirty="0" smtClean="0"/>
              <a:t>2</a:t>
            </a:r>
            <a:r>
              <a:rPr lang="en-US" dirty="0" smtClean="0"/>
              <a:t> "will amount to less than 1°C of global warming [and] such a scenario is unlikely to arise given our limited reserves of fossil fuels—certainly not before the end of this century."</a:t>
            </a:r>
            <a:r>
              <a:rPr lang="en-US" baseline="30000" dirty="0" smtClean="0">
                <a:hlinkClick r:id="rId2" action="ppaction://hlinkfile"/>
              </a:rPr>
              <a:t>[11]</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accuracy of </a:t>
            </a:r>
            <a:r>
              <a:rPr lang="en-US" sz="3200" dirty="0" err="1" smtClean="0"/>
              <a:t>ipcc</a:t>
            </a:r>
            <a:r>
              <a:rPr lang="en-US" sz="3200" dirty="0" smtClean="0"/>
              <a:t> climate projections is inadequate</a:t>
            </a:r>
            <a:endParaRPr lang="en-US" sz="3200" dirty="0"/>
          </a:p>
        </p:txBody>
      </p:sp>
      <p:sp>
        <p:nvSpPr>
          <p:cNvPr id="3" name="Content Placeholder 2"/>
          <p:cNvSpPr>
            <a:spLocks noGrp="1"/>
          </p:cNvSpPr>
          <p:nvPr>
            <p:ph idx="1"/>
          </p:nvPr>
        </p:nvSpPr>
        <p:spPr/>
        <p:txBody>
          <a:bodyPr>
            <a:normAutofit lnSpcReduction="10000"/>
          </a:bodyPr>
          <a:lstStyle/>
          <a:p>
            <a:r>
              <a:rPr lang="en-US" dirty="0" err="1" smtClean="0"/>
              <a:t>Hendrik</a:t>
            </a:r>
            <a:r>
              <a:rPr lang="en-US" dirty="0" smtClean="0"/>
              <a:t> </a:t>
            </a:r>
            <a:r>
              <a:rPr lang="en-US" dirty="0" err="1" smtClean="0"/>
              <a:t>Tennekes</a:t>
            </a:r>
            <a:r>
              <a:rPr lang="en-US" dirty="0" smtClean="0"/>
              <a:t>, retired Director of Research, Royal Netherlands Meteorological Institute </a:t>
            </a:r>
          </a:p>
          <a:p>
            <a:pPr lvl="1"/>
            <a:r>
              <a:rPr lang="en-US" dirty="0" smtClean="0"/>
              <a:t>"</a:t>
            </a:r>
            <a:r>
              <a:rPr lang="en-US" dirty="0" smtClean="0"/>
              <a:t>The </a:t>
            </a:r>
            <a:r>
              <a:rPr lang="en-US" dirty="0" smtClean="0"/>
              <a:t>blind adherence to the harebrained idea that climate models can generate 'realistic' simulations of climate is the principal reason why I remain a climate skeptic. From my background in turbulence I look forward with grim anticipation to the day that climate models will run with a horizontal resolution of less than a kilometer. The horrible predictability problems of turbulent flows then will descend on climate science with a vengeance."</a:t>
            </a:r>
            <a:r>
              <a:rPr lang="en-US" baseline="30000" dirty="0" smtClean="0">
                <a:hlinkClick r:id="rId2" action="ppaction://hlinkfile"/>
              </a:rPr>
              <a:t>[12]</a:t>
            </a:r>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accuracy of </a:t>
            </a:r>
            <a:r>
              <a:rPr lang="en-US" sz="3200" dirty="0" err="1" smtClean="0"/>
              <a:t>ipcc</a:t>
            </a:r>
            <a:r>
              <a:rPr lang="en-US" sz="3200" dirty="0" smtClean="0"/>
              <a:t> climate projections is inadequate</a:t>
            </a:r>
            <a:endParaRPr lang="en-US" sz="3200" dirty="0"/>
          </a:p>
        </p:txBody>
      </p:sp>
      <p:sp>
        <p:nvSpPr>
          <p:cNvPr id="3" name="Content Placeholder 2"/>
          <p:cNvSpPr>
            <a:spLocks noGrp="1"/>
          </p:cNvSpPr>
          <p:nvPr>
            <p:ph idx="1"/>
          </p:nvPr>
        </p:nvSpPr>
        <p:spPr/>
        <p:txBody>
          <a:bodyPr>
            <a:normAutofit/>
          </a:bodyPr>
          <a:lstStyle/>
          <a:p>
            <a:r>
              <a:rPr lang="en-US" dirty="0" smtClean="0"/>
              <a:t>Antonio </a:t>
            </a:r>
            <a:r>
              <a:rPr lang="en-US" dirty="0" err="1" smtClean="0"/>
              <a:t>Zichichi</a:t>
            </a:r>
            <a:r>
              <a:rPr lang="en-US" dirty="0" smtClean="0"/>
              <a:t>, emeritus professor of physics, University of Bologna, president of World Federation of Scientists</a:t>
            </a:r>
          </a:p>
          <a:p>
            <a:pPr lvl="1"/>
            <a:r>
              <a:rPr lang="en-US" dirty="0" smtClean="0"/>
              <a:t>"</a:t>
            </a:r>
            <a:r>
              <a:rPr lang="en-US" dirty="0" smtClean="0"/>
              <a:t>models </a:t>
            </a:r>
            <a:r>
              <a:rPr lang="en-US" dirty="0" smtClean="0"/>
              <a:t>used by the Intergovernmental Panel on Climate Change (IPCC) are incoherent and invalid from a scientific point of view".</a:t>
            </a:r>
            <a:r>
              <a:rPr lang="en-US" baseline="30000" dirty="0" smtClean="0">
                <a:hlinkClick r:id="rId2" action="ppaction://hlinkfile"/>
              </a:rPr>
              <a:t>[13]</a:t>
            </a:r>
            <a:r>
              <a:rPr lang="en-US" dirty="0" smtClean="0"/>
              <a: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lnSpcReduction="10000"/>
          </a:bodyPr>
          <a:lstStyle/>
          <a:p>
            <a:r>
              <a:rPr lang="en-US" dirty="0" err="1" smtClean="0"/>
              <a:t>Khabibullo</a:t>
            </a:r>
            <a:r>
              <a:rPr lang="en-US" dirty="0" smtClean="0"/>
              <a:t> </a:t>
            </a:r>
            <a:r>
              <a:rPr lang="en-US" dirty="0" err="1" smtClean="0"/>
              <a:t>Abdusamatov</a:t>
            </a:r>
            <a:r>
              <a:rPr lang="en-US" dirty="0" smtClean="0"/>
              <a:t>, mathematical and astronomer, </a:t>
            </a:r>
            <a:r>
              <a:rPr lang="en-US" dirty="0" err="1" smtClean="0"/>
              <a:t>Pulkovskaya</a:t>
            </a:r>
            <a:r>
              <a:rPr lang="en-US" dirty="0" smtClean="0"/>
              <a:t> Observatory, Russian Academy of Science</a:t>
            </a:r>
          </a:p>
          <a:p>
            <a:pPr lvl="1"/>
            <a:r>
              <a:rPr lang="en-US" dirty="0" smtClean="0"/>
              <a:t>"Global warming results not from the emission of greenhouse gases into the atmosphere, but from an unusually high level of solar radiation and a lengthy - almost throughout the last century - growth in its intensity...Ascribing 'greenhouse' effect properties to the Earth's atmosphere is not scientifically substantiated...Heated greenhouse gases, which become lighter as a result of expansion, ascend to the atmosphere only to give the absorbed heat away."</a:t>
            </a:r>
            <a:r>
              <a:rPr lang="en-US" baseline="30000" dirty="0" smtClean="0">
                <a:hlinkClick r:id="rId2" action="ppaction://hlinkfile"/>
              </a:rPr>
              <a:t>[14]</a:t>
            </a:r>
            <a:r>
              <a:rPr lang="en-US" baseline="30000" dirty="0" smtClean="0">
                <a:hlinkClick r:id="rId3" action="ppaction://hlinkfile"/>
              </a:rPr>
              <a:t>[15]</a:t>
            </a:r>
            <a:r>
              <a:rPr lang="en-US" baseline="30000" dirty="0" smtClean="0">
                <a:hlinkClick r:id="rId4" action="ppaction://hlinkfile"/>
              </a:rPr>
              <a:t>[16]</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Sallie </a:t>
            </a:r>
            <a:r>
              <a:rPr lang="en-US" dirty="0" err="1" smtClean="0"/>
              <a:t>Baliunas</a:t>
            </a:r>
            <a:r>
              <a:rPr lang="en-US" dirty="0" smtClean="0"/>
              <a:t>, astronomer, Harvard-Smithsonian Center for Astrophysics</a:t>
            </a:r>
          </a:p>
          <a:p>
            <a:pPr lvl="1"/>
            <a:r>
              <a:rPr lang="en-US" dirty="0" smtClean="0"/>
              <a:t>"[T]he recent warming trend in the surface temperature record cannot be caused by the increase of human-made greenhouse gases in the air."</a:t>
            </a:r>
            <a:r>
              <a:rPr lang="en-US" baseline="30000" dirty="0" smtClean="0">
                <a:hlinkClick r:id="rId2" action="ppaction://hlinkfile"/>
              </a:rPr>
              <a:t>[17]</a:t>
            </a: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Reid Bryson, emeritus professor, Atmospheric &amp; Oceanic Sciences, University of Wisconsin-Madison</a:t>
            </a:r>
          </a:p>
          <a:p>
            <a:pPr lvl="1"/>
            <a:r>
              <a:rPr lang="en-US" dirty="0" smtClean="0"/>
              <a:t>"It’s absurd. Of course it’s going up. It has gone up since the early 1800s, before the Industrial Revolution, because we’re coming out of the Little Ice Age, not because we’re putting more carbon dioxide into the air."</a:t>
            </a:r>
            <a:r>
              <a:rPr lang="en-US" baseline="30000" dirty="0" smtClean="0">
                <a:hlinkClick r:id="rId2" action="ppaction://hlinkfile"/>
              </a:rPr>
              <a:t>[18]</a:t>
            </a: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George V. </a:t>
            </a:r>
            <a:r>
              <a:rPr lang="en-US" dirty="0" err="1" smtClean="0"/>
              <a:t>Chilingar</a:t>
            </a:r>
            <a:r>
              <a:rPr lang="en-US" dirty="0" smtClean="0"/>
              <a:t>, Professor of Civil and Petroleum Engineering, University of Southern California</a:t>
            </a:r>
          </a:p>
          <a:p>
            <a:pPr lvl="1"/>
            <a:r>
              <a:rPr lang="en-US" dirty="0" smtClean="0"/>
              <a:t>"The authors identify and describe the following global forces of nature driving the Earth’s climate: (1) solar radiation ..., (2) </a:t>
            </a:r>
            <a:r>
              <a:rPr lang="en-US" dirty="0" err="1" smtClean="0"/>
              <a:t>outgassing</a:t>
            </a:r>
            <a:r>
              <a:rPr lang="en-US" dirty="0" smtClean="0"/>
              <a:t> as a major supplier of gases to the World Ocean and the atmosphere, and, possibly, (3) microbial activities ... . The writers provide quantitative estimates of the scope and extent of their corresponding effects on the Earth’s climate [and] show that the human-induced climatic changes are negligible."</a:t>
            </a:r>
            <a:r>
              <a:rPr lang="en-US" baseline="30000" dirty="0" smtClean="0">
                <a:hlinkClick r:id="rId2" action="ppaction://hlinkfile"/>
              </a:rPr>
              <a:t>[19]</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96200" cy="609600"/>
          </a:xfrm>
        </p:spPr>
        <p:txBody>
          <a:bodyPr>
            <a:normAutofit/>
          </a:bodyPr>
          <a:lstStyle/>
          <a:p>
            <a:r>
              <a:rPr lang="en-US" sz="3200" dirty="0" smtClean="0"/>
              <a:t>What is scientific consensus?</a:t>
            </a:r>
            <a:endParaRPr lang="en-US" sz="3200" dirty="0"/>
          </a:p>
        </p:txBody>
      </p:sp>
      <p:sp>
        <p:nvSpPr>
          <p:cNvPr id="3" name="Content Placeholder 2"/>
          <p:cNvSpPr>
            <a:spLocks noGrp="1"/>
          </p:cNvSpPr>
          <p:nvPr>
            <p:ph idx="1"/>
          </p:nvPr>
        </p:nvSpPr>
        <p:spPr>
          <a:xfrm>
            <a:off x="0" y="685800"/>
            <a:ext cx="8153400" cy="5943600"/>
          </a:xfrm>
        </p:spPr>
        <p:txBody>
          <a:bodyPr>
            <a:normAutofit fontScale="70000" lnSpcReduction="20000"/>
          </a:bodyPr>
          <a:lstStyle/>
          <a:p>
            <a:r>
              <a:rPr lang="en-US" dirty="0" smtClean="0"/>
              <a:t>The issue of consensus is important in the philosophy of science. </a:t>
            </a:r>
            <a:endParaRPr lang="en-US" dirty="0" smtClean="0"/>
          </a:p>
          <a:p>
            <a:pPr lvl="1"/>
            <a:r>
              <a:rPr lang="en-US" dirty="0" smtClean="0"/>
              <a:t>The </a:t>
            </a:r>
            <a:r>
              <a:rPr lang="en-US" dirty="0" smtClean="0"/>
              <a:t>view that the goal of science is the creation of such a consensus holds that the scientist is a skeptic using his or her analytical and critical thinking faculties to evaluate all evidence presented before delivering an </a:t>
            </a:r>
            <a:r>
              <a:rPr lang="en-US" dirty="0" smtClean="0"/>
              <a:t>opinion. </a:t>
            </a:r>
            <a:r>
              <a:rPr lang="en-US" dirty="0" smtClean="0"/>
              <a:t>Unlike other forms of knowledge, scientific knowledge consists of messages that are </a:t>
            </a:r>
            <a:r>
              <a:rPr lang="en-US" dirty="0" err="1" smtClean="0"/>
              <a:t>consensible</a:t>
            </a:r>
            <a:r>
              <a:rPr lang="en-US" dirty="0" smtClean="0"/>
              <a:t> — that is they can be mutually understood so that they can be evaluated for agreement or dissent and have the possibility of becoming part of the consensus. Thus, </a:t>
            </a:r>
            <a:r>
              <a:rPr lang="en-US" dirty="0" err="1" smtClean="0"/>
              <a:t>consensibility</a:t>
            </a:r>
            <a:r>
              <a:rPr lang="en-US" dirty="0" smtClean="0"/>
              <a:t> is a prerequisite for </a:t>
            </a:r>
            <a:r>
              <a:rPr lang="en-US" dirty="0" err="1" smtClean="0"/>
              <a:t>consensuality</a:t>
            </a:r>
            <a:r>
              <a:rPr lang="en-US" dirty="0" smtClean="0"/>
              <a:t>.</a:t>
            </a:r>
            <a:endParaRPr lang="en-US" dirty="0" smtClean="0"/>
          </a:p>
          <a:p>
            <a:r>
              <a:rPr lang="en-US" dirty="0" smtClean="0"/>
              <a:t>There are always outliers, remaining advocates of earlier ideas which have been superseded, cliques or individuals with unique points of view or with new ideas which have not yet been thoroughly tested, and other dissidents. </a:t>
            </a:r>
            <a:endParaRPr lang="en-US" dirty="0" smtClean="0"/>
          </a:p>
          <a:p>
            <a:pPr lvl="1"/>
            <a:r>
              <a:rPr lang="en-US" dirty="0" smtClean="0"/>
              <a:t>Each </a:t>
            </a:r>
            <a:r>
              <a:rPr lang="en-US" dirty="0" smtClean="0"/>
              <a:t>of these groups can be quite forceful in pushing their points of view and are. As science impinges on society, societal groups become advocates of outlying theories for policy purposes, not scientific ones, giving them a megaphone as it were.</a:t>
            </a:r>
          </a:p>
          <a:p>
            <a:r>
              <a:rPr lang="en-US" dirty="0" smtClean="0"/>
              <a:t>A final problem in understanding the value of a consensus is the tendency to exaggerate the number of times that a consensus has been overthrown by an outside theory. </a:t>
            </a:r>
            <a:endParaRPr lang="en-US" dirty="0" smtClean="0"/>
          </a:p>
          <a:p>
            <a:pPr lvl="1"/>
            <a:r>
              <a:rPr lang="en-US" dirty="0" smtClean="0"/>
              <a:t>By </a:t>
            </a:r>
            <a:r>
              <a:rPr lang="en-US" dirty="0" smtClean="0"/>
              <a:t>its nature there are many more ideas that fail than those that become established. Since progress is almost always incremental, radically new ideas that become accepted are very rare and often years and stringent testing is required before they do so. </a:t>
            </a:r>
            <a:endParaRPr lang="en-US" dirty="0" smtClean="0"/>
          </a:p>
          <a:p>
            <a:pPr lvl="1"/>
            <a:r>
              <a:rPr lang="en-US" dirty="0" smtClean="0"/>
              <a:t>There </a:t>
            </a:r>
            <a:r>
              <a:rPr lang="en-US" dirty="0" smtClean="0"/>
              <a:t>is a natural tendency to overestimate the value of radically new ideas. By their nature newspapers and magazines, looking for good stories do so, and so do some of the best scientific publications such as Nature and Science.</a:t>
            </a:r>
          </a:p>
          <a:p>
            <a:endParaRPr lang="en-US" dirty="0"/>
          </a:p>
        </p:txBody>
      </p:sp>
      <p:sp>
        <p:nvSpPr>
          <p:cNvPr id="4" name="Rectangle 3"/>
          <p:cNvSpPr/>
          <p:nvPr/>
        </p:nvSpPr>
        <p:spPr>
          <a:xfrm>
            <a:off x="2514600" y="6488668"/>
            <a:ext cx="5638800" cy="369332"/>
          </a:xfrm>
          <a:prstGeom prst="rect">
            <a:avLst/>
          </a:prstGeom>
        </p:spPr>
        <p:txBody>
          <a:bodyPr wrap="square">
            <a:spAutoFit/>
          </a:bodyPr>
          <a:lstStyle/>
          <a:p>
            <a:r>
              <a:rPr lang="en-US" i="1" dirty="0" smtClean="0"/>
              <a:t>http://en.wikipedia.org/wiki/Scientific_consensus</a:t>
            </a:r>
            <a:endParaRPr lang="en-US"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Ian Clark, </a:t>
            </a:r>
            <a:r>
              <a:rPr lang="en-US" dirty="0" err="1" smtClean="0"/>
              <a:t>hydrogeologist</a:t>
            </a:r>
            <a:r>
              <a:rPr lang="en-US" dirty="0" smtClean="0"/>
              <a:t>, professor, Department of Earth Sciences, University of Ottawa</a:t>
            </a:r>
          </a:p>
          <a:p>
            <a:pPr lvl="1"/>
            <a:r>
              <a:rPr lang="en-US" dirty="0" smtClean="0"/>
              <a:t>That portion of the scientific community that attributes climate warming to CO</a:t>
            </a:r>
            <a:r>
              <a:rPr lang="en-US" baseline="-25000" dirty="0" smtClean="0"/>
              <a:t>2</a:t>
            </a:r>
            <a:r>
              <a:rPr lang="en-US" dirty="0" smtClean="0"/>
              <a:t> relies on the hypothesis that increasing CO</a:t>
            </a:r>
            <a:r>
              <a:rPr lang="en-US" baseline="-25000" dirty="0" smtClean="0"/>
              <a:t>2</a:t>
            </a:r>
            <a:r>
              <a:rPr lang="en-US" dirty="0" smtClean="0"/>
              <a:t>, which is in fact a minor greenhouse gas, triggers a much larger water </a:t>
            </a:r>
            <a:r>
              <a:rPr lang="en-US" dirty="0" err="1" smtClean="0"/>
              <a:t>vapour</a:t>
            </a:r>
            <a:r>
              <a:rPr lang="en-US" dirty="0" smtClean="0"/>
              <a:t> response to warm the atmosphere. This mechanism has never been tested scientifically beyond the mathematical models that predict extensive warming, and are confounded by the complexity of cloud formation - which has a cooling effect. ... We know that [the sun] was responsible for climate change in the past, and so is clearly going to play the lead role in present and future climate change. And interestingly... solar activity has recently begun a downward cycle."</a:t>
            </a:r>
            <a:r>
              <a:rPr lang="en-US" baseline="30000" dirty="0" smtClean="0">
                <a:hlinkClick r:id="rId2" action="ppaction://hlinkfile"/>
              </a:rPr>
              <a:t>[20]</a:t>
            </a: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David Douglass, solid-state physicist, professor, Department of Physics &amp; Astronomy, University of Rochester</a:t>
            </a:r>
          </a:p>
          <a:p>
            <a:pPr lvl="1"/>
            <a:r>
              <a:rPr lang="en-US" dirty="0" smtClean="0"/>
              <a:t>"The observed pattern of warming, comparing surface and atmospheric temperature trends, does not show the characteristic fingerprint associated with greenhouse warming. The inescapable conclusion is that the human contribution is not significant and that observed increases in carbon dioxide and other greenhouse gases make only a negligible contribution to climate warming."</a:t>
            </a:r>
            <a:r>
              <a:rPr lang="en-US" baseline="30000" dirty="0" smtClean="0">
                <a:hlinkClick r:id="rId2" action="ppaction://hlinkfile"/>
              </a:rPr>
              <a:t>[21]</a:t>
            </a: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Don Easterbrook, emeritus professor of geology, Western Washington University</a:t>
            </a:r>
          </a:p>
          <a:p>
            <a:pPr lvl="1"/>
            <a:r>
              <a:rPr lang="en-US" dirty="0" smtClean="0"/>
              <a:t>"global warming since 1900 could well have happened without any effect of CO</a:t>
            </a:r>
            <a:r>
              <a:rPr lang="en-US" baseline="-25000" dirty="0" smtClean="0"/>
              <a:t>2</a:t>
            </a:r>
            <a:r>
              <a:rPr lang="en-US" dirty="0" smtClean="0"/>
              <a:t>. If the cycles continue as in the past, the current warm cycle should end soon and global temperatures should cool slightly until about 2035"</a:t>
            </a:r>
            <a:r>
              <a:rPr lang="en-US" baseline="30000" dirty="0" smtClean="0">
                <a:hlinkClick r:id="rId2" action="ppaction://hlinkfile"/>
              </a:rPr>
              <a:t>[22]</a:t>
            </a:r>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fontScale="92500"/>
          </a:bodyPr>
          <a:lstStyle/>
          <a:p>
            <a:r>
              <a:rPr lang="en-US" dirty="0" smtClean="0"/>
              <a:t>William M. Gray, Professor of Atmospheric Science, Colorado State University</a:t>
            </a:r>
          </a:p>
          <a:p>
            <a:pPr lvl="1"/>
            <a:r>
              <a:rPr lang="en-US" dirty="0" smtClean="0"/>
              <a:t>"This small warming is likely a result of the natural alterations in global ocean currents which are driven by ocean salinity variations. Ocean circulation variations are as yet little understood. Human kind has little or nothing to do with the recent temperature changes. We are not that influential."</a:t>
            </a:r>
            <a:r>
              <a:rPr lang="en-US" baseline="30000" dirty="0" smtClean="0">
                <a:hlinkClick r:id="rId2" action="ppaction://hlinkfile"/>
              </a:rPr>
              <a:t>[23]</a:t>
            </a:r>
            <a:r>
              <a:rPr lang="en-US" dirty="0" smtClean="0"/>
              <a:t> "I am of the opinion that [global warming] is one of the greatest hoaxes ever perpetrated on the American people."</a:t>
            </a:r>
            <a:r>
              <a:rPr lang="en-US" baseline="30000" dirty="0" smtClean="0">
                <a:hlinkClick r:id="rId3" action="ppaction://hlinkfile"/>
              </a:rPr>
              <a:t>[24]</a:t>
            </a:r>
            <a:r>
              <a:rPr lang="en-US" dirty="0" smtClean="0"/>
              <a:t> "So many people have a vested interest in this global-warming thing—all these big labs and research and stuff. The idea is to frighten the public, to get money to study it more."</a:t>
            </a:r>
            <a:r>
              <a:rPr lang="en-US" baseline="30000" dirty="0" smtClean="0">
                <a:hlinkClick r:id="rId4" action="ppaction://hlinkfile"/>
              </a:rPr>
              <a:t>[25]</a:t>
            </a: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William </a:t>
            </a:r>
            <a:r>
              <a:rPr lang="en-US" dirty="0" err="1" smtClean="0"/>
              <a:t>Kininmonth</a:t>
            </a:r>
            <a:r>
              <a:rPr lang="en-US" dirty="0" smtClean="0"/>
              <a:t>, meteorologist, former Australian delegate to World Meteorological Organization Commission for Climatology</a:t>
            </a:r>
          </a:p>
          <a:p>
            <a:pPr lvl="1"/>
            <a:r>
              <a:rPr lang="en-US" dirty="0" smtClean="0"/>
              <a:t>"There has been a real climate change over the late nineteenth and twentieth centuries that can be attributed to natural phenomena. Natural variability of the climate system has been underestimated by IPCC and has, to now, dominated human influences."</a:t>
            </a:r>
            <a:r>
              <a:rPr lang="en-US" baseline="30000" dirty="0" smtClean="0">
                <a:hlinkClick r:id="rId2" action="ppaction://hlinkfile"/>
              </a:rPr>
              <a:t>[26]</a:t>
            </a:r>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George </a:t>
            </a:r>
            <a:r>
              <a:rPr lang="en-US" dirty="0" err="1" smtClean="0"/>
              <a:t>Kukla</a:t>
            </a:r>
            <a:r>
              <a:rPr lang="en-US" dirty="0" smtClean="0"/>
              <a:t>, retired Professor of Climatology, Columbia University &amp; Lamont-Doherty Earth Observatory</a:t>
            </a:r>
          </a:p>
          <a:p>
            <a:pPr lvl="1"/>
            <a:r>
              <a:rPr lang="en-US" dirty="0" smtClean="0"/>
              <a:t>said in an interview: "What I think is this: Man is responsible for a PART of global warming. MOST of it is still natural."</a:t>
            </a:r>
            <a:r>
              <a:rPr lang="en-US" baseline="30000" dirty="0" smtClean="0">
                <a:hlinkClick r:id="rId2" action="ppaction://hlinkfile"/>
              </a:rPr>
              <a:t>[27]</a:t>
            </a: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David Legates, associate professor of geography and directory of Center for Climatic Research, University of Delaware</a:t>
            </a:r>
          </a:p>
          <a:p>
            <a:pPr lvl="1"/>
            <a:r>
              <a:rPr lang="en-US" dirty="0" smtClean="0"/>
              <a:t>"About half of the warming during the </a:t>
            </a:r>
            <a:r>
              <a:rPr lang="en-US" dirty="0" smtClean="0"/>
              <a:t>20</a:t>
            </a:r>
            <a:r>
              <a:rPr lang="en-US" baseline="30000" dirty="0" smtClean="0"/>
              <a:t>th</a:t>
            </a:r>
            <a:r>
              <a:rPr lang="en-US" dirty="0" smtClean="0"/>
              <a:t> century </a:t>
            </a:r>
            <a:r>
              <a:rPr lang="en-US" dirty="0" smtClean="0"/>
              <a:t>occurred prior to the 1940s, and natural variability accounts for all or nearly all of the warming."</a:t>
            </a:r>
            <a:r>
              <a:rPr lang="en-US" baseline="30000" dirty="0" smtClean="0">
                <a:hlinkClick r:id="rId2" action="ppaction://hlinkfile"/>
              </a:rPr>
              <a:t>[28]</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fontScale="92500"/>
          </a:bodyPr>
          <a:lstStyle/>
          <a:p>
            <a:r>
              <a:rPr lang="en-US" dirty="0" smtClean="0"/>
              <a:t>Marcel </a:t>
            </a:r>
            <a:r>
              <a:rPr lang="en-US" dirty="0" err="1" smtClean="0"/>
              <a:t>Leroux</a:t>
            </a:r>
            <a:r>
              <a:rPr lang="en-US" dirty="0" smtClean="0"/>
              <a:t>, former professor of climatology, </a:t>
            </a:r>
            <a:r>
              <a:rPr lang="en-US" dirty="0" err="1" smtClean="0"/>
              <a:t>Université</a:t>
            </a:r>
            <a:r>
              <a:rPr lang="en-US" dirty="0" smtClean="0"/>
              <a:t> Jean Moulin</a:t>
            </a:r>
          </a:p>
          <a:p>
            <a:pPr lvl="1"/>
            <a:r>
              <a:rPr lang="en-US" dirty="0" smtClean="0"/>
              <a:t>"The possible causes, then, of climate change are: well-established orbital parameters on the </a:t>
            </a:r>
            <a:r>
              <a:rPr lang="en-US" dirty="0" err="1" smtClean="0"/>
              <a:t>palaeoclimatic</a:t>
            </a:r>
            <a:r>
              <a:rPr lang="en-US" dirty="0" smtClean="0"/>
              <a:t> scale, ... solar activity, ...; volcanism ...; and far at the rear, the greenhouse effect, and in particular that caused by water vapor, the extent of its influence being unknown. These factors are working together all the time, and it seems difficult to unravel the relative importance of their respective influences upon climatic evolution. Equally, it is tendentious to highlight the </a:t>
            </a:r>
            <a:r>
              <a:rPr lang="en-US" dirty="0" err="1" smtClean="0"/>
              <a:t>anthropic</a:t>
            </a:r>
            <a:r>
              <a:rPr lang="en-US" dirty="0" smtClean="0"/>
              <a:t> factor, which is, clearly, the least credible among all those previously mentioned."</a:t>
            </a:r>
            <a:r>
              <a:rPr lang="en-US" baseline="30000" dirty="0" smtClean="0">
                <a:hlinkClick r:id="rId2" action="ppaction://hlinkfile"/>
              </a:rPr>
              <a:t>[29]</a:t>
            </a:r>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Tad </a:t>
            </a:r>
            <a:r>
              <a:rPr lang="en-US" dirty="0" err="1" smtClean="0"/>
              <a:t>Murty</a:t>
            </a:r>
            <a:r>
              <a:rPr lang="en-US" dirty="0" smtClean="0"/>
              <a:t>, oceanographer, adjunct professor Departments of Civil Engineering and Earth Sciences, University of Ottawa</a:t>
            </a:r>
          </a:p>
          <a:p>
            <a:pPr lvl="1"/>
            <a:r>
              <a:rPr lang="en-US" dirty="0" smtClean="0"/>
              <a:t>global warming "is the biggest scientific hoax being perpetrated on humanity. There is no global warming due to human anthropogenic activities. The atmosphere hasn’t changed much in 280 million years, and there have always been cycles of warming and cooling. The Cretaceous period was the warmest on earth. You could have grown tomatoes at the North Pole"</a:t>
            </a:r>
            <a:r>
              <a:rPr lang="en-US" baseline="30000" dirty="0" smtClean="0">
                <a:hlinkClick r:id="rId2" action="ppaction://hlinkfile"/>
              </a:rPr>
              <a:t>[30]</a:t>
            </a:r>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Tim Patterson, </a:t>
            </a:r>
            <a:r>
              <a:rPr lang="en-US" dirty="0" err="1" smtClean="0"/>
              <a:t>paleoclimatologist</a:t>
            </a:r>
            <a:r>
              <a:rPr lang="en-US" dirty="0" smtClean="0"/>
              <a:t>, professor of geology, Carleton University, Canada</a:t>
            </a:r>
          </a:p>
          <a:p>
            <a:pPr lvl="1"/>
            <a:r>
              <a:rPr lang="en-US" dirty="0" smtClean="0"/>
              <a:t>"There is no meaningful correlation between CO</a:t>
            </a:r>
            <a:r>
              <a:rPr lang="en-US" baseline="-25000" dirty="0" smtClean="0"/>
              <a:t>2</a:t>
            </a:r>
            <a:r>
              <a:rPr lang="en-US" dirty="0" smtClean="0"/>
              <a:t> levels and Earth's temperature over this [geologic] time frame. In fact, when CO</a:t>
            </a:r>
            <a:r>
              <a:rPr lang="en-US" baseline="-25000" dirty="0" smtClean="0"/>
              <a:t>2</a:t>
            </a:r>
            <a:r>
              <a:rPr lang="en-US" dirty="0" smtClean="0"/>
              <a:t> levels were over ten times higher than they are now, about 450 million years ago, the planet was in the depths of the absolute coldest period in the last half billion years. On the basis of this evidence, how could anyone still believe that the recent relatively small increase in CO</a:t>
            </a:r>
            <a:r>
              <a:rPr lang="en-US" baseline="-25000" dirty="0" smtClean="0"/>
              <a:t>2</a:t>
            </a:r>
            <a:r>
              <a:rPr lang="en-US" dirty="0" smtClean="0"/>
              <a:t> levels would be the major cause of the past century's modest warming?"</a:t>
            </a:r>
            <a:r>
              <a:rPr lang="en-US" baseline="30000" dirty="0" smtClean="0">
                <a:hlinkClick r:id="rId2" action="ppaction://hlinkfile"/>
              </a:rPr>
              <a:t>[32]</a:t>
            </a:r>
            <a:r>
              <a:rPr lang="en-US" baseline="30000" dirty="0" smtClean="0">
                <a:hlinkClick r:id="rId3" action="ppaction://hlinkfile"/>
              </a:rPr>
              <a:t>[33]</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96200" cy="609600"/>
          </a:xfrm>
        </p:spPr>
        <p:txBody>
          <a:bodyPr>
            <a:normAutofit/>
          </a:bodyPr>
          <a:lstStyle/>
          <a:p>
            <a:r>
              <a:rPr lang="en-US" sz="3200" dirty="0" smtClean="0"/>
              <a:t>Existence of a scientific consensus</a:t>
            </a:r>
            <a:endParaRPr lang="en-US" sz="3200" dirty="0"/>
          </a:p>
        </p:txBody>
      </p:sp>
      <p:sp>
        <p:nvSpPr>
          <p:cNvPr id="3" name="Content Placeholder 2"/>
          <p:cNvSpPr>
            <a:spLocks noGrp="1"/>
          </p:cNvSpPr>
          <p:nvPr>
            <p:ph idx="1"/>
          </p:nvPr>
        </p:nvSpPr>
        <p:spPr>
          <a:xfrm>
            <a:off x="0" y="838200"/>
            <a:ext cx="8153400" cy="5943600"/>
          </a:xfrm>
        </p:spPr>
        <p:txBody>
          <a:bodyPr>
            <a:normAutofit fontScale="77500" lnSpcReduction="20000"/>
          </a:bodyPr>
          <a:lstStyle/>
          <a:p>
            <a:r>
              <a:rPr lang="en-US" dirty="0" smtClean="0"/>
              <a:t>There are questions regarding the proportion of scientists who agree or disagree on the existence of human-caused warming. Environmental groups, many governmental reports, and the non-U.S. media often claim virtually unanimous agreement in the scientific community in support of human-caused warming. Opponents either maintain that most scientists consider global warming "unproved," dismiss it altogether, or decry the dangers of consensus science</a:t>
            </a:r>
            <a:r>
              <a:rPr lang="en-US" dirty="0" smtClean="0"/>
              <a:t>. </a:t>
            </a:r>
            <a:r>
              <a:rPr lang="en-US" dirty="0" smtClean="0"/>
              <a:t>Others maintain that either proponents or opponents have been stifled or driven </a:t>
            </a:r>
            <a:r>
              <a:rPr lang="en-US" dirty="0" smtClean="0"/>
              <a:t>underground.</a:t>
            </a:r>
            <a:endParaRPr lang="en-US" dirty="0" smtClean="0"/>
          </a:p>
          <a:p>
            <a:r>
              <a:rPr lang="en-US" dirty="0" smtClean="0"/>
              <a:t>The majority of climate scientists agree that global warming is primarily caused by human activities such as fossil fuel burning and deforestation</a:t>
            </a:r>
            <a:r>
              <a:rPr lang="en-US" dirty="0" smtClean="0"/>
              <a:t>. </a:t>
            </a:r>
            <a:r>
              <a:rPr lang="en-US" dirty="0" smtClean="0"/>
              <a:t>The conclusion that global warming is mainly caused by human activity and will continue if greenhouse gas emissions are not reduced has been endorsed by at least 30 scientific societies and academies of science, including all of the national academies of science of the major industrialized countries. </a:t>
            </a:r>
            <a:endParaRPr lang="en-US" dirty="0" smtClean="0"/>
          </a:p>
          <a:p>
            <a:pPr lvl="1"/>
            <a:r>
              <a:rPr lang="en-US" dirty="0" smtClean="0"/>
              <a:t>The </a:t>
            </a:r>
            <a:r>
              <a:rPr lang="en-US" dirty="0" smtClean="0"/>
              <a:t>U.S. National Academy of Sciences</a:t>
            </a:r>
            <a:r>
              <a:rPr lang="en-US" dirty="0" smtClean="0"/>
              <a:t>, </a:t>
            </a:r>
            <a:r>
              <a:rPr lang="en-US" dirty="0" smtClean="0"/>
              <a:t>the American Association for the Advancement of </a:t>
            </a:r>
            <a:r>
              <a:rPr lang="en-US" dirty="0" smtClean="0"/>
              <a:t>Science, </a:t>
            </a:r>
            <a:r>
              <a:rPr lang="en-US" dirty="0" smtClean="0"/>
              <a:t>and the Joint Science Academies of the major industrialized and developing </a:t>
            </a:r>
            <a:r>
              <a:rPr lang="en-US" dirty="0" smtClean="0"/>
              <a:t>nations </a:t>
            </a:r>
            <a:r>
              <a:rPr lang="en-US" dirty="0" smtClean="0"/>
              <a:t>explicitly use the word "consensus" when referring to this conclusion</a:t>
            </a:r>
            <a:r>
              <a:rPr lang="en-US" dirty="0" smtClean="0"/>
              <a:t>.</a:t>
            </a:r>
            <a:endParaRPr lang="en-US" dirty="0" smtClean="0"/>
          </a:p>
        </p:txBody>
      </p:sp>
      <p:sp>
        <p:nvSpPr>
          <p:cNvPr id="4" name="Rectangle 3"/>
          <p:cNvSpPr/>
          <p:nvPr/>
        </p:nvSpPr>
        <p:spPr>
          <a:xfrm>
            <a:off x="2514600" y="6488668"/>
            <a:ext cx="5638800" cy="369332"/>
          </a:xfrm>
          <a:prstGeom prst="rect">
            <a:avLst/>
          </a:prstGeom>
        </p:spPr>
        <p:txBody>
          <a:bodyPr wrap="square">
            <a:spAutoFit/>
          </a:bodyPr>
          <a:lstStyle/>
          <a:p>
            <a:r>
              <a:rPr lang="en-US" i="1" dirty="0" smtClean="0"/>
              <a:t>http://en.wikipedia.org/wiki/Scientific_consensus</a:t>
            </a:r>
            <a:endParaRPr lang="en-US" i="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Ian </a:t>
            </a:r>
            <a:r>
              <a:rPr lang="en-US" dirty="0" err="1" smtClean="0"/>
              <a:t>Plimer</a:t>
            </a:r>
            <a:r>
              <a:rPr lang="en-US" dirty="0" smtClean="0"/>
              <a:t>, Professor of Mining Geology, University of Adelaide</a:t>
            </a:r>
          </a:p>
          <a:p>
            <a:pPr lvl="1"/>
            <a:r>
              <a:rPr lang="en-US" dirty="0" smtClean="0"/>
              <a:t>"We only have to have one volcano burping and we have changed the whole planetary climate... It looks as if carbon dioxide actually follows climate change rather than drives it".</a:t>
            </a:r>
            <a:r>
              <a:rPr lang="en-US" baseline="30000" dirty="0" smtClean="0">
                <a:hlinkClick r:id="rId2" action="ppaction://hlinkfile"/>
              </a:rPr>
              <a:t>[34]</a:t>
            </a:r>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Tom </a:t>
            </a:r>
            <a:r>
              <a:rPr lang="en-US" dirty="0" err="1" smtClean="0"/>
              <a:t>Segalstad</a:t>
            </a:r>
            <a:r>
              <a:rPr lang="en-US" dirty="0" smtClean="0"/>
              <a:t>, head of the Geological Museum, University of Oslo</a:t>
            </a:r>
          </a:p>
          <a:p>
            <a:pPr lvl="1"/>
            <a:r>
              <a:rPr lang="en-US" dirty="0" smtClean="0"/>
              <a:t>"It is a search for a mythical CO</a:t>
            </a:r>
            <a:r>
              <a:rPr lang="en-US" baseline="-25000" dirty="0" smtClean="0"/>
              <a:t>2</a:t>
            </a:r>
            <a:r>
              <a:rPr lang="en-US" dirty="0" smtClean="0"/>
              <a:t> sink to explain an immeasurable </a:t>
            </a:r>
            <a:r>
              <a:rPr lang="en-US" dirty="0" smtClean="0"/>
              <a:t>CO</a:t>
            </a:r>
            <a:r>
              <a:rPr lang="en-US" baseline="-25000" dirty="0" smtClean="0"/>
              <a:t>2</a:t>
            </a:r>
            <a:r>
              <a:rPr lang="en-US" dirty="0" smtClean="0"/>
              <a:t> </a:t>
            </a:r>
            <a:r>
              <a:rPr lang="en-US" dirty="0" smtClean="0"/>
              <a:t>lifetime to fit a hypothetical </a:t>
            </a:r>
            <a:r>
              <a:rPr lang="en-US" dirty="0" smtClean="0"/>
              <a:t>CO</a:t>
            </a:r>
            <a:r>
              <a:rPr lang="en-US" baseline="-25000" dirty="0" smtClean="0"/>
              <a:t>2</a:t>
            </a:r>
            <a:r>
              <a:rPr lang="en-US" dirty="0" smtClean="0"/>
              <a:t> </a:t>
            </a:r>
            <a:r>
              <a:rPr lang="en-US" dirty="0" smtClean="0"/>
              <a:t>computer model that purports to show that an impossible amount of fossil fuel burning is heating the atmosphere. It is all a fiction".</a:t>
            </a:r>
            <a:r>
              <a:rPr lang="en-US" baseline="30000" dirty="0" smtClean="0">
                <a:hlinkClick r:id="rId2" action="ppaction://hlinkfile"/>
              </a:rPr>
              <a:t>[35]</a:t>
            </a:r>
            <a:r>
              <a:rPr lang="en-US" baseline="30000" dirty="0" smtClean="0">
                <a:hlinkClick r:id="rId3" action="ppaction://hlinkfile"/>
              </a:rPr>
              <a:t>[36]</a:t>
            </a:r>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Frederick Seitz, retired, former solid-state physicist, former president National Academy of Sciences</a:t>
            </a:r>
          </a:p>
          <a:p>
            <a:pPr lvl="1"/>
            <a:r>
              <a:rPr lang="en-US" dirty="0" smtClean="0"/>
              <a:t>"So we see that the scientific facts indicate that all the temperature changes observed in the last 100 years were largely natural changes and were not caused by carbon dioxide produced in human activities."</a:t>
            </a:r>
            <a:r>
              <a:rPr lang="en-US" baseline="30000" dirty="0" smtClean="0">
                <a:hlinkClick r:id="rId2" action="ppaction://hlinkfile"/>
              </a:rPr>
              <a:t>[37]</a:t>
            </a:r>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err="1" smtClean="0"/>
              <a:t>Nir</a:t>
            </a:r>
            <a:r>
              <a:rPr lang="en-US" dirty="0" smtClean="0"/>
              <a:t> </a:t>
            </a:r>
            <a:r>
              <a:rPr lang="en-US" dirty="0" err="1" smtClean="0"/>
              <a:t>Shaviv</a:t>
            </a:r>
            <a:r>
              <a:rPr lang="en-US" dirty="0" smtClean="0"/>
              <a:t>, astrophysicist, Hebrew University of Jerusalem</a:t>
            </a:r>
          </a:p>
          <a:p>
            <a:pPr lvl="1"/>
            <a:r>
              <a:rPr lang="en-US" dirty="0" smtClean="0"/>
              <a:t>"[T]he truth is probably somewhere in between [the common view and that of skeptics], with </a:t>
            </a:r>
            <a:r>
              <a:rPr lang="en-US" i="1" dirty="0" smtClean="0"/>
              <a:t>natural causes</a:t>
            </a:r>
            <a:r>
              <a:rPr lang="en-US" dirty="0" smtClean="0"/>
              <a:t> probably being more important over the past century, whereas </a:t>
            </a:r>
            <a:r>
              <a:rPr lang="en-US" i="1" dirty="0" smtClean="0"/>
              <a:t>anthropogenic causes</a:t>
            </a:r>
            <a:r>
              <a:rPr lang="en-US" dirty="0" smtClean="0"/>
              <a:t> will probably be more dominant over the next century. ... [A]bout </a:t>
            </a:r>
            <a:r>
              <a:rPr lang="en-US" dirty="0" smtClean="0"/>
              <a:t>2/3's </a:t>
            </a:r>
            <a:r>
              <a:rPr lang="en-US" dirty="0" smtClean="0"/>
              <a:t>(give or take a third or so) of the warming [over the past century] should be attributed to increased solar activity and the remaining to anthropogenic causes." His opinion is based on some proxies of solar activity over the past few centuries.</a:t>
            </a:r>
            <a:r>
              <a:rPr lang="en-US" baseline="30000" dirty="0" smtClean="0">
                <a:hlinkClick r:id="rId2" action="ppaction://hlinkfile"/>
              </a:rPr>
              <a:t>[38]</a:t>
            </a:r>
            <a:endParaRPr 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Fred Singer, professor emeritus of biogeography, University of Virginia</a:t>
            </a:r>
          </a:p>
          <a:p>
            <a:pPr lvl="1"/>
            <a:r>
              <a:rPr lang="en-US" dirty="0" smtClean="0"/>
              <a:t>"The greenhouse effect is real. However, the effect is minute, insignificant, and very difficult to detect."</a:t>
            </a:r>
            <a:r>
              <a:rPr lang="en-US" baseline="30000" dirty="0" smtClean="0">
                <a:hlinkClick r:id="rId2" action="ppaction://hlinkfile"/>
              </a:rPr>
              <a:t>[39]</a:t>
            </a:r>
            <a:r>
              <a:rPr lang="en-US" baseline="30000" dirty="0" smtClean="0">
                <a:hlinkClick r:id="rId3" action="ppaction://hlinkfile"/>
              </a:rPr>
              <a:t>[40]</a:t>
            </a:r>
            <a:r>
              <a:rPr lang="en-US" dirty="0" smtClean="0"/>
              <a:t> “It’s not automatically true that warming is bad, I happen to believe that warming is good, and so do many economists.”</a:t>
            </a:r>
            <a:r>
              <a:rPr lang="en-US" baseline="30000" dirty="0" smtClean="0">
                <a:hlinkClick r:id="rId4" action="ppaction://hlinkfile"/>
              </a:rPr>
              <a:t>[41]</a:t>
            </a:r>
            <a:endParaRPr 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Willie Soon, astrophysicist, Harvard-Smithsonian Center for Astrophysics</a:t>
            </a:r>
          </a:p>
          <a:p>
            <a:pPr lvl="1"/>
            <a:r>
              <a:rPr lang="en-US" dirty="0" smtClean="0"/>
              <a:t>"[T]here's increasingly strong evidence that previous research conclusions, including those of the United Nations and the United States government concerning </a:t>
            </a:r>
            <a:r>
              <a:rPr lang="en-US" dirty="0" smtClean="0"/>
              <a:t>20</a:t>
            </a:r>
            <a:r>
              <a:rPr lang="en-US" baseline="30000" dirty="0" smtClean="0"/>
              <a:t>th</a:t>
            </a:r>
            <a:r>
              <a:rPr lang="en-US" dirty="0" smtClean="0"/>
              <a:t> century </a:t>
            </a:r>
            <a:r>
              <a:rPr lang="en-US" dirty="0" smtClean="0"/>
              <a:t>warming, may have been biased by underestimation of natural climate variations. The bottom line is that if these variations are indeed proven true, then, yes, natural climate fluctuations could be a dominant factor in the recent warming. In other words, natural factors could be more important than previously assumed."</a:t>
            </a:r>
            <a:r>
              <a:rPr lang="en-US" baseline="30000" dirty="0" smtClean="0">
                <a:hlinkClick r:id="rId2" action="ppaction://hlinkfile"/>
              </a:rPr>
              <a:t>[42]</a:t>
            </a:r>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smtClean="0"/>
              <a:t>Philip Stott, professor emeritus of biogeography, University of London</a:t>
            </a:r>
          </a:p>
          <a:p>
            <a:pPr lvl="1"/>
            <a:r>
              <a:rPr lang="en-US" dirty="0" smtClean="0"/>
              <a:t>"...the myth is starting to implode. ... Serious new research at The Max Planck Institute has indicated that the sun is a far more significant factor..."</a:t>
            </a:r>
            <a:r>
              <a:rPr lang="en-US" baseline="30000" dirty="0" smtClean="0">
                <a:hlinkClick r:id="rId2" action="ppaction://hlinkfile"/>
              </a:rPr>
              <a:t>[43]</a:t>
            </a:r>
            <a:endParaRPr lang="en-US"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a:bodyPr>
          <a:lstStyle/>
          <a:p>
            <a:r>
              <a:rPr lang="en-US" dirty="0" err="1" smtClean="0"/>
              <a:t>Henrik</a:t>
            </a:r>
            <a:r>
              <a:rPr lang="en-US" dirty="0" smtClean="0"/>
              <a:t> </a:t>
            </a:r>
            <a:r>
              <a:rPr lang="en-US" dirty="0" err="1" smtClean="0"/>
              <a:t>Svensmark</a:t>
            </a:r>
            <a:r>
              <a:rPr lang="en-US" dirty="0" smtClean="0"/>
              <a:t>, Danish National Space Center</a:t>
            </a:r>
          </a:p>
          <a:p>
            <a:pPr lvl="1"/>
            <a:r>
              <a:rPr lang="en-US" dirty="0" smtClean="0"/>
              <a:t>"Our team ... has discovered that the relatively few cosmic rays that reach sea-level play a big part in the everyday weather. They help to make low-level clouds, which largely regulate the Earth’s surface temperature. During the </a:t>
            </a:r>
            <a:r>
              <a:rPr lang="en-US" dirty="0" smtClean="0"/>
              <a:t>20</a:t>
            </a:r>
            <a:r>
              <a:rPr lang="en-US" baseline="30000" dirty="0" smtClean="0"/>
              <a:t>th</a:t>
            </a:r>
            <a:r>
              <a:rPr lang="en-US" dirty="0" smtClean="0"/>
              <a:t> Century </a:t>
            </a:r>
            <a:r>
              <a:rPr lang="en-US" dirty="0" smtClean="0"/>
              <a:t>the influx of cosmic rays decreased and the resulting reduction of cloudiness allowed the world to warm up. ... most of the warming during the 20</a:t>
            </a:r>
            <a:r>
              <a:rPr lang="en-US" baseline="30000" dirty="0" smtClean="0"/>
              <a:t>th</a:t>
            </a:r>
            <a:r>
              <a:rPr lang="en-US" dirty="0" smtClean="0"/>
              <a:t> </a:t>
            </a:r>
            <a:r>
              <a:rPr lang="en-US" dirty="0" smtClean="0"/>
              <a:t>Century </a:t>
            </a:r>
            <a:r>
              <a:rPr lang="en-US" dirty="0" smtClean="0"/>
              <a:t>can be explained by a reduction in low cloud cover."</a:t>
            </a:r>
            <a:r>
              <a:rPr lang="en-US" baseline="30000" dirty="0" smtClean="0">
                <a:hlinkClick r:id="rId2" action="ppaction://hlinkfile"/>
              </a:rPr>
              <a:t>[44]</a:t>
            </a:r>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a:t>
            </a:r>
            <a:r>
              <a:rPr lang="en-US" sz="3200" dirty="0" smtClean="0"/>
              <a:t>is primarily caused by natural processes</a:t>
            </a:r>
            <a:endParaRPr lang="en-US" sz="3200" dirty="0"/>
          </a:p>
        </p:txBody>
      </p:sp>
      <p:sp>
        <p:nvSpPr>
          <p:cNvPr id="3" name="Content Placeholder 2"/>
          <p:cNvSpPr>
            <a:spLocks noGrp="1"/>
          </p:cNvSpPr>
          <p:nvPr>
            <p:ph idx="1"/>
          </p:nvPr>
        </p:nvSpPr>
        <p:spPr/>
        <p:txBody>
          <a:bodyPr>
            <a:normAutofit fontScale="92500"/>
          </a:bodyPr>
          <a:lstStyle/>
          <a:p>
            <a:r>
              <a:rPr lang="en-US" dirty="0" smtClean="0"/>
              <a:t>Jan </a:t>
            </a:r>
            <a:r>
              <a:rPr lang="en-US" dirty="0" err="1" smtClean="0"/>
              <a:t>Veizer</a:t>
            </a:r>
            <a:r>
              <a:rPr lang="en-US" dirty="0" smtClean="0"/>
              <a:t>, environmental geochemist, Professor Emeritus, University of Ottawa</a:t>
            </a:r>
          </a:p>
          <a:p>
            <a:pPr lvl="1"/>
            <a:r>
              <a:rPr lang="en-US" dirty="0" smtClean="0"/>
              <a:t>"At this stage, two scenarios of potential human impact on climate appear feasible: (1) the standard IPCC model ..., and (2) the alternative model that argues for celestial phenomena as the principal climate driver. ... Models and empirical observations are both indispensable tools of science, yet when discrepancies arise, observations should carry greater weight than theory. If so, the multitude of empirical observations </a:t>
            </a:r>
            <a:r>
              <a:rPr lang="en-US" dirty="0" err="1" smtClean="0"/>
              <a:t>favours</a:t>
            </a:r>
            <a:r>
              <a:rPr lang="en-US" dirty="0" smtClean="0"/>
              <a:t> celestial phenomena as the most important driver of terrestrial climate on most time scales, but time will be the final judge."</a:t>
            </a:r>
            <a:r>
              <a:rPr lang="en-US" baseline="30000" dirty="0" smtClean="0">
                <a:hlinkClick r:id="rId2" action="ppaction://hlinkfile"/>
              </a:rPr>
              <a:t>[45]</a:t>
            </a:r>
            <a:endParaRPr lang="en-US"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cause of global warming is unknown</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err="1" smtClean="0"/>
              <a:t>Syun-Ichi</a:t>
            </a:r>
            <a:r>
              <a:rPr lang="en-US" dirty="0" smtClean="0"/>
              <a:t> </a:t>
            </a:r>
            <a:r>
              <a:rPr lang="en-US" dirty="0" err="1" smtClean="0"/>
              <a:t>Akasofu</a:t>
            </a:r>
            <a:r>
              <a:rPr lang="en-US" dirty="0" smtClean="0"/>
              <a:t>, retired professor of geophysics and Director of the International Arctic Research Center of the University of Alaska Fairbanks</a:t>
            </a:r>
          </a:p>
          <a:p>
            <a:pPr lvl="1"/>
            <a:r>
              <a:rPr lang="en-US" dirty="0" smtClean="0"/>
              <a:t>"[T]he method of study adopted by the International Panel of Climate Change (IPCC) is fundamentally flawed, resulting in a baseless conclusion: </a:t>
            </a:r>
            <a:r>
              <a:rPr lang="en-US" i="1" dirty="0" smtClean="0"/>
              <a:t>Most of the observed increase in globally averaged temperatures since the mid-20th century is very likely due to the observed increase in anthropogenic greenhouse gas concentrations.</a:t>
            </a:r>
            <a:r>
              <a:rPr lang="en-US" dirty="0" smtClean="0"/>
              <a:t> Contrary to this statement ..., there is so far no definitive evidence that 'most' of the present warming is due to the greenhouse effect. ... [The IPCC] should have recognized that the range of observed natural changes should not be ignored, and thus their conclusion should be very tentative. The term 'most' in their conclusion is baseless."</a:t>
            </a:r>
            <a:r>
              <a:rPr lang="en-US" baseline="30000" dirty="0" smtClean="0">
                <a:hlinkClick r:id="rId2" action="ppaction://hlinkfile"/>
              </a:rPr>
              <a:t>[46]</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3188" name="Picture 4" descr="global_warming_pseudo"/>
          <p:cNvPicPr>
            <a:picLocks noChangeAspect="1" noChangeArrowheads="1"/>
          </p:cNvPicPr>
          <p:nvPr/>
        </p:nvPicPr>
        <p:blipFill>
          <a:blip r:embed="rId3"/>
          <a:srcRect/>
          <a:stretch>
            <a:fillRect/>
          </a:stretch>
        </p:blipFill>
        <p:spPr bwMode="auto">
          <a:xfrm>
            <a:off x="152400" y="209550"/>
            <a:ext cx="2676525" cy="3705225"/>
          </a:xfrm>
          <a:prstGeom prst="rect">
            <a:avLst/>
          </a:prstGeom>
          <a:noFill/>
        </p:spPr>
      </p:pic>
      <p:pic>
        <p:nvPicPr>
          <p:cNvPr id="93190" name="Picture 6" descr="state_of_fear"/>
          <p:cNvPicPr>
            <a:picLocks noChangeAspect="1" noChangeArrowheads="1"/>
          </p:cNvPicPr>
          <p:nvPr/>
        </p:nvPicPr>
        <p:blipFill>
          <a:blip r:embed="rId4"/>
          <a:srcRect/>
          <a:stretch>
            <a:fillRect/>
          </a:stretch>
        </p:blipFill>
        <p:spPr bwMode="auto">
          <a:xfrm>
            <a:off x="342900" y="3194050"/>
            <a:ext cx="2397125" cy="3195638"/>
          </a:xfrm>
          <a:prstGeom prst="rect">
            <a:avLst/>
          </a:prstGeom>
          <a:noFill/>
        </p:spPr>
      </p:pic>
      <p:pic>
        <p:nvPicPr>
          <p:cNvPr id="93191" name="Picture 7" descr="singer"/>
          <p:cNvPicPr>
            <a:picLocks noChangeAspect="1" noChangeArrowheads="1"/>
          </p:cNvPicPr>
          <p:nvPr/>
        </p:nvPicPr>
        <p:blipFill>
          <a:blip r:embed="rId5"/>
          <a:srcRect/>
          <a:stretch>
            <a:fillRect/>
          </a:stretch>
        </p:blipFill>
        <p:spPr bwMode="auto">
          <a:xfrm>
            <a:off x="1566863" y="1008063"/>
            <a:ext cx="2266950" cy="3397250"/>
          </a:xfrm>
          <a:prstGeom prst="rect">
            <a:avLst/>
          </a:prstGeom>
          <a:noFill/>
        </p:spPr>
      </p:pic>
      <p:sp>
        <p:nvSpPr>
          <p:cNvPr id="93199" name="Text Box 15"/>
          <p:cNvSpPr txBox="1">
            <a:spLocks noChangeArrowheads="1"/>
          </p:cNvSpPr>
          <p:nvPr/>
        </p:nvSpPr>
        <p:spPr bwMode="auto">
          <a:xfrm>
            <a:off x="4733925" y="466725"/>
            <a:ext cx="3971925" cy="5893921"/>
          </a:xfrm>
          <a:prstGeom prst="rect">
            <a:avLst/>
          </a:prstGeom>
          <a:noFill/>
          <a:ln w="9525">
            <a:noFill/>
            <a:miter lim="800000"/>
            <a:headEnd/>
            <a:tailEnd/>
          </a:ln>
          <a:effectLst/>
        </p:spPr>
        <p:txBody>
          <a:bodyPr>
            <a:spAutoFit/>
          </a:bodyPr>
          <a:lstStyle/>
          <a:p>
            <a:pPr algn="l" rtl="0" fontAlgn="base">
              <a:spcBef>
                <a:spcPct val="50000"/>
              </a:spcBef>
              <a:spcAft>
                <a:spcPct val="0"/>
              </a:spcAft>
            </a:pPr>
            <a:r>
              <a:rPr lang="en-US" sz="2000" kern="1200" dirty="0">
                <a:solidFill>
                  <a:srgbClr val="FFFFFF"/>
                </a:solidFill>
                <a:latin typeface="Arial" charset="0"/>
                <a:ea typeface="+mn-ea"/>
                <a:cs typeface="+mn-cs"/>
              </a:rPr>
              <a:t>“…there is a scientific consensus on the reality of anthropogenic climate change.” </a:t>
            </a:r>
            <a:endParaRPr lang="en-US" sz="2000" kern="1200" dirty="0" smtClean="0">
              <a:solidFill>
                <a:srgbClr val="FFFFFF"/>
              </a:solidFill>
              <a:latin typeface="Arial" charset="0"/>
              <a:ea typeface="+mn-ea"/>
              <a:cs typeface="+mn-cs"/>
            </a:endParaRPr>
          </a:p>
          <a:p>
            <a:pPr fontAlgn="base">
              <a:spcBef>
                <a:spcPct val="50000"/>
              </a:spcBef>
              <a:spcAft>
                <a:spcPct val="0"/>
              </a:spcAft>
            </a:pPr>
            <a:r>
              <a:rPr lang="en-US" sz="1600" dirty="0" smtClean="0">
                <a:solidFill>
                  <a:schemeClr val="bg1"/>
                </a:solidFill>
              </a:rPr>
              <a:t>"Remarkably, none of the papers disagreed with the consensus position. ... This analysis shows that scientists publishing in the peer-reviewed literature agree with IPCC, the National Academy of Sciences, and the public statements of their professional societies."</a:t>
            </a:r>
            <a:endParaRPr lang="en-US" sz="1400" kern="1200" dirty="0">
              <a:solidFill>
                <a:schemeClr val="bg1"/>
              </a:solidFill>
              <a:latin typeface="Arial" charset="0"/>
              <a:ea typeface="+mn-ea"/>
              <a:cs typeface="+mn-cs"/>
            </a:endParaRPr>
          </a:p>
          <a:p>
            <a:pPr marL="457200" lvl="1" algn="l" rtl="0" fontAlgn="base">
              <a:spcBef>
                <a:spcPct val="50000"/>
              </a:spcBef>
              <a:spcAft>
                <a:spcPct val="0"/>
              </a:spcAft>
            </a:pPr>
            <a:r>
              <a:rPr lang="en-US" sz="1400" kern="1200" dirty="0" smtClean="0">
                <a:solidFill>
                  <a:srgbClr val="FFFFFF"/>
                </a:solidFill>
                <a:latin typeface="Arial" charset="0"/>
                <a:ea typeface="+mn-ea"/>
                <a:cs typeface="+mn-cs"/>
              </a:rPr>
              <a:t>--</a:t>
            </a:r>
            <a:r>
              <a:rPr lang="en-US" sz="1400" kern="1200" dirty="0" err="1" smtClean="0">
                <a:solidFill>
                  <a:srgbClr val="FFFFFF"/>
                </a:solidFill>
                <a:latin typeface="Arial" charset="0"/>
                <a:ea typeface="+mn-ea"/>
                <a:cs typeface="+mn-cs"/>
              </a:rPr>
              <a:t>Oreskas</a:t>
            </a:r>
            <a:r>
              <a:rPr lang="en-US" sz="1400" kern="1200" dirty="0" smtClean="0">
                <a:solidFill>
                  <a:srgbClr val="FFFFFF"/>
                </a:solidFill>
                <a:latin typeface="Arial" charset="0"/>
                <a:ea typeface="+mn-ea"/>
                <a:cs typeface="+mn-cs"/>
              </a:rPr>
              <a:t>, </a:t>
            </a:r>
            <a:r>
              <a:rPr lang="en-US" sz="1400" kern="1200" dirty="0">
                <a:solidFill>
                  <a:srgbClr val="FFFFFF"/>
                </a:solidFill>
                <a:latin typeface="Arial" charset="0"/>
                <a:ea typeface="+mn-ea"/>
                <a:cs typeface="+mn-cs"/>
              </a:rPr>
              <a:t>N. 2004. </a:t>
            </a:r>
            <a:r>
              <a:rPr lang="en-US" sz="1400" i="1" kern="1200" dirty="0">
                <a:solidFill>
                  <a:srgbClr val="FFFFFF"/>
                </a:solidFill>
                <a:latin typeface="Arial" charset="0"/>
                <a:ea typeface="+mn-ea"/>
                <a:cs typeface="+mn-cs"/>
              </a:rPr>
              <a:t>The Scientific Consensus on Climate Change</a:t>
            </a:r>
            <a:r>
              <a:rPr lang="en-US" sz="1400" kern="1200" dirty="0">
                <a:solidFill>
                  <a:srgbClr val="FFFFFF"/>
                </a:solidFill>
                <a:latin typeface="Arial" charset="0"/>
                <a:ea typeface="+mn-ea"/>
                <a:cs typeface="+mn-cs"/>
              </a:rPr>
              <a:t>. Science (306) p. 1686</a:t>
            </a:r>
          </a:p>
          <a:p>
            <a:pPr marL="457200" lvl="1" algn="l" rtl="0" fontAlgn="base">
              <a:spcBef>
                <a:spcPct val="50000"/>
              </a:spcBef>
              <a:spcAft>
                <a:spcPct val="0"/>
              </a:spcAft>
            </a:pPr>
            <a:endParaRPr lang="en-US" sz="1200" kern="1200" dirty="0">
              <a:solidFill>
                <a:srgbClr val="FFFFFF"/>
              </a:solidFill>
              <a:latin typeface="Arial" charset="0"/>
              <a:ea typeface="+mn-ea"/>
              <a:cs typeface="+mn-cs"/>
            </a:endParaRPr>
          </a:p>
          <a:p>
            <a:pPr algn="l" rtl="0" fontAlgn="base">
              <a:spcBef>
                <a:spcPct val="50000"/>
              </a:spcBef>
              <a:spcAft>
                <a:spcPct val="0"/>
              </a:spcAft>
            </a:pPr>
            <a:r>
              <a:rPr lang="en-US" sz="2000" kern="1200" dirty="0">
                <a:solidFill>
                  <a:srgbClr val="FFFFFF"/>
                </a:solidFill>
                <a:latin typeface="Arial" charset="0"/>
                <a:ea typeface="+mn-ea"/>
                <a:cs typeface="+mn-cs"/>
              </a:rPr>
              <a:t>In an analysis of 928 papers on global climate change published in refereed scientific journals between 1993 and 2003 </a:t>
            </a:r>
            <a:r>
              <a:rPr lang="en-US" sz="2000" b="1" kern="1200" dirty="0">
                <a:solidFill>
                  <a:srgbClr val="FF0000"/>
                </a:solidFill>
                <a:latin typeface="Arial" charset="0"/>
                <a:ea typeface="+mn-ea"/>
                <a:cs typeface="+mn-cs"/>
              </a:rPr>
              <a:t>NONE OF THE PAPERS</a:t>
            </a:r>
            <a:r>
              <a:rPr lang="en-US" sz="2000" kern="1200" dirty="0">
                <a:solidFill>
                  <a:srgbClr val="FFFFFF"/>
                </a:solidFill>
                <a:latin typeface="Arial" charset="0"/>
                <a:ea typeface="+mn-ea"/>
                <a:cs typeface="+mn-cs"/>
              </a:rPr>
              <a:t> disagreed on the scientific consensus position.</a:t>
            </a:r>
            <a:endParaRPr lang="en-US" sz="1600" kern="1200" dirty="0">
              <a:solidFill>
                <a:srgbClr val="000000"/>
              </a:solidFill>
              <a:latin typeface="Arial" charset="0"/>
              <a:ea typeface="+mn-ea"/>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cause of global warming is unknown</a:t>
            </a:r>
            <a:endParaRPr lang="en-US" sz="3200" dirty="0"/>
          </a:p>
        </p:txBody>
      </p:sp>
      <p:sp>
        <p:nvSpPr>
          <p:cNvPr id="3" name="Content Placeholder 2"/>
          <p:cNvSpPr>
            <a:spLocks noGrp="1"/>
          </p:cNvSpPr>
          <p:nvPr>
            <p:ph idx="1"/>
          </p:nvPr>
        </p:nvSpPr>
        <p:spPr/>
        <p:txBody>
          <a:bodyPr>
            <a:normAutofit fontScale="92500"/>
          </a:bodyPr>
          <a:lstStyle/>
          <a:p>
            <a:r>
              <a:rPr lang="en-US" dirty="0" smtClean="0"/>
              <a:t>Claude </a:t>
            </a:r>
            <a:r>
              <a:rPr lang="en-US" dirty="0" err="1" smtClean="0"/>
              <a:t>Allègre</a:t>
            </a:r>
            <a:r>
              <a:rPr lang="en-US" dirty="0" smtClean="0"/>
              <a:t>, geochemist, Institute of Geophysics, Paris</a:t>
            </a:r>
          </a:p>
          <a:p>
            <a:pPr lvl="1"/>
            <a:r>
              <a:rPr lang="en-US" dirty="0" smtClean="0"/>
              <a:t>"The increase in the CO</a:t>
            </a:r>
            <a:r>
              <a:rPr lang="en-US" baseline="-25000" dirty="0" smtClean="0"/>
              <a:t>2</a:t>
            </a:r>
            <a:r>
              <a:rPr lang="en-US" dirty="0" smtClean="0"/>
              <a:t> content of the atmosphere is an observed fact and mankind is most certainly responsible. In the long term, this increase will without doubt become harmful, but its exact role in the climate is less clear. Various parameters appear more important than CO</a:t>
            </a:r>
            <a:r>
              <a:rPr lang="en-US" baseline="-25000" dirty="0" smtClean="0"/>
              <a:t>2</a:t>
            </a:r>
            <a:r>
              <a:rPr lang="en-US" dirty="0" smtClean="0"/>
              <a:t>. Consider the water cycle and formation of various types of clouds, and the complex effects of industrial or agricultural dust. Or fluctuations of the intensity of the solar radiation on annual and century scale, which seem better correlated with heating effects than the variations of CO</a:t>
            </a:r>
            <a:r>
              <a:rPr lang="en-US" baseline="-25000" dirty="0" smtClean="0"/>
              <a:t>2</a:t>
            </a:r>
            <a:r>
              <a:rPr lang="en-US" dirty="0" smtClean="0"/>
              <a:t> content."</a:t>
            </a:r>
            <a:r>
              <a:rPr lang="en-US" baseline="30000" dirty="0" smtClean="0">
                <a:hlinkClick r:id="rId2" action="ppaction://hlinkfile"/>
              </a:rPr>
              <a:t>[47]</a:t>
            </a:r>
            <a:r>
              <a:rPr lang="en-US" dirty="0" smtClean="0"/>
              <a:t> </a:t>
            </a:r>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cause of global warming is unknown</a:t>
            </a:r>
            <a:endParaRPr lang="en-US" sz="3200" dirty="0"/>
          </a:p>
        </p:txBody>
      </p:sp>
      <p:sp>
        <p:nvSpPr>
          <p:cNvPr id="3" name="Content Placeholder 2"/>
          <p:cNvSpPr>
            <a:spLocks noGrp="1"/>
          </p:cNvSpPr>
          <p:nvPr>
            <p:ph idx="1"/>
          </p:nvPr>
        </p:nvSpPr>
        <p:spPr/>
        <p:txBody>
          <a:bodyPr>
            <a:normAutofit fontScale="92500"/>
          </a:bodyPr>
          <a:lstStyle/>
          <a:p>
            <a:r>
              <a:rPr lang="en-US" dirty="0" smtClean="0"/>
              <a:t>Robert C. Balling, Jr., Professor of Geography, Arizona State University</a:t>
            </a:r>
          </a:p>
          <a:p>
            <a:pPr lvl="1"/>
            <a:r>
              <a:rPr lang="en-US" dirty="0" smtClean="0"/>
              <a:t>"[I]t is very likely that the recent upward trend [in global surface temperature] is very real and that the upward signal is greater than any noise introduced from uncertainties in the record. However, the general error is most likely to be in the warming direction, with a maximum possible (though unlikely) value of 0.3 °C. ... At this moment in time we know only that: (1) Global surface temperatures have risen in recent decades. (2) Mid-</a:t>
            </a:r>
            <a:r>
              <a:rPr lang="en-US" dirty="0" err="1" smtClean="0"/>
              <a:t>tropospheric</a:t>
            </a:r>
            <a:r>
              <a:rPr lang="en-US" dirty="0" smtClean="0"/>
              <a:t> temperatures have warmed little over the same period. (3) This difference is not consistent with predictions from numerical climate models."</a:t>
            </a:r>
            <a:r>
              <a:rPr lang="en-US" baseline="30000" dirty="0" smtClean="0">
                <a:hlinkClick r:id="rId2" action="ppaction://hlinkfile"/>
              </a:rPr>
              <a:t>[48]</a:t>
            </a:r>
            <a:r>
              <a:rPr lang="en-US" dirty="0" smtClean="0"/>
              <a:t> </a:t>
            </a:r>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cause of global warming is unknown</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John Christy, professor of atmospheric science &amp; director of the Earth System Science Center, University of Alabama Huntsville</a:t>
            </a:r>
          </a:p>
          <a:p>
            <a:pPr lvl="1"/>
            <a:r>
              <a:rPr lang="en-US" dirty="0" smtClean="0"/>
              <a:t>"I'm sure the majority (but not all) of my IPCC colleagues cringe when I say this, but I see neither the developing catastrophe nor the smoking gun proving that human activity is to blame for most of the warming we see. Rather, I see a reliance on climate models (useful but never "proof") and the coincidence that changes in carbon dioxide and global temperatures have loose similarity over time."</a:t>
            </a:r>
            <a:r>
              <a:rPr lang="en-US" baseline="30000" dirty="0" smtClean="0">
                <a:hlinkClick r:id="rId2" action="ppaction://hlinkfile"/>
              </a:rPr>
              <a:t>[49]</a:t>
            </a:r>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cause of global warming is unknown</a:t>
            </a:r>
            <a:endParaRPr lang="en-US" sz="3200" dirty="0"/>
          </a:p>
        </p:txBody>
      </p:sp>
      <p:sp>
        <p:nvSpPr>
          <p:cNvPr id="3" name="Content Placeholder 2"/>
          <p:cNvSpPr>
            <a:spLocks noGrp="1"/>
          </p:cNvSpPr>
          <p:nvPr>
            <p:ph idx="1"/>
          </p:nvPr>
        </p:nvSpPr>
        <p:spPr/>
        <p:txBody>
          <a:bodyPr>
            <a:normAutofit/>
          </a:bodyPr>
          <a:lstStyle/>
          <a:p>
            <a:r>
              <a:rPr lang="en-US" dirty="0" err="1" smtClean="0"/>
              <a:t>Petr</a:t>
            </a:r>
            <a:r>
              <a:rPr lang="en-US" dirty="0" smtClean="0"/>
              <a:t> </a:t>
            </a:r>
            <a:r>
              <a:rPr lang="en-US" dirty="0" err="1" smtClean="0"/>
              <a:t>Chylek</a:t>
            </a:r>
            <a:r>
              <a:rPr lang="en-US" dirty="0" smtClean="0"/>
              <a:t>, Space and Remote Sensing Sciences researcher, Los Alamos National Laboratory</a:t>
            </a:r>
          </a:p>
          <a:p>
            <a:pPr lvl="1"/>
            <a:r>
              <a:rPr lang="en-US" dirty="0" smtClean="0"/>
              <a:t>"carbon dioxide should not be considered as a dominant force behind the current warming...how much of the [temperature] increase can be ascribed to CO</a:t>
            </a:r>
            <a:r>
              <a:rPr lang="en-US" baseline="-25000" dirty="0" smtClean="0"/>
              <a:t>2</a:t>
            </a:r>
            <a:r>
              <a:rPr lang="en-US" dirty="0" smtClean="0"/>
              <a:t>, to changes in solar activity, or to the natural variability of climate is uncertain</a:t>
            </a:r>
            <a:r>
              <a:rPr lang="en-US" dirty="0" smtClean="0"/>
              <a:t>"</a:t>
            </a:r>
            <a:r>
              <a:rPr lang="en-US" baseline="30000" dirty="0" smtClean="0">
                <a:hlinkClick r:id="" action="ppaction://noaction"/>
              </a:rPr>
              <a:t>[50]</a:t>
            </a:r>
            <a:r>
              <a:rPr lang="en-US" dirty="0" smtClean="0"/>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cause of global warming is unknown</a:t>
            </a:r>
            <a:endParaRPr lang="en-US" sz="3200" dirty="0"/>
          </a:p>
        </p:txBody>
      </p:sp>
      <p:sp>
        <p:nvSpPr>
          <p:cNvPr id="3" name="Content Placeholder 2"/>
          <p:cNvSpPr>
            <a:spLocks noGrp="1"/>
          </p:cNvSpPr>
          <p:nvPr>
            <p:ph idx="1"/>
          </p:nvPr>
        </p:nvSpPr>
        <p:spPr/>
        <p:txBody>
          <a:bodyPr>
            <a:normAutofit/>
          </a:bodyPr>
          <a:lstStyle/>
          <a:p>
            <a:r>
              <a:rPr lang="en-US" dirty="0" smtClean="0"/>
              <a:t>William R. Cotton, Professor of Atmospheric Sciences, Colorado State University</a:t>
            </a:r>
          </a:p>
          <a:p>
            <a:pPr lvl="1"/>
            <a:r>
              <a:rPr lang="en-US" dirty="0" smtClean="0"/>
              <a:t>"It is an open question if human produced changes in climate are large enough to be detected from the noise of the natural variability of the climate system."</a:t>
            </a:r>
            <a:r>
              <a:rPr lang="en-US" baseline="30000" dirty="0" smtClean="0">
                <a:hlinkClick r:id="rId2" action="ppaction://hlinkfile"/>
              </a:rPr>
              <a:t>[51]</a:t>
            </a:r>
            <a:endParaRPr lang="en-US"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cause of global warming is unknown</a:t>
            </a:r>
            <a:endParaRPr lang="en-US" sz="3200" dirty="0"/>
          </a:p>
        </p:txBody>
      </p:sp>
      <p:sp>
        <p:nvSpPr>
          <p:cNvPr id="3" name="Content Placeholder 2"/>
          <p:cNvSpPr>
            <a:spLocks noGrp="1"/>
          </p:cNvSpPr>
          <p:nvPr>
            <p:ph idx="1"/>
          </p:nvPr>
        </p:nvSpPr>
        <p:spPr/>
        <p:txBody>
          <a:bodyPr>
            <a:normAutofit/>
          </a:bodyPr>
          <a:lstStyle/>
          <a:p>
            <a:r>
              <a:rPr lang="en-US" dirty="0" smtClean="0"/>
              <a:t>Chris de </a:t>
            </a:r>
            <a:r>
              <a:rPr lang="en-US" dirty="0" err="1" smtClean="0"/>
              <a:t>Freitas</a:t>
            </a:r>
            <a:r>
              <a:rPr lang="en-US" dirty="0" smtClean="0"/>
              <a:t>, School of Geography, Geology, and Environmental Science, University of </a:t>
            </a:r>
            <a:r>
              <a:rPr lang="en-US" dirty="0" err="1" smtClean="0"/>
              <a:t>Aukland</a:t>
            </a:r>
            <a:endParaRPr lang="en-US" dirty="0" smtClean="0"/>
          </a:p>
          <a:p>
            <a:pPr lvl="1"/>
            <a:r>
              <a:rPr lang="en-US" dirty="0" smtClean="0"/>
              <a:t>"There is evidence of global warming. ... But warming does not confirm that carbon dioxide is causing it. Climate is always warming or cooling. There are natural variability theories of warming. To support the argument that carbon dioxide is causing it, the evidence would have to distinguish between human-caused and natural warming. This has not been done."</a:t>
            </a:r>
            <a:r>
              <a:rPr lang="en-US" baseline="30000" dirty="0" smtClean="0">
                <a:hlinkClick r:id="rId2" action="ppaction://hlinkfile"/>
              </a:rPr>
              <a:t>[52]</a:t>
            </a:r>
            <a:endParaRPr lang="en-US" dirty="0" smtClean="0"/>
          </a:p>
          <a:p>
            <a:pPr lvl="1"/>
            <a:endParaRPr lang="en-US"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cause of global warming is unknown</a:t>
            </a:r>
            <a:endParaRPr lang="en-US" sz="3200" dirty="0"/>
          </a:p>
        </p:txBody>
      </p:sp>
      <p:sp>
        <p:nvSpPr>
          <p:cNvPr id="3" name="Content Placeholder 2"/>
          <p:cNvSpPr>
            <a:spLocks noGrp="1"/>
          </p:cNvSpPr>
          <p:nvPr>
            <p:ph idx="1"/>
          </p:nvPr>
        </p:nvSpPr>
        <p:spPr/>
        <p:txBody>
          <a:bodyPr>
            <a:normAutofit/>
          </a:bodyPr>
          <a:lstStyle/>
          <a:p>
            <a:r>
              <a:rPr lang="en-US" dirty="0" smtClean="0"/>
              <a:t>David Deming, geology professor, University of Oklahoma</a:t>
            </a:r>
          </a:p>
          <a:p>
            <a:pPr lvl="1"/>
            <a:r>
              <a:rPr lang="en-US" dirty="0" smtClean="0"/>
              <a:t>"The amount of climatic warming that has taken place in the past 150 years is poorly constrained, and its cause--human or natural--is unknown. There is no sound scientific basis for predicting future climate change with any degree of certainty. If the climate does warm, it is likely to be beneficial to humanity rather than harmful. In my opinion, it would be foolish to establish national energy policy on the basis of misinformation and irrational hysteria."</a:t>
            </a:r>
            <a:r>
              <a:rPr lang="en-US" baseline="30000" dirty="0" smtClean="0">
                <a:hlinkClick r:id="rId2" action="ppaction://hlinkfile"/>
              </a:rPr>
              <a:t>[53]</a:t>
            </a:r>
            <a:endParaRPr 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cause of global warming is unknown</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Richard </a:t>
            </a:r>
            <a:r>
              <a:rPr lang="en-US" dirty="0" err="1" smtClean="0"/>
              <a:t>Lindzen</a:t>
            </a:r>
            <a:r>
              <a:rPr lang="en-US" dirty="0" smtClean="0"/>
              <a:t>, Alfred P. Sloan Professor of Atmospheric Science, Massachusetts Institute of Technology; member National Academy of Sciences</a:t>
            </a:r>
          </a:p>
          <a:p>
            <a:pPr lvl="1"/>
            <a:r>
              <a:rPr lang="en-US" dirty="0" smtClean="0"/>
              <a:t>"We are quite confident (1) that global mean temperature is about 0.5 °C higher than it was a century ago; (2) that atmospheric levels of CO</a:t>
            </a:r>
            <a:r>
              <a:rPr lang="en-US" baseline="-25000" dirty="0" smtClean="0"/>
              <a:t>2</a:t>
            </a:r>
            <a:r>
              <a:rPr lang="en-US" dirty="0" smtClean="0"/>
              <a:t> have risen over the past two centuries; and (3) that CO</a:t>
            </a:r>
            <a:r>
              <a:rPr lang="en-US" baseline="-25000" dirty="0" smtClean="0"/>
              <a:t>2</a:t>
            </a:r>
            <a:r>
              <a:rPr lang="en-US" dirty="0" smtClean="0"/>
              <a:t> is a greenhouse gas whose increase is likely to warm the earth (one of many, the most important being water vapor and clouds). But--and I cannot stress this enough--we are not in a position to confidently attribute past climate change to CO</a:t>
            </a:r>
            <a:r>
              <a:rPr lang="en-US" baseline="-25000" dirty="0" smtClean="0"/>
              <a:t>2</a:t>
            </a:r>
            <a:r>
              <a:rPr lang="en-US" dirty="0" smtClean="0"/>
              <a:t> or to forecast what the climate will be in the future."</a:t>
            </a:r>
            <a:r>
              <a:rPr lang="en-US" baseline="30000" dirty="0" smtClean="0">
                <a:hlinkClick r:id="rId2" action="ppaction://hlinkfile"/>
              </a:rPr>
              <a:t>[54]</a:t>
            </a:r>
            <a:r>
              <a:rPr lang="en-US" dirty="0" smtClean="0"/>
              <a:t> "[T]here has been no question whatsoever that CO</a:t>
            </a:r>
            <a:r>
              <a:rPr lang="en-US" baseline="-25000" dirty="0" smtClean="0"/>
              <a:t>2</a:t>
            </a:r>
            <a:r>
              <a:rPr lang="en-US" dirty="0" smtClean="0"/>
              <a:t> is an infrared absorber (i.e., a greenhouse gas — albeit a minor one), and its increase should theoretically contribute to warming. Indeed, if all else were kept equal, the increase in CO</a:t>
            </a:r>
            <a:r>
              <a:rPr lang="en-US" baseline="-25000" dirty="0" smtClean="0"/>
              <a:t>2</a:t>
            </a:r>
            <a:r>
              <a:rPr lang="en-US" dirty="0" smtClean="0"/>
              <a:t> should have led to somewhat more warming than has been observed."</a:t>
            </a:r>
            <a:r>
              <a:rPr lang="en-US" baseline="30000" dirty="0" smtClean="0">
                <a:hlinkClick r:id="rId3" action="ppaction://hlinkfile"/>
              </a:rPr>
              <a:t>[55]</a:t>
            </a:r>
            <a:r>
              <a:rPr lang="en-US" dirty="0" smtClean="0"/>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cause of global warming is unknown</a:t>
            </a:r>
            <a:endParaRPr lang="en-US" sz="3200" dirty="0"/>
          </a:p>
        </p:txBody>
      </p:sp>
      <p:sp>
        <p:nvSpPr>
          <p:cNvPr id="3" name="Content Placeholder 2"/>
          <p:cNvSpPr>
            <a:spLocks noGrp="1"/>
          </p:cNvSpPr>
          <p:nvPr>
            <p:ph idx="1"/>
          </p:nvPr>
        </p:nvSpPr>
        <p:spPr/>
        <p:txBody>
          <a:bodyPr>
            <a:normAutofit/>
          </a:bodyPr>
          <a:lstStyle/>
          <a:p>
            <a:r>
              <a:rPr lang="en-US" dirty="0" smtClean="0"/>
              <a:t>Roy Spencer, principal research scientist, University of Alabama Huntsville</a:t>
            </a:r>
          </a:p>
          <a:p>
            <a:pPr lvl="1"/>
            <a:r>
              <a:rPr lang="en-US" dirty="0" smtClean="0"/>
              <a:t>"We need to find out how much of the warming we are seeing could be due to mankind, because I still maintain we have no idea how much you can attribute to mankind."</a:t>
            </a:r>
            <a:r>
              <a:rPr lang="en-US" baseline="30000" dirty="0" smtClean="0">
                <a:hlinkClick r:id="rId2" action="ppaction://hlinkfile"/>
              </a:rPr>
              <a:t>[56]</a:t>
            </a:r>
            <a:endParaRPr lang="en-US"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Global warming will benefit human society</a:t>
            </a:r>
            <a:endParaRPr lang="en-US" sz="3200" dirty="0"/>
          </a:p>
        </p:txBody>
      </p:sp>
      <p:sp>
        <p:nvSpPr>
          <p:cNvPr id="3" name="Content Placeholder 2"/>
          <p:cNvSpPr>
            <a:spLocks noGrp="1"/>
          </p:cNvSpPr>
          <p:nvPr>
            <p:ph idx="1"/>
          </p:nvPr>
        </p:nvSpPr>
        <p:spPr/>
        <p:txBody>
          <a:bodyPr>
            <a:normAutofit/>
          </a:bodyPr>
          <a:lstStyle/>
          <a:p>
            <a:r>
              <a:rPr lang="en-US" dirty="0" smtClean="0"/>
              <a:t>Craig D. </a:t>
            </a:r>
            <a:r>
              <a:rPr lang="en-US" dirty="0" err="1" smtClean="0"/>
              <a:t>Idso</a:t>
            </a:r>
            <a:r>
              <a:rPr lang="en-US" dirty="0" smtClean="0"/>
              <a:t>, faculty researcher, Office of Climatology, Arizona State University; founder Center for the Study of Carbon Dioxide and Global Change.</a:t>
            </a:r>
          </a:p>
          <a:p>
            <a:pPr lvl="1"/>
            <a:r>
              <a:rPr lang="en-US" dirty="0" smtClean="0"/>
              <a:t>"the rising CO</a:t>
            </a:r>
            <a:r>
              <a:rPr lang="en-US" baseline="-25000" dirty="0" smtClean="0"/>
              <a:t>2</a:t>
            </a:r>
            <a:r>
              <a:rPr lang="en-US" dirty="0" smtClean="0"/>
              <a:t> content of the air should boost global plant productivity dramatically, enabling humanity to increase food, fiber and timber production and thereby continue to feed, clothe, and provide shelter for their still-increasing numbers...this atmospheric CO</a:t>
            </a:r>
            <a:r>
              <a:rPr lang="en-US" baseline="-25000" dirty="0" smtClean="0"/>
              <a:t>2</a:t>
            </a:r>
            <a:r>
              <a:rPr lang="en-US" dirty="0" smtClean="0"/>
              <a:t>-derived blessing is as sure as death and taxes."</a:t>
            </a:r>
            <a:r>
              <a:rPr lang="en-US" baseline="30000" dirty="0" smtClean="0">
                <a:hlinkClick r:id="rId2" action="ppaction://hlinkfile"/>
              </a:rPr>
              <a:t>[57]</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96200" cy="609600"/>
          </a:xfrm>
        </p:spPr>
        <p:txBody>
          <a:bodyPr>
            <a:normAutofit/>
          </a:bodyPr>
          <a:lstStyle/>
          <a:p>
            <a:r>
              <a:rPr lang="en-US" sz="3200" dirty="0" smtClean="0"/>
              <a:t>Existence of a scientific consensus</a:t>
            </a:r>
            <a:endParaRPr lang="en-US" sz="3200" dirty="0"/>
          </a:p>
        </p:txBody>
      </p:sp>
      <p:sp>
        <p:nvSpPr>
          <p:cNvPr id="3" name="Content Placeholder 2"/>
          <p:cNvSpPr>
            <a:spLocks noGrp="1"/>
          </p:cNvSpPr>
          <p:nvPr>
            <p:ph idx="1"/>
          </p:nvPr>
        </p:nvSpPr>
        <p:spPr>
          <a:xfrm>
            <a:off x="0" y="838200"/>
            <a:ext cx="8153400" cy="5943600"/>
          </a:xfrm>
        </p:spPr>
        <p:txBody>
          <a:bodyPr>
            <a:normAutofit fontScale="77500" lnSpcReduction="20000"/>
          </a:bodyPr>
          <a:lstStyle/>
          <a:p>
            <a:r>
              <a:rPr lang="en-US" b="1" dirty="0" smtClean="0"/>
              <a:t>Benny </a:t>
            </a:r>
            <a:r>
              <a:rPr lang="en-US" b="1" dirty="0" smtClean="0"/>
              <a:t>Peiser</a:t>
            </a:r>
            <a:r>
              <a:rPr lang="en-US" dirty="0" smtClean="0"/>
              <a:t> claimed to have found flaws in </a:t>
            </a:r>
            <a:r>
              <a:rPr lang="en-US" dirty="0" err="1" smtClean="0"/>
              <a:t>Oreskes</a:t>
            </a:r>
            <a:r>
              <a:rPr lang="en-US" dirty="0" smtClean="0"/>
              <a:t>' </a:t>
            </a:r>
            <a:r>
              <a:rPr lang="en-US" dirty="0" smtClean="0"/>
              <a:t>work, </a:t>
            </a:r>
            <a:r>
              <a:rPr lang="en-US" dirty="0" smtClean="0"/>
              <a:t>but his attempted refutation is disputed</a:t>
            </a:r>
            <a:r>
              <a:rPr lang="en-US" dirty="0" smtClean="0"/>
              <a:t>. </a:t>
            </a:r>
          </a:p>
          <a:p>
            <a:pPr lvl="1"/>
            <a:r>
              <a:rPr lang="en-US" dirty="0" smtClean="0"/>
              <a:t>Peiser </a:t>
            </a:r>
            <a:r>
              <a:rPr lang="en-US" dirty="0" smtClean="0"/>
              <a:t>later withdrew parts of his criticism, also commenting that "the overwhelming majority of climatologists is agreed that the current warming period is mostly due to human impact. However, this majority consensus is far from unanimous</a:t>
            </a:r>
            <a:r>
              <a:rPr lang="en-US" dirty="0" smtClean="0"/>
              <a:t>."</a:t>
            </a:r>
            <a:r>
              <a:rPr lang="en-US" baseline="30000" dirty="0" smtClean="0"/>
              <a:t>[</a:t>
            </a:r>
            <a:endParaRPr lang="en-US" dirty="0" smtClean="0"/>
          </a:p>
          <a:p>
            <a:r>
              <a:rPr lang="en-US" dirty="0" smtClean="0"/>
              <a:t>A 2006 op-ed by Richard </a:t>
            </a:r>
            <a:r>
              <a:rPr lang="en-US" dirty="0" err="1" smtClean="0"/>
              <a:t>Lindzen</a:t>
            </a:r>
            <a:r>
              <a:rPr lang="en-US" dirty="0" smtClean="0"/>
              <a:t> in </a:t>
            </a:r>
            <a:r>
              <a:rPr lang="en-US" i="1" dirty="0" smtClean="0"/>
              <a:t>The Wall Street Journal</a:t>
            </a:r>
            <a:r>
              <a:rPr lang="en-US" dirty="0" smtClean="0"/>
              <a:t> challenged the claim that scientific consensus had been reached, and listed the Science journal study as well as other sources, including the IPCC and NAS reports, as part of "an intense effort to suggest that the theoretically expected contribution from additional carbon dioxide has actually been detected</a:t>
            </a:r>
            <a:r>
              <a:rPr lang="en-US" dirty="0" smtClean="0"/>
              <a:t>.” </a:t>
            </a:r>
            <a:r>
              <a:rPr lang="en-US" dirty="0" err="1" smtClean="0"/>
              <a:t>Lindzen</a:t>
            </a:r>
            <a:r>
              <a:rPr lang="en-US" dirty="0" smtClean="0"/>
              <a:t> wrote in </a:t>
            </a:r>
            <a:r>
              <a:rPr lang="en-US" i="1" dirty="0" smtClean="0"/>
              <a:t>The Wall Street Journal</a:t>
            </a:r>
            <a:r>
              <a:rPr lang="en-US" dirty="0" smtClean="0"/>
              <a:t> on April 12, </a:t>
            </a:r>
            <a:r>
              <a:rPr lang="en-US" dirty="0" smtClean="0"/>
              <a:t>2006,</a:t>
            </a:r>
            <a:endParaRPr lang="en-US" dirty="0" smtClean="0"/>
          </a:p>
          <a:p>
            <a:pPr lvl="1"/>
            <a:r>
              <a:rPr lang="en-US" b="1" dirty="0" smtClean="0"/>
              <a:t>“</a:t>
            </a:r>
            <a:r>
              <a:rPr lang="en-US" dirty="0" smtClean="0"/>
              <a:t> But there is a more sinister side to this feeding frenzy. Scientists who dissent from the alarmism have seen their grant funds disappear, their work derided, and themselves libeled as industry stooges, scientific hacks or worse. Consequently, lies about climate change gain credence even when they fly in the face of the science that supposedly is their basis. </a:t>
            </a:r>
            <a:r>
              <a:rPr lang="en-US" b="1" dirty="0" smtClean="0"/>
              <a:t>”</a:t>
            </a:r>
            <a:r>
              <a:rPr lang="en-US" dirty="0" smtClean="0"/>
              <a:t> Similarly, Timothy Ball asserts that skeptics have gone underground for "job security and fear of reprisals. Even in University, where free speech and challenge to prevailing wisdoms are supposedly encouraged, academics remain silent</a:t>
            </a:r>
            <a:r>
              <a:rPr lang="en-US" dirty="0" smtClean="0"/>
              <a:t>.”</a:t>
            </a:r>
            <a:endParaRPr lang="en-US" dirty="0" smtClean="0"/>
          </a:p>
        </p:txBody>
      </p:sp>
      <p:sp>
        <p:nvSpPr>
          <p:cNvPr id="4" name="Rectangle 3"/>
          <p:cNvSpPr/>
          <p:nvPr/>
        </p:nvSpPr>
        <p:spPr>
          <a:xfrm>
            <a:off x="2514600" y="6488668"/>
            <a:ext cx="5638800" cy="369332"/>
          </a:xfrm>
          <a:prstGeom prst="rect">
            <a:avLst/>
          </a:prstGeom>
        </p:spPr>
        <p:txBody>
          <a:bodyPr wrap="square">
            <a:spAutoFit/>
          </a:bodyPr>
          <a:lstStyle/>
          <a:p>
            <a:r>
              <a:rPr lang="en-US" i="1" dirty="0" smtClean="0"/>
              <a:t>http://en.wikipedia.org/wiki/Scientific_consensus</a:t>
            </a:r>
            <a:endParaRPr lang="en-US" i="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a:t>
            </a:r>
            <a:r>
              <a:rPr lang="en-US" sz="3200" dirty="0" smtClean="0"/>
              <a:t>Global warming will benefit human society</a:t>
            </a:r>
            <a:endParaRPr lang="en-US" sz="3200" dirty="0"/>
          </a:p>
        </p:txBody>
      </p:sp>
      <p:sp>
        <p:nvSpPr>
          <p:cNvPr id="3" name="Content Placeholder 2"/>
          <p:cNvSpPr>
            <a:spLocks noGrp="1"/>
          </p:cNvSpPr>
          <p:nvPr>
            <p:ph idx="1"/>
          </p:nvPr>
        </p:nvSpPr>
        <p:spPr/>
        <p:txBody>
          <a:bodyPr>
            <a:normAutofit/>
          </a:bodyPr>
          <a:lstStyle/>
          <a:p>
            <a:r>
              <a:rPr lang="en-US" dirty="0" smtClean="0"/>
              <a:t>Sherwood </a:t>
            </a:r>
            <a:r>
              <a:rPr lang="en-US" dirty="0" err="1" smtClean="0"/>
              <a:t>Idso</a:t>
            </a:r>
            <a:r>
              <a:rPr lang="en-US" dirty="0" smtClean="0"/>
              <a:t>, former research physicist, USDA Water Conservation Laboratory, adjust professor, Arizona State University</a:t>
            </a:r>
          </a:p>
          <a:p>
            <a:pPr lvl="1"/>
            <a:r>
              <a:rPr lang="en-US" dirty="0" smtClean="0"/>
              <a:t>"[W]arming has been shown to positively impact human health, while atmospheric CO</a:t>
            </a:r>
            <a:r>
              <a:rPr lang="en-US" baseline="-25000" dirty="0" smtClean="0"/>
              <a:t>2</a:t>
            </a:r>
            <a:r>
              <a:rPr lang="en-US" dirty="0" smtClean="0"/>
              <a:t> enrichment has been shown to enhance the health-promoting properties of the food we eat, as well as stimulate the production of more of it. ... [W]e have nothing to fear from increasing concentrations of atmospheric CO</a:t>
            </a:r>
            <a:r>
              <a:rPr lang="en-US" baseline="-25000" dirty="0" smtClean="0"/>
              <a:t>2</a:t>
            </a:r>
            <a:r>
              <a:rPr lang="en-US" dirty="0" smtClean="0"/>
              <a:t> and global warming."</a:t>
            </a:r>
            <a:r>
              <a:rPr lang="en-US" baseline="30000" dirty="0" smtClean="0">
                <a:hlinkClick r:id="rId2" action="ppaction://hlinkfile"/>
              </a:rPr>
              <a:t>[58]</a:t>
            </a:r>
            <a:endParaRPr lang="en-US"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Believe Global warming will benefit human society</a:t>
            </a:r>
            <a:endParaRPr lang="en-US" sz="3200" dirty="0"/>
          </a:p>
        </p:txBody>
      </p:sp>
      <p:sp>
        <p:nvSpPr>
          <p:cNvPr id="3" name="Content Placeholder 2"/>
          <p:cNvSpPr>
            <a:spLocks noGrp="1"/>
          </p:cNvSpPr>
          <p:nvPr>
            <p:ph idx="1"/>
          </p:nvPr>
        </p:nvSpPr>
        <p:spPr/>
        <p:txBody>
          <a:bodyPr>
            <a:normAutofit/>
          </a:bodyPr>
          <a:lstStyle/>
          <a:p>
            <a:r>
              <a:rPr lang="en-US" dirty="0" smtClean="0"/>
              <a:t>Patrick Michaels, former state climatologist, University of Virginia</a:t>
            </a:r>
          </a:p>
          <a:p>
            <a:pPr lvl="1"/>
            <a:r>
              <a:rPr lang="en-US" dirty="0" smtClean="0"/>
              <a:t>"scientists know quite precisely how much the planet will warm in the foreseeable future, a modest three-quarters of a degree (Celsius), plus or minus a mere quarter-degree...a modest warming is a likely benefit."</a:t>
            </a:r>
            <a:r>
              <a:rPr lang="en-US" baseline="30000" dirty="0" smtClean="0">
                <a:hlinkClick r:id="rId2" action="ppaction://hlinkfile"/>
              </a:rPr>
              <a:t>[59]</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96200" cy="609600"/>
          </a:xfrm>
        </p:spPr>
        <p:txBody>
          <a:bodyPr>
            <a:normAutofit/>
          </a:bodyPr>
          <a:lstStyle/>
          <a:p>
            <a:r>
              <a:rPr lang="en-US" sz="3200" dirty="0" smtClean="0"/>
              <a:t>Existence of a scientific consensus</a:t>
            </a:r>
            <a:endParaRPr lang="en-US" sz="3200" dirty="0"/>
          </a:p>
        </p:txBody>
      </p:sp>
      <p:sp>
        <p:nvSpPr>
          <p:cNvPr id="3" name="Content Placeholder 2"/>
          <p:cNvSpPr>
            <a:spLocks noGrp="1"/>
          </p:cNvSpPr>
          <p:nvPr>
            <p:ph idx="1"/>
          </p:nvPr>
        </p:nvSpPr>
        <p:spPr>
          <a:xfrm>
            <a:off x="0" y="838200"/>
            <a:ext cx="8153400" cy="5943600"/>
          </a:xfrm>
        </p:spPr>
        <p:txBody>
          <a:bodyPr>
            <a:noAutofit/>
          </a:bodyPr>
          <a:lstStyle/>
          <a:p>
            <a:r>
              <a:rPr lang="en-US" sz="2400" dirty="0" smtClean="0"/>
              <a:t>At </a:t>
            </a:r>
            <a:r>
              <a:rPr lang="en-US" sz="2400" dirty="0" smtClean="0"/>
              <a:t>least one survey of the scientific community has found the opposite problem -- New Scientist notes that in surveys a much larger fraction of U.S. scientists consistently state that they are pressured by their employers or by U.S. government bodies to </a:t>
            </a:r>
            <a:r>
              <a:rPr lang="en-US" sz="2400" i="1" dirty="0" smtClean="0"/>
              <a:t>deny</a:t>
            </a:r>
            <a:r>
              <a:rPr lang="en-US" sz="2400" dirty="0" smtClean="0"/>
              <a:t> that global warming results from human activities </a:t>
            </a:r>
            <a:r>
              <a:rPr lang="en-US" sz="2400" dirty="0" smtClean="0"/>
              <a:t>or </a:t>
            </a:r>
            <a:r>
              <a:rPr lang="en-US" sz="2400" dirty="0" smtClean="0"/>
              <a:t>risk losing funding.</a:t>
            </a:r>
          </a:p>
          <a:p>
            <a:r>
              <a:rPr lang="en-US" sz="2400" dirty="0" smtClean="0"/>
              <a:t>In response to claims of a consensus on global warming, some skeptics have compared the theory to a religion</a:t>
            </a:r>
            <a:r>
              <a:rPr lang="en-US" sz="2400" dirty="0" smtClean="0"/>
              <a:t>, </a:t>
            </a:r>
            <a:r>
              <a:rPr lang="en-US" sz="2400" dirty="0" smtClean="0"/>
              <a:t>to scientific support for the eugenics </a:t>
            </a:r>
            <a:r>
              <a:rPr lang="en-US" sz="2400" dirty="0" smtClean="0"/>
              <a:t>movement, and </a:t>
            </a:r>
            <a:r>
              <a:rPr lang="en-US" sz="2400" dirty="0" smtClean="0"/>
              <a:t>to discredited scientific theories such as </a:t>
            </a:r>
            <a:r>
              <a:rPr lang="en-US" sz="2400" dirty="0" smtClean="0"/>
              <a:t>phlogiston </a:t>
            </a:r>
            <a:r>
              <a:rPr lang="en-US" sz="2400" dirty="0" smtClean="0"/>
              <a:t>and miasma</a:t>
            </a:r>
            <a:r>
              <a:rPr lang="en-US" sz="2400" dirty="0" smtClean="0"/>
              <a:t>.</a:t>
            </a:r>
            <a:endParaRPr lang="en-US" sz="2400" dirty="0" smtClean="0"/>
          </a:p>
        </p:txBody>
      </p:sp>
      <p:sp>
        <p:nvSpPr>
          <p:cNvPr id="4" name="Rectangle 3"/>
          <p:cNvSpPr/>
          <p:nvPr/>
        </p:nvSpPr>
        <p:spPr>
          <a:xfrm>
            <a:off x="2514600" y="6488668"/>
            <a:ext cx="5638800" cy="369332"/>
          </a:xfrm>
          <a:prstGeom prst="rect">
            <a:avLst/>
          </a:prstGeom>
        </p:spPr>
        <p:txBody>
          <a:bodyPr wrap="square">
            <a:spAutoFit/>
          </a:bodyPr>
          <a:lstStyle/>
          <a:p>
            <a:r>
              <a:rPr lang="en-US" i="1" dirty="0" smtClean="0"/>
              <a:t>http://en.wikipedia.org/wiki/Scientific_consensus</a:t>
            </a:r>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Climate change contrarians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Believe global warming is not occurring or has ceased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Timothy F. Ball, former Professor Geography, University of Winnipeg </a:t>
            </a:r>
          </a:p>
          <a:p>
            <a:pPr lvl="1"/>
            <a:r>
              <a:rPr lang="en-US" dirty="0" smtClean="0"/>
              <a:t>"[The world's climate] warmed from 1680 up to 1940, but since 1940 it's been cooling down. The evidence for warming is because of distorted records. The satellite data, for example, shows cooling." (November 2004)</a:t>
            </a:r>
            <a:r>
              <a:rPr lang="en-US" baseline="30000" dirty="0" smtClean="0">
                <a:hlinkClick r:id="rId2"/>
              </a:rPr>
              <a:t>[5]</a:t>
            </a:r>
            <a:r>
              <a:rPr lang="en-US" dirty="0" smtClean="0"/>
              <a:t> </a:t>
            </a:r>
            <a:endParaRPr lang="en-US" dirty="0" smtClean="0"/>
          </a:p>
          <a:p>
            <a:pPr lvl="1"/>
            <a:r>
              <a:rPr lang="en-US" dirty="0" smtClean="0"/>
              <a:t>"</a:t>
            </a:r>
            <a:r>
              <a:rPr lang="en-US" dirty="0" smtClean="0"/>
              <a:t>There's been warming, no question. I've never debated that; never disputed that. The dispute is, what is the cause. And of course the argument that human CO</a:t>
            </a:r>
            <a:r>
              <a:rPr lang="en-US" baseline="-25000" dirty="0" smtClean="0"/>
              <a:t>2</a:t>
            </a:r>
            <a:r>
              <a:rPr lang="en-US" dirty="0" smtClean="0"/>
              <a:t> being added to the atmosphere is the cause just simply doesn't hold up..." (May 18, 2006; at 15:30 into recording of interview)</a:t>
            </a:r>
            <a:r>
              <a:rPr lang="en-US" baseline="30000" dirty="0" smtClean="0">
                <a:hlinkClick r:id="rId3"/>
              </a:rPr>
              <a:t>[6]</a:t>
            </a:r>
            <a:r>
              <a:rPr lang="en-US" dirty="0" smtClean="0"/>
              <a:t> </a:t>
            </a:r>
            <a:endParaRPr lang="en-US" dirty="0" smtClean="0"/>
          </a:p>
          <a:p>
            <a:pPr lvl="1"/>
            <a:r>
              <a:rPr lang="en-US" dirty="0" smtClean="0"/>
              <a:t>"</a:t>
            </a:r>
            <a:r>
              <a:rPr lang="en-US" dirty="0" smtClean="0"/>
              <a:t>The temperature hasn't gone up. ... But the mood of the world has changed: It has heated up to this belief in global warming." (August 2006)</a:t>
            </a:r>
            <a:r>
              <a:rPr lang="en-US" baseline="30000" dirty="0" smtClean="0">
                <a:hlinkClick r:id="rId4"/>
              </a:rPr>
              <a:t>[7]</a:t>
            </a:r>
            <a:r>
              <a:rPr lang="en-US" dirty="0" smtClean="0"/>
              <a:t> </a:t>
            </a:r>
            <a:endParaRPr lang="en-US" dirty="0" smtClean="0"/>
          </a:p>
          <a:p>
            <a:pPr lvl="1"/>
            <a:r>
              <a:rPr lang="en-US" dirty="0" smtClean="0"/>
              <a:t>"</a:t>
            </a:r>
            <a:r>
              <a:rPr lang="en-US" dirty="0" smtClean="0"/>
              <a:t>Temperatures declined from 1940 to 1980 and in the early 1970's global cooling became the consensus. ... By the 1990's temperatures appeared to have reversed and Global Warming became the consensus. It appears I'll witness another cycle before retiring, as the major mechanisms and the global temperature trends now indicate a cooling." (Feb. 5, 2007)</a:t>
            </a:r>
            <a:r>
              <a:rPr lang="en-US" baseline="30000" dirty="0" smtClean="0">
                <a:hlinkClick r:id="rId5"/>
              </a:rPr>
              <a:t>[8]</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TotalTime>
  <Words>6401</Words>
  <Application>Microsoft Office PowerPoint</Application>
  <PresentationFormat>On-screen Show (4:3)</PresentationFormat>
  <Paragraphs>211</Paragraphs>
  <Slides>61</Slides>
  <Notes>2</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Opulent</vt:lpstr>
      <vt:lpstr>Climate Change, Scientific consensus &amp; Contrarian Views</vt:lpstr>
      <vt:lpstr>What is scientific consensus?</vt:lpstr>
      <vt:lpstr>What is scientific consensus?</vt:lpstr>
      <vt:lpstr>Existence of a scientific consensus</vt:lpstr>
      <vt:lpstr>Slide 5</vt:lpstr>
      <vt:lpstr>Existence of a scientific consensus</vt:lpstr>
      <vt:lpstr>Existence of a scientific consensus</vt:lpstr>
      <vt:lpstr>Climate change contrarians</vt:lpstr>
      <vt:lpstr>Believe global warming is not occurring or has ceased</vt:lpstr>
      <vt:lpstr>Believe global warming is not occurring or has ceased</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cause of global warming is unknown</vt:lpstr>
      <vt:lpstr>Believe cause of global warming is unknown</vt:lpstr>
      <vt:lpstr>Believe Global warming will benefit human society</vt:lpstr>
      <vt:lpstr>Climate change contrarians: The incomplete list</vt:lpstr>
      <vt:lpstr>Believe global warming is not occurring or has ceased</vt:lpstr>
      <vt:lpstr>Believe global warming is not occurring or has ceased</vt:lpstr>
      <vt:lpstr>Believe global warming is not occurring or has ceased</vt:lpstr>
      <vt:lpstr>Believe accuracy of ipcc climate projections is inadequate</vt:lpstr>
      <vt:lpstr>Believe accuracy of ipcc climate projections is inadequate</vt:lpstr>
      <vt:lpstr>Believe accuracy of ipcc climate projections is inadequate</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Global is primarily caused by natural processes</vt:lpstr>
      <vt:lpstr>Believe cause of global warming is unknown</vt:lpstr>
      <vt:lpstr>Believe cause of global warming is unknown</vt:lpstr>
      <vt:lpstr>Believe cause of global warming is unknown</vt:lpstr>
      <vt:lpstr>Believe cause of global warming is unknown</vt:lpstr>
      <vt:lpstr>Believe cause of global warming is unknown</vt:lpstr>
      <vt:lpstr>Believe cause of global warming is unknown</vt:lpstr>
      <vt:lpstr>Believe cause of global warming is unknown</vt:lpstr>
      <vt:lpstr>Believe cause of global warming is unknown</vt:lpstr>
      <vt:lpstr>Believe cause of global warming is unknown</vt:lpstr>
      <vt:lpstr>Believe cause of global warming is unknown</vt:lpstr>
      <vt:lpstr>Believe Global warming will benefit human society</vt:lpstr>
      <vt:lpstr>Believe Global warming will benefit human society</vt:lpstr>
      <vt:lpstr>Believe Global warming will benefit human society</vt:lpstr>
    </vt:vector>
  </TitlesOfParts>
  <Company>The University of Montana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&amp; Contrarian Views</dc:title>
  <dc:creator>Faith Ann Heinsch</dc:creator>
  <cp:lastModifiedBy>Faith Ann Heinsch</cp:lastModifiedBy>
  <cp:revision>13</cp:revision>
  <dcterms:created xsi:type="dcterms:W3CDTF">2008-02-28T19:08:29Z</dcterms:created>
  <dcterms:modified xsi:type="dcterms:W3CDTF">2008-02-28T20:35:12Z</dcterms:modified>
</cp:coreProperties>
</file>