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6"/>
  </p:notesMasterIdLst>
  <p:sldIdLst>
    <p:sldId id="260" r:id="rId3"/>
    <p:sldId id="259" r:id="rId4"/>
    <p:sldId id="258" r:id="rId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26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629B08A-A3FF-4887-B581-2FBFEA5DF58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6E1D2A-CA04-4169-932B-B718FB5BA09B}" type="slidenum">
              <a:rPr lang="en-US"/>
              <a:pPr/>
              <a:t>2</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endParaRPr lang="en-US"/>
          </a:p>
        </p:txBody>
      </p:sp>
      <p:sp>
        <p:nvSpPr>
          <p:cNvPr id="16" name="Slide Number Placeholder 15"/>
          <p:cNvSpPr>
            <a:spLocks noGrp="1"/>
          </p:cNvSpPr>
          <p:nvPr>
            <p:ph type="sldNum" sz="quarter" idx="11"/>
          </p:nvPr>
        </p:nvSpPr>
        <p:spPr/>
        <p:txBody>
          <a:bodyPr/>
          <a:lstStyle/>
          <a:p>
            <a:fld id="{57D84FF3-91C0-4651-AD53-B634E4476BA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7D642-3DC4-49F9-86AF-02AEA4B71A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30730-ADBE-46F1-B987-92E7E113FCD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B353794B-1746-4B9A-A2B4-CFEF5D249A8C}"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6C9AF887-AFE7-4AED-8EE4-242FDFE0D204}"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D157C901-DE59-4757-B306-86CF2049B873}"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692968F1-BF24-46C0-99D3-85C5C9F09E28}"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EC0A951E-EB39-4567-8005-9076C0308DB2}"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549DC9BF-665A-4B8F-B4A4-3AC52927FA78}"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FE7CC128-FD5B-4DD4-A6C7-4F82FADE2F76}"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C5D2F330-5AFC-4A07-AC29-59B31A8F68AA}"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endParaRPr lang="en-US"/>
          </a:p>
        </p:txBody>
      </p:sp>
      <p:sp>
        <p:nvSpPr>
          <p:cNvPr id="15" name="Slide Number Placeholder 14"/>
          <p:cNvSpPr>
            <a:spLocks noGrp="1"/>
          </p:cNvSpPr>
          <p:nvPr>
            <p:ph type="sldNum" sz="quarter" idx="15"/>
          </p:nvPr>
        </p:nvSpPr>
        <p:spPr/>
        <p:txBody>
          <a:bodyPr/>
          <a:lstStyle>
            <a:lvl1pPr algn="ctr">
              <a:defRPr/>
            </a:lvl1pPr>
          </a:lstStyle>
          <a:p>
            <a:fld id="{140CF6A1-E46D-4590-801B-CE8F7AEAD25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2972C022-9FB2-4A93-B10C-A36CCB12C764}"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EAF794F9-D578-4B16-B74C-70876D753CE6}"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6C85373F-C79C-41EB-B248-2BC8455DAB6C}"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7320E-3CFE-49BE-ACE7-5DF67C7A10A4}"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BC7FD-5225-4B77-8149-24E74F7F825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D2F810-EF9B-45B5-A8E2-B5F61F63093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706BEC-A5BA-49B1-99FF-BCADD7A182D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FBEBA-A4F0-4343-A4AB-3C0F843FD2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endParaRPr lang="en-US"/>
          </a:p>
        </p:txBody>
      </p:sp>
      <p:sp>
        <p:nvSpPr>
          <p:cNvPr id="9" name="Slide Number Placeholder 8"/>
          <p:cNvSpPr>
            <a:spLocks noGrp="1"/>
          </p:cNvSpPr>
          <p:nvPr>
            <p:ph type="sldNum" sz="quarter" idx="15"/>
          </p:nvPr>
        </p:nvSpPr>
        <p:spPr/>
        <p:txBody>
          <a:bodyPr/>
          <a:lstStyle/>
          <a:p>
            <a:fld id="{5D505A2B-3354-4101-BAB1-960919AA315C}"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2E3F0561-74EC-4D01-9FF3-568408C8722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133DC70-15B4-4E90-A4EC-14862C84521C}"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762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l" rtl="0" fontAlgn="base">
              <a:spcBef>
                <a:spcPct val="0"/>
              </a:spcBef>
              <a:spcAft>
                <a:spcPct val="0"/>
              </a:spcAft>
            </a:pPr>
            <a:endParaRPr lang="en-US" kern="1200">
              <a:solidFill>
                <a:srgbClr val="000000"/>
              </a:solidFill>
              <a:latin typeface="Times New Roman"/>
              <a:ea typeface="+mn-ea"/>
              <a:cs typeface="+mn-cs"/>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rtl="0" fontAlgn="base">
              <a:spcBef>
                <a:spcPct val="0"/>
              </a:spcBef>
              <a:spcAft>
                <a:spcPct val="0"/>
              </a:spcAft>
            </a:pPr>
            <a:endParaRPr lang="en-US" kern="1200">
              <a:solidFill>
                <a:srgbClr val="000000"/>
              </a:solidFill>
              <a:latin typeface="Times New Roman"/>
              <a:ea typeface="+mn-ea"/>
              <a:cs typeface="+mn-cs"/>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rtl="0" fontAlgn="base">
              <a:spcBef>
                <a:spcPct val="0"/>
              </a:spcBef>
              <a:spcAft>
                <a:spcPct val="0"/>
              </a:spcAft>
            </a:pPr>
            <a:fld id="{DC81E985-C24A-4DDE-B6C4-1DC086137C56}" type="slidenum">
              <a:rPr lang="en-US" kern="1200">
                <a:solidFill>
                  <a:srgbClr val="000000"/>
                </a:solidFill>
                <a:latin typeface="Times New Roman"/>
                <a:ea typeface="+mn-ea"/>
                <a:cs typeface="+mn-cs"/>
              </a:rPr>
              <a:pPr rtl="0" fontAlgn="base">
                <a:spcBef>
                  <a:spcPct val="0"/>
                </a:spcBef>
                <a:spcAft>
                  <a:spcPct val="0"/>
                </a:spcAft>
              </a:pPr>
              <a:t>‹#›</a:t>
            </a:fld>
            <a:endParaRPr lang="en-US" kern="1200">
              <a:solidFill>
                <a:srgbClr val="000000"/>
              </a:solidFill>
              <a:latin typeface="Times New Roman"/>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Times New Roman" pitchFamily="18" charset="0"/>
        </a:defRPr>
      </a:lvl2pPr>
      <a:lvl3pPr algn="ctr" rtl="0" fontAlgn="base">
        <a:spcBef>
          <a:spcPct val="0"/>
        </a:spcBef>
        <a:spcAft>
          <a:spcPct val="0"/>
        </a:spcAft>
        <a:defRPr sz="3600" b="1">
          <a:solidFill>
            <a:schemeClr val="tx2"/>
          </a:solidFill>
          <a:latin typeface="Times New Roman" pitchFamily="18" charset="0"/>
        </a:defRPr>
      </a:lvl3pPr>
      <a:lvl4pPr algn="ctr" rtl="0" fontAlgn="base">
        <a:spcBef>
          <a:spcPct val="0"/>
        </a:spcBef>
        <a:spcAft>
          <a:spcPct val="0"/>
        </a:spcAft>
        <a:defRPr sz="3600" b="1">
          <a:solidFill>
            <a:schemeClr val="tx2"/>
          </a:solidFill>
          <a:latin typeface="Times New Roman" pitchFamily="18" charset="0"/>
        </a:defRPr>
      </a:lvl4pPr>
      <a:lvl5pPr algn="ctr" rtl="0" fontAlgn="base">
        <a:spcBef>
          <a:spcPct val="0"/>
        </a:spcBef>
        <a:spcAft>
          <a:spcPct val="0"/>
        </a:spcAft>
        <a:defRPr sz="3600" b="1">
          <a:solidFill>
            <a:schemeClr val="tx2"/>
          </a:solidFill>
          <a:latin typeface="Times New Roman" pitchFamily="18" charset="0"/>
        </a:defRPr>
      </a:lvl5pPr>
      <a:lvl6pPr marL="457200" algn="ctr" rtl="0" fontAlgn="base">
        <a:spcBef>
          <a:spcPct val="0"/>
        </a:spcBef>
        <a:spcAft>
          <a:spcPct val="0"/>
        </a:spcAft>
        <a:defRPr sz="3600" b="1">
          <a:solidFill>
            <a:schemeClr val="tx2"/>
          </a:solidFill>
          <a:latin typeface="Times New Roman" pitchFamily="18" charset="0"/>
        </a:defRPr>
      </a:lvl6pPr>
      <a:lvl7pPr marL="914400" algn="ctr" rtl="0" fontAlgn="base">
        <a:spcBef>
          <a:spcPct val="0"/>
        </a:spcBef>
        <a:spcAft>
          <a:spcPct val="0"/>
        </a:spcAft>
        <a:defRPr sz="3600" b="1">
          <a:solidFill>
            <a:schemeClr val="tx2"/>
          </a:solidFill>
          <a:latin typeface="Times New Roman" pitchFamily="18" charset="0"/>
        </a:defRPr>
      </a:lvl7pPr>
      <a:lvl8pPr marL="1371600" algn="ctr" rtl="0" fontAlgn="base">
        <a:spcBef>
          <a:spcPct val="0"/>
        </a:spcBef>
        <a:spcAft>
          <a:spcPct val="0"/>
        </a:spcAft>
        <a:defRPr sz="3600" b="1">
          <a:solidFill>
            <a:schemeClr val="tx2"/>
          </a:solidFill>
          <a:latin typeface="Times New Roman" pitchFamily="18" charset="0"/>
        </a:defRPr>
      </a:lvl8pPr>
      <a:lvl9pPr marL="1828800" algn="ctr" rtl="0" fontAlgn="base">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648200" y="914400"/>
            <a:ext cx="3971925" cy="2462213"/>
          </a:xfrm>
          <a:prstGeom prst="rect">
            <a:avLst/>
          </a:prstGeom>
          <a:noFill/>
          <a:ln w="9525">
            <a:noFill/>
            <a:miter lim="800000"/>
            <a:headEnd/>
            <a:tailEnd/>
          </a:ln>
          <a:effectLst/>
        </p:spPr>
        <p:txBody>
          <a:bodyPr>
            <a:spAutoFit/>
          </a:bodyPr>
          <a:lstStyle/>
          <a:p>
            <a:pPr algn="l" rtl="0" fontAlgn="base">
              <a:spcBef>
                <a:spcPct val="50000"/>
              </a:spcBef>
              <a:spcAft>
                <a:spcPct val="0"/>
              </a:spcAft>
            </a:pPr>
            <a:r>
              <a:rPr lang="en-US" sz="2200" kern="1200" dirty="0">
                <a:solidFill>
                  <a:srgbClr val="FFFFFF"/>
                </a:solidFill>
                <a:latin typeface="Arial" charset="0"/>
                <a:ea typeface="+mn-ea"/>
                <a:cs typeface="+mn-cs"/>
              </a:rPr>
              <a:t>In an analysis of 928 papers on </a:t>
            </a:r>
            <a:r>
              <a:rPr lang="en-US" sz="2200" kern="1200" dirty="0">
                <a:solidFill>
                  <a:srgbClr val="FFFF00"/>
                </a:solidFill>
                <a:latin typeface="Arial" charset="0"/>
                <a:ea typeface="+mn-ea"/>
                <a:cs typeface="+mn-cs"/>
              </a:rPr>
              <a:t>global climate change</a:t>
            </a:r>
            <a:r>
              <a:rPr lang="en-US" sz="2200" kern="1200" dirty="0">
                <a:solidFill>
                  <a:srgbClr val="FFFFFF"/>
                </a:solidFill>
                <a:latin typeface="Arial" charset="0"/>
                <a:ea typeface="+mn-ea"/>
                <a:cs typeface="+mn-cs"/>
              </a:rPr>
              <a:t> published in refereed scientific journals between 1993 and 2003 </a:t>
            </a:r>
            <a:r>
              <a:rPr lang="en-US" sz="2200" b="1" kern="1200" dirty="0">
                <a:solidFill>
                  <a:srgbClr val="FF0000"/>
                </a:solidFill>
                <a:latin typeface="Arial" charset="0"/>
                <a:ea typeface="+mn-ea"/>
                <a:cs typeface="+mn-cs"/>
              </a:rPr>
              <a:t>NONE OF THE PAPERS</a:t>
            </a:r>
            <a:r>
              <a:rPr lang="en-US" sz="2200" kern="1200" dirty="0">
                <a:solidFill>
                  <a:srgbClr val="FFFFFF"/>
                </a:solidFill>
                <a:latin typeface="Arial" charset="0"/>
                <a:ea typeface="+mn-ea"/>
                <a:cs typeface="+mn-cs"/>
              </a:rPr>
              <a:t> disagreed on the scientific consensus position.</a:t>
            </a:r>
            <a:endParaRPr lang="en-US" sz="2200" kern="1200" dirty="0">
              <a:solidFill>
                <a:srgbClr val="000000"/>
              </a:solidFill>
              <a:latin typeface="Arial" charset="0"/>
              <a:ea typeface="+mn-ea"/>
              <a:cs typeface="+mn-cs"/>
            </a:endParaRPr>
          </a:p>
        </p:txBody>
      </p:sp>
      <p:sp>
        <p:nvSpPr>
          <p:cNvPr id="15" name="Rectangle 14"/>
          <p:cNvSpPr/>
          <p:nvPr/>
        </p:nvSpPr>
        <p:spPr>
          <a:xfrm>
            <a:off x="4343400" y="3566279"/>
            <a:ext cx="4572000" cy="3139321"/>
          </a:xfrm>
          <a:prstGeom prst="rect">
            <a:avLst/>
          </a:prstGeom>
        </p:spPr>
        <p:txBody>
          <a:bodyPr>
            <a:spAutoFit/>
          </a:bodyPr>
          <a:lstStyle/>
          <a:p>
            <a:pPr algn="l" rtl="0" fontAlgn="base">
              <a:spcBef>
                <a:spcPct val="0"/>
              </a:spcBef>
              <a:spcAft>
                <a:spcPct val="0"/>
              </a:spcAft>
            </a:pPr>
            <a:r>
              <a:rPr lang="en-US" kern="1200" dirty="0">
                <a:solidFill>
                  <a:srgbClr val="FFFFFF"/>
                </a:solidFill>
                <a:latin typeface="Arial" charset="0"/>
                <a:ea typeface="+mn-ea"/>
                <a:cs typeface="+mn-cs"/>
              </a:rPr>
              <a:t>“</a:t>
            </a:r>
            <a:r>
              <a:rPr lang="en-US" kern="1200" dirty="0">
                <a:solidFill>
                  <a:srgbClr val="66FF66"/>
                </a:solidFill>
                <a:latin typeface="Arial" charset="0"/>
                <a:ea typeface="+mn-ea"/>
                <a:cs typeface="+mn-cs"/>
              </a:rPr>
              <a:t>Many details about climate interactions are not well understood</a:t>
            </a:r>
            <a:r>
              <a:rPr lang="en-US" kern="1200" dirty="0">
                <a:solidFill>
                  <a:srgbClr val="FFFFFF"/>
                </a:solidFill>
                <a:latin typeface="Arial" charset="0"/>
                <a:ea typeface="+mn-ea"/>
                <a:cs typeface="+mn-cs"/>
              </a:rPr>
              <a:t>, and </a:t>
            </a:r>
            <a:r>
              <a:rPr lang="en-US" kern="1200" dirty="0">
                <a:solidFill>
                  <a:srgbClr val="FFFF00"/>
                </a:solidFill>
                <a:latin typeface="Arial" charset="0"/>
                <a:ea typeface="+mn-ea"/>
                <a:cs typeface="+mn-cs"/>
              </a:rPr>
              <a:t>there are ample grounds for continued research</a:t>
            </a:r>
            <a:r>
              <a:rPr lang="en-US" kern="1200" dirty="0">
                <a:solidFill>
                  <a:srgbClr val="FFFFFF"/>
                </a:solidFill>
                <a:latin typeface="Arial" charset="0"/>
                <a:ea typeface="+mn-ea"/>
                <a:cs typeface="+mn-cs"/>
              </a:rPr>
              <a:t> to provide a better basis for understanding climate dynamics. </a:t>
            </a:r>
            <a:r>
              <a:rPr lang="en-US" kern="1200" dirty="0">
                <a:solidFill>
                  <a:srgbClr val="FF0000"/>
                </a:solidFill>
                <a:latin typeface="Arial" charset="0"/>
                <a:ea typeface="+mn-ea"/>
                <a:cs typeface="+mn-cs"/>
              </a:rPr>
              <a:t>The question of what to do about climate change is also still open. </a:t>
            </a:r>
            <a:r>
              <a:rPr lang="en-US" kern="1200" dirty="0">
                <a:solidFill>
                  <a:srgbClr val="FFFFFF"/>
                </a:solidFill>
                <a:latin typeface="Arial" charset="0"/>
                <a:ea typeface="+mn-ea"/>
                <a:cs typeface="+mn-cs"/>
              </a:rPr>
              <a:t>But there is a scientific consensus on the reality of anthropogenic climate change. Climate scientists have repeatedly tried to make this clear. It is time for the rest of us to listen.” </a:t>
            </a:r>
            <a:r>
              <a:rPr lang="en-US" sz="1300" kern="1200" dirty="0">
                <a:solidFill>
                  <a:srgbClr val="FFFFFF"/>
                </a:solidFill>
                <a:latin typeface="Arial" charset="0"/>
                <a:ea typeface="+mn-ea"/>
                <a:cs typeface="+mn-cs"/>
              </a:rPr>
              <a:t>                                           </a:t>
            </a:r>
            <a:r>
              <a:rPr lang="en-US" sz="1300" kern="1200" dirty="0" err="1">
                <a:solidFill>
                  <a:srgbClr val="FFFFFF"/>
                </a:solidFill>
                <a:latin typeface="Arial" charset="0"/>
                <a:ea typeface="+mn-ea"/>
                <a:cs typeface="+mn-cs"/>
              </a:rPr>
              <a:t>Oreskas</a:t>
            </a:r>
            <a:r>
              <a:rPr lang="en-US" sz="1300" kern="1200" dirty="0">
                <a:solidFill>
                  <a:srgbClr val="FFFFFF"/>
                </a:solidFill>
                <a:latin typeface="Arial" charset="0"/>
                <a:ea typeface="+mn-ea"/>
                <a:cs typeface="+mn-cs"/>
              </a:rPr>
              <a:t>, N. 2004</a:t>
            </a:r>
          </a:p>
        </p:txBody>
      </p:sp>
      <p:sp>
        <p:nvSpPr>
          <p:cNvPr id="16" name="Rectangle 15"/>
          <p:cNvSpPr/>
          <p:nvPr/>
        </p:nvSpPr>
        <p:spPr>
          <a:xfrm>
            <a:off x="0" y="0"/>
            <a:ext cx="9144000" cy="830997"/>
          </a:xfrm>
          <a:prstGeom prst="rect">
            <a:avLst/>
          </a:prstGeom>
        </p:spPr>
        <p:txBody>
          <a:bodyPr wrap="square">
            <a:spAutoFit/>
          </a:bodyPr>
          <a:lstStyle/>
          <a:p>
            <a:pPr algn="l" rtl="0" fontAlgn="base">
              <a:spcBef>
                <a:spcPct val="50000"/>
              </a:spcBef>
              <a:spcAft>
                <a:spcPct val="0"/>
              </a:spcAft>
            </a:pPr>
            <a:r>
              <a:rPr lang="en-US" sz="2400" kern="1200" dirty="0">
                <a:solidFill>
                  <a:srgbClr val="FFFFFF"/>
                </a:solidFill>
                <a:latin typeface="Arial" charset="0"/>
                <a:ea typeface="+mn-ea"/>
                <a:cs typeface="+mn-cs"/>
              </a:rPr>
              <a:t>“…there is a scientific consensus on the reality of anthropogenic climate change.”   </a:t>
            </a:r>
            <a:r>
              <a:rPr lang="en-US" sz="1300" kern="1200" dirty="0" err="1">
                <a:solidFill>
                  <a:srgbClr val="FFFFFF"/>
                </a:solidFill>
                <a:latin typeface="Arial" charset="0"/>
                <a:ea typeface="+mn-ea"/>
                <a:cs typeface="+mn-cs"/>
              </a:rPr>
              <a:t>Oreskas</a:t>
            </a:r>
            <a:r>
              <a:rPr lang="en-US" sz="1300" kern="1200" dirty="0">
                <a:solidFill>
                  <a:srgbClr val="FFFFFF"/>
                </a:solidFill>
                <a:latin typeface="Arial" charset="0"/>
                <a:ea typeface="+mn-ea"/>
                <a:cs typeface="+mn-cs"/>
              </a:rPr>
              <a:t>, N. 2004. </a:t>
            </a:r>
            <a:r>
              <a:rPr lang="en-US" sz="1300" i="1" kern="1200" dirty="0">
                <a:solidFill>
                  <a:srgbClr val="FFFFFF"/>
                </a:solidFill>
                <a:latin typeface="Arial" charset="0"/>
                <a:ea typeface="+mn-ea"/>
                <a:cs typeface="+mn-cs"/>
              </a:rPr>
              <a:t>The Scientific Consensus on Climate Change</a:t>
            </a:r>
            <a:r>
              <a:rPr lang="en-US" sz="1300" kern="1200" dirty="0">
                <a:solidFill>
                  <a:srgbClr val="FFFFFF"/>
                </a:solidFill>
                <a:latin typeface="Arial" charset="0"/>
                <a:ea typeface="+mn-ea"/>
                <a:cs typeface="+mn-cs"/>
              </a:rPr>
              <a:t>. Science (306):1686</a:t>
            </a:r>
          </a:p>
        </p:txBody>
      </p:sp>
      <p:grpSp>
        <p:nvGrpSpPr>
          <p:cNvPr id="19" name="Group 18"/>
          <p:cNvGrpSpPr/>
          <p:nvPr/>
        </p:nvGrpSpPr>
        <p:grpSpPr>
          <a:xfrm>
            <a:off x="179509" y="1097153"/>
            <a:ext cx="4011491" cy="5379847"/>
            <a:chOff x="139917" y="914400"/>
            <a:chExt cx="4011491" cy="5379847"/>
          </a:xfrm>
        </p:grpSpPr>
        <p:pic>
          <p:nvPicPr>
            <p:cNvPr id="5133" name="Picture 13"/>
            <p:cNvPicPr>
              <a:picLocks noChangeAspect="1" noChangeArrowheads="1"/>
            </p:cNvPicPr>
            <p:nvPr/>
          </p:nvPicPr>
          <p:blipFill>
            <a:blip r:embed="rId2"/>
            <a:srcRect/>
            <a:stretch>
              <a:fillRect/>
            </a:stretch>
          </p:blipFill>
          <p:spPr bwMode="auto">
            <a:xfrm>
              <a:off x="163417" y="955483"/>
              <a:ext cx="1338549" cy="1696177"/>
            </a:xfrm>
            <a:prstGeom prst="rect">
              <a:avLst/>
            </a:prstGeom>
            <a:noFill/>
            <a:ln w="15875">
              <a:solidFill>
                <a:schemeClr val="bg1"/>
              </a:solid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2274983" y="914400"/>
              <a:ext cx="1876425" cy="2446858"/>
            </a:xfrm>
            <a:prstGeom prst="rect">
              <a:avLst/>
            </a:prstGeom>
            <a:noFill/>
            <a:ln w="15875">
              <a:solidFill>
                <a:schemeClr val="tx1"/>
              </a:solidFill>
              <a:miter lim="800000"/>
              <a:headEnd/>
              <a:tailEnd/>
            </a:ln>
            <a:effectLst/>
          </p:spPr>
        </p:pic>
        <p:pic>
          <p:nvPicPr>
            <p:cNvPr id="14340" name="Picture 4"/>
            <p:cNvPicPr>
              <a:picLocks noChangeAspect="1" noChangeArrowheads="1"/>
            </p:cNvPicPr>
            <p:nvPr/>
          </p:nvPicPr>
          <p:blipFill>
            <a:blip r:embed="rId4"/>
            <a:srcRect/>
            <a:stretch>
              <a:fillRect/>
            </a:stretch>
          </p:blipFill>
          <p:spPr bwMode="auto">
            <a:xfrm>
              <a:off x="1524000" y="947451"/>
              <a:ext cx="1314450" cy="1648118"/>
            </a:xfrm>
            <a:prstGeom prst="rect">
              <a:avLst/>
            </a:prstGeom>
            <a:noFill/>
            <a:ln w="15875">
              <a:solidFill>
                <a:schemeClr val="tx1"/>
              </a:solidFill>
              <a:miter lim="800000"/>
              <a:headEnd/>
              <a:tailEnd/>
            </a:ln>
            <a:effectLst/>
          </p:spPr>
        </p:pic>
        <p:pic>
          <p:nvPicPr>
            <p:cNvPr id="5124" name="Picture 4"/>
            <p:cNvPicPr>
              <a:picLocks noChangeAspect="1" noChangeArrowheads="1"/>
            </p:cNvPicPr>
            <p:nvPr/>
          </p:nvPicPr>
          <p:blipFill>
            <a:blip r:embed="rId5"/>
            <a:srcRect/>
            <a:stretch>
              <a:fillRect/>
            </a:stretch>
          </p:blipFill>
          <p:spPr bwMode="auto">
            <a:xfrm>
              <a:off x="1513523" y="1676400"/>
              <a:ext cx="1428750" cy="1905000"/>
            </a:xfrm>
            <a:prstGeom prst="rect">
              <a:avLst/>
            </a:prstGeom>
            <a:noFill/>
            <a:ln w="15875">
              <a:solidFill>
                <a:schemeClr val="tx1"/>
              </a:solidFill>
              <a:miter lim="800000"/>
              <a:headEnd/>
              <a:tailEnd/>
            </a:ln>
            <a:effectLst/>
          </p:spPr>
        </p:pic>
        <p:pic>
          <p:nvPicPr>
            <p:cNvPr id="14338" name="Picture 2"/>
            <p:cNvPicPr>
              <a:picLocks noChangeAspect="1" noChangeArrowheads="1"/>
            </p:cNvPicPr>
            <p:nvPr/>
          </p:nvPicPr>
          <p:blipFill>
            <a:blip r:embed="rId6"/>
            <a:srcRect/>
            <a:stretch>
              <a:fillRect/>
            </a:stretch>
          </p:blipFill>
          <p:spPr bwMode="auto">
            <a:xfrm>
              <a:off x="1619250" y="3200400"/>
              <a:ext cx="1428750" cy="1905000"/>
            </a:xfrm>
            <a:prstGeom prst="rect">
              <a:avLst/>
            </a:prstGeom>
            <a:noFill/>
            <a:ln w="15875">
              <a:solidFill>
                <a:schemeClr val="tx1"/>
              </a:solidFill>
              <a:miter lim="800000"/>
              <a:headEnd/>
              <a:tailEnd/>
            </a:ln>
            <a:effectLst/>
          </p:spPr>
        </p:pic>
        <p:pic>
          <p:nvPicPr>
            <p:cNvPr id="5126" name="Picture 6"/>
            <p:cNvPicPr>
              <a:picLocks noChangeAspect="1" noChangeArrowheads="1"/>
            </p:cNvPicPr>
            <p:nvPr/>
          </p:nvPicPr>
          <p:blipFill>
            <a:blip r:embed="rId7"/>
            <a:srcRect/>
            <a:stretch>
              <a:fillRect/>
            </a:stretch>
          </p:blipFill>
          <p:spPr bwMode="auto">
            <a:xfrm>
              <a:off x="3014472" y="3200400"/>
              <a:ext cx="1100328" cy="1447800"/>
            </a:xfrm>
            <a:prstGeom prst="rect">
              <a:avLst/>
            </a:prstGeom>
            <a:noFill/>
            <a:ln w="15875">
              <a:solidFill>
                <a:schemeClr val="tx1"/>
              </a:solidFill>
              <a:miter lim="800000"/>
              <a:headEnd/>
              <a:tailEnd/>
            </a:ln>
            <a:effectLst/>
          </p:spPr>
        </p:pic>
        <p:pic>
          <p:nvPicPr>
            <p:cNvPr id="5128" name="Picture 8"/>
            <p:cNvPicPr>
              <a:picLocks noChangeAspect="1" noChangeArrowheads="1"/>
            </p:cNvPicPr>
            <p:nvPr/>
          </p:nvPicPr>
          <p:blipFill>
            <a:blip r:embed="rId8"/>
            <a:srcRect/>
            <a:stretch>
              <a:fillRect/>
            </a:stretch>
          </p:blipFill>
          <p:spPr bwMode="auto">
            <a:xfrm>
              <a:off x="1295400" y="4356920"/>
              <a:ext cx="1638300" cy="1862906"/>
            </a:xfrm>
            <a:prstGeom prst="rect">
              <a:avLst/>
            </a:prstGeom>
            <a:noFill/>
            <a:ln w="15875">
              <a:solidFill>
                <a:schemeClr val="tx1"/>
              </a:solidFill>
              <a:miter lim="800000"/>
              <a:headEnd/>
              <a:tailEnd/>
            </a:ln>
            <a:effectLst/>
          </p:spPr>
        </p:pic>
        <p:pic>
          <p:nvPicPr>
            <p:cNvPr id="5129" name="Picture 9"/>
            <p:cNvPicPr>
              <a:picLocks noChangeAspect="1" noChangeArrowheads="1"/>
            </p:cNvPicPr>
            <p:nvPr/>
          </p:nvPicPr>
          <p:blipFill>
            <a:blip r:embed="rId9"/>
            <a:srcRect/>
            <a:stretch>
              <a:fillRect/>
            </a:stretch>
          </p:blipFill>
          <p:spPr bwMode="auto">
            <a:xfrm>
              <a:off x="2910427" y="1543050"/>
              <a:ext cx="1215390" cy="1657350"/>
            </a:xfrm>
            <a:prstGeom prst="rect">
              <a:avLst/>
            </a:prstGeom>
            <a:noFill/>
            <a:ln w="15875">
              <a:solidFill>
                <a:schemeClr val="tx1"/>
              </a:solidFill>
              <a:miter lim="800000"/>
              <a:headEnd/>
              <a:tailEnd/>
            </a:ln>
            <a:effectLst/>
          </p:spPr>
        </p:pic>
        <p:pic>
          <p:nvPicPr>
            <p:cNvPr id="5131" name="Picture 11"/>
            <p:cNvPicPr>
              <a:picLocks noChangeAspect="1" noChangeArrowheads="1"/>
            </p:cNvPicPr>
            <p:nvPr/>
          </p:nvPicPr>
          <p:blipFill>
            <a:blip r:embed="rId10"/>
            <a:srcRect/>
            <a:stretch>
              <a:fillRect/>
            </a:stretch>
          </p:blipFill>
          <p:spPr bwMode="auto">
            <a:xfrm>
              <a:off x="2873566" y="4594034"/>
              <a:ext cx="1245662" cy="1700213"/>
            </a:xfrm>
            <a:prstGeom prst="rect">
              <a:avLst/>
            </a:prstGeom>
            <a:noFill/>
            <a:ln w="15875">
              <a:solidFill>
                <a:schemeClr val="tx1"/>
              </a:solidFill>
              <a:miter lim="800000"/>
              <a:headEnd/>
              <a:tailEnd/>
            </a:ln>
            <a:effectLst/>
          </p:spPr>
        </p:pic>
        <p:pic>
          <p:nvPicPr>
            <p:cNvPr id="5123" name="Picture 3"/>
            <p:cNvPicPr>
              <a:picLocks noChangeAspect="1" noChangeArrowheads="1"/>
            </p:cNvPicPr>
            <p:nvPr/>
          </p:nvPicPr>
          <p:blipFill>
            <a:blip r:embed="rId11"/>
            <a:srcRect/>
            <a:stretch>
              <a:fillRect/>
            </a:stretch>
          </p:blipFill>
          <p:spPr bwMode="auto">
            <a:xfrm>
              <a:off x="152400" y="2590800"/>
              <a:ext cx="1357313" cy="1828800"/>
            </a:xfrm>
            <a:prstGeom prst="rect">
              <a:avLst/>
            </a:prstGeom>
            <a:noFill/>
            <a:ln w="15875">
              <a:solidFill>
                <a:schemeClr val="tx1"/>
              </a:solidFill>
              <a:miter lim="800000"/>
              <a:headEnd/>
              <a:tailEnd/>
            </a:ln>
            <a:effectLst/>
          </p:spPr>
        </p:pic>
        <p:pic>
          <p:nvPicPr>
            <p:cNvPr id="5125" name="Picture 5"/>
            <p:cNvPicPr>
              <a:picLocks noChangeAspect="1" noChangeArrowheads="1"/>
            </p:cNvPicPr>
            <p:nvPr/>
          </p:nvPicPr>
          <p:blipFill>
            <a:blip r:embed="rId12"/>
            <a:srcRect/>
            <a:stretch>
              <a:fillRect/>
            </a:stretch>
          </p:blipFill>
          <p:spPr bwMode="auto">
            <a:xfrm>
              <a:off x="152400" y="3733800"/>
              <a:ext cx="1139826" cy="1560219"/>
            </a:xfrm>
            <a:prstGeom prst="rect">
              <a:avLst/>
            </a:prstGeom>
            <a:noFill/>
            <a:ln w="15875">
              <a:solidFill>
                <a:schemeClr val="tx1"/>
              </a:solidFill>
              <a:miter lim="800000"/>
              <a:headEnd/>
              <a:tailEnd/>
            </a:ln>
            <a:effectLst/>
          </p:spPr>
        </p:pic>
        <p:pic>
          <p:nvPicPr>
            <p:cNvPr id="5132" name="Picture 12"/>
            <p:cNvPicPr>
              <a:picLocks noChangeAspect="1" noChangeArrowheads="1"/>
            </p:cNvPicPr>
            <p:nvPr/>
          </p:nvPicPr>
          <p:blipFill>
            <a:blip r:embed="rId13"/>
            <a:srcRect b="19894"/>
            <a:stretch>
              <a:fillRect/>
            </a:stretch>
          </p:blipFill>
          <p:spPr bwMode="auto">
            <a:xfrm>
              <a:off x="152400" y="5021094"/>
              <a:ext cx="1143000" cy="1227306"/>
            </a:xfrm>
            <a:prstGeom prst="rect">
              <a:avLst/>
            </a:prstGeom>
            <a:noFill/>
            <a:ln w="15875">
              <a:solidFill>
                <a:schemeClr val="tx1"/>
              </a:solidFill>
              <a:miter lim="800000"/>
              <a:headEnd/>
              <a:tailEnd/>
            </a:ln>
            <a:effectLst/>
          </p:spPr>
        </p:pic>
        <p:pic>
          <p:nvPicPr>
            <p:cNvPr id="5130" name="Picture 10"/>
            <p:cNvPicPr>
              <a:picLocks noChangeAspect="1" noChangeArrowheads="1"/>
            </p:cNvPicPr>
            <p:nvPr/>
          </p:nvPicPr>
          <p:blipFill>
            <a:blip r:embed="rId14"/>
            <a:srcRect/>
            <a:stretch>
              <a:fillRect/>
            </a:stretch>
          </p:blipFill>
          <p:spPr bwMode="auto">
            <a:xfrm>
              <a:off x="139917" y="5867400"/>
              <a:ext cx="2777717" cy="422275"/>
            </a:xfrm>
            <a:prstGeom prst="rect">
              <a:avLst/>
            </a:prstGeom>
            <a:noFill/>
            <a:ln w="15875">
              <a:solidFill>
                <a:schemeClr val="tx1"/>
              </a:solidFill>
              <a:miter lim="800000"/>
              <a:headEnd/>
              <a:tailEnd/>
            </a:ln>
            <a:effec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228600" y="1570037"/>
            <a:ext cx="8610600" cy="4373563"/>
          </a:xfrm>
        </p:spPr>
        <p:txBody>
          <a:bodyPr/>
          <a:lstStyle/>
          <a:p>
            <a:pPr>
              <a:lnSpc>
                <a:spcPct val="90000"/>
              </a:lnSpc>
            </a:pPr>
            <a:r>
              <a:rPr lang="en-US" b="1" dirty="0"/>
              <a:t>DENIAL</a:t>
            </a:r>
            <a:r>
              <a:rPr lang="en-US" dirty="0"/>
              <a:t> - It is </a:t>
            </a:r>
            <a:r>
              <a:rPr lang="en-US" dirty="0">
                <a:solidFill>
                  <a:srgbClr val="FF6600"/>
                </a:solidFill>
              </a:rPr>
              <a:t>NOT</a:t>
            </a:r>
            <a:r>
              <a:rPr lang="en-US" dirty="0"/>
              <a:t> getting warmer, or It is </a:t>
            </a:r>
            <a:r>
              <a:rPr lang="en-US" dirty="0">
                <a:solidFill>
                  <a:srgbClr val="FF6600"/>
                </a:solidFill>
              </a:rPr>
              <a:t>NOT</a:t>
            </a:r>
            <a:r>
              <a:rPr lang="en-US" dirty="0"/>
              <a:t>  our fault</a:t>
            </a:r>
          </a:p>
          <a:p>
            <a:pPr>
              <a:lnSpc>
                <a:spcPct val="90000"/>
              </a:lnSpc>
            </a:pPr>
            <a:r>
              <a:rPr lang="en-US" b="1" dirty="0"/>
              <a:t>ANGER</a:t>
            </a:r>
            <a:r>
              <a:rPr lang="en-US" dirty="0"/>
              <a:t> – I do </a:t>
            </a:r>
            <a:r>
              <a:rPr lang="en-US" dirty="0">
                <a:solidFill>
                  <a:srgbClr val="FF6600"/>
                </a:solidFill>
              </a:rPr>
              <a:t>NOT</a:t>
            </a:r>
            <a:r>
              <a:rPr lang="en-US" dirty="0"/>
              <a:t> want to change my lifestyle </a:t>
            </a:r>
          </a:p>
          <a:p>
            <a:pPr>
              <a:lnSpc>
                <a:spcPct val="90000"/>
              </a:lnSpc>
            </a:pPr>
            <a:r>
              <a:rPr lang="en-US" b="1" dirty="0"/>
              <a:t>BARGAINING</a:t>
            </a:r>
            <a:r>
              <a:rPr lang="en-US" dirty="0"/>
              <a:t> – Warming will make it nicer…</a:t>
            </a:r>
          </a:p>
          <a:p>
            <a:pPr>
              <a:lnSpc>
                <a:spcPct val="90000"/>
              </a:lnSpc>
            </a:pPr>
            <a:r>
              <a:rPr lang="en-US" b="1" dirty="0"/>
              <a:t>DEPRESSION</a:t>
            </a:r>
            <a:r>
              <a:rPr lang="en-US" dirty="0"/>
              <a:t> – It’s too late, we’re doomed</a:t>
            </a:r>
          </a:p>
          <a:p>
            <a:pPr>
              <a:lnSpc>
                <a:spcPct val="90000"/>
              </a:lnSpc>
            </a:pPr>
            <a:r>
              <a:rPr lang="en-US" b="1" dirty="0"/>
              <a:t>ACCEPTANCE</a:t>
            </a:r>
            <a:r>
              <a:rPr lang="en-US" dirty="0"/>
              <a:t> – LETS GET TO WORK,</a:t>
            </a:r>
          </a:p>
          <a:p>
            <a:pPr>
              <a:lnSpc>
                <a:spcPct val="90000"/>
              </a:lnSpc>
            </a:pPr>
            <a:endParaRPr lang="en-US" dirty="0"/>
          </a:p>
          <a:p>
            <a:pPr>
              <a:lnSpc>
                <a:spcPct val="90000"/>
              </a:lnSpc>
              <a:buFontTx/>
              <a:buNone/>
            </a:pPr>
            <a:r>
              <a:rPr lang="en-US" dirty="0"/>
              <a:t>				</a:t>
            </a:r>
            <a:r>
              <a:rPr lang="en-US" dirty="0" smtClean="0"/>
              <a:t>	</a:t>
            </a:r>
            <a:r>
              <a:rPr lang="en-US" i="1" u="sng" dirty="0" smtClean="0"/>
              <a:t>WE  </a:t>
            </a:r>
            <a:r>
              <a:rPr lang="en-US" i="1" u="sng" dirty="0"/>
              <a:t>CAN DO IT</a:t>
            </a:r>
            <a:r>
              <a:rPr lang="en-US" i="1" dirty="0"/>
              <a:t> – We have to…</a:t>
            </a:r>
          </a:p>
          <a:p>
            <a:pPr>
              <a:lnSpc>
                <a:spcPct val="90000"/>
              </a:lnSpc>
              <a:buFontTx/>
              <a:buNone/>
            </a:pPr>
            <a:endParaRPr lang="en-US" i="1" dirty="0"/>
          </a:p>
        </p:txBody>
      </p:sp>
      <p:sp>
        <p:nvSpPr>
          <p:cNvPr id="12290" name="Rectangle 2"/>
          <p:cNvSpPr>
            <a:spLocks noGrp="1" noChangeArrowheads="1"/>
          </p:cNvSpPr>
          <p:nvPr>
            <p:ph type="title"/>
          </p:nvPr>
        </p:nvSpPr>
        <p:spPr>
          <a:xfrm>
            <a:off x="381000" y="400050"/>
            <a:ext cx="8534400" cy="895350"/>
          </a:xfrm>
        </p:spPr>
        <p:txBody>
          <a:bodyPr>
            <a:noAutofit/>
          </a:bodyPr>
          <a:lstStyle/>
          <a:p>
            <a:r>
              <a:rPr lang="en-US" sz="3200" u="sng" dirty="0"/>
              <a:t>The 5 STAGES OF CLIMATE GRIEF       </a:t>
            </a:r>
            <a:br>
              <a:rPr lang="en-US" sz="3200" u="sng" dirty="0"/>
            </a:br>
            <a:r>
              <a:rPr lang="en-US" sz="3200" dirty="0"/>
              <a:t>					</a:t>
            </a:r>
            <a:r>
              <a:rPr lang="en-US" sz="3200" dirty="0" smtClean="0"/>
              <a:t>	-</a:t>
            </a:r>
            <a:r>
              <a:rPr lang="en-US" sz="3200" dirty="0"/>
              <a:t>Steve Running</a:t>
            </a:r>
          </a:p>
        </p:txBody>
      </p:sp>
      <p:sp>
        <p:nvSpPr>
          <p:cNvPr id="12292" name="Text Box 4"/>
          <p:cNvSpPr txBox="1">
            <a:spLocks noChangeArrowheads="1"/>
          </p:cNvSpPr>
          <p:nvPr/>
        </p:nvSpPr>
        <p:spPr bwMode="auto">
          <a:xfrm>
            <a:off x="228600" y="6220242"/>
            <a:ext cx="3041650" cy="366712"/>
          </a:xfrm>
          <a:prstGeom prst="rect">
            <a:avLst/>
          </a:prstGeom>
          <a:noFill/>
          <a:ln w="9525">
            <a:noFill/>
            <a:miter lim="800000"/>
            <a:headEnd/>
            <a:tailEnd/>
          </a:ln>
          <a:effectLst/>
        </p:spPr>
        <p:txBody>
          <a:bodyPr wrap="none">
            <a:spAutoFit/>
          </a:bodyPr>
          <a:lstStyle/>
          <a:p>
            <a:r>
              <a:rPr lang="en-US" dirty="0"/>
              <a:t>Apologies to E. </a:t>
            </a:r>
            <a:r>
              <a:rPr lang="en-US" dirty="0" err="1"/>
              <a:t>Kubler</a:t>
            </a:r>
            <a:r>
              <a:rPr lang="en-US" dirty="0"/>
              <a:t>-Ross</a:t>
            </a:r>
          </a:p>
        </p:txBody>
      </p:sp>
      <p:sp>
        <p:nvSpPr>
          <p:cNvPr id="12293" name="Rectangle 5"/>
          <p:cNvSpPr>
            <a:spLocks noChangeArrowheads="1"/>
          </p:cNvSpPr>
          <p:nvPr/>
        </p:nvSpPr>
        <p:spPr bwMode="auto">
          <a:xfrm>
            <a:off x="3842562" y="6248400"/>
            <a:ext cx="5149038" cy="338554"/>
          </a:xfrm>
          <a:prstGeom prst="rect">
            <a:avLst/>
          </a:prstGeom>
          <a:noFill/>
          <a:ln w="9525">
            <a:noFill/>
            <a:miter lim="800000"/>
            <a:headEnd/>
            <a:tailEnd/>
          </a:ln>
          <a:effectLst/>
        </p:spPr>
        <p:txBody>
          <a:bodyPr wrap="none">
            <a:spAutoFit/>
          </a:bodyPr>
          <a:lstStyle/>
          <a:p>
            <a:r>
              <a:rPr lang="en-US" sz="1600" i="1" dirty="0"/>
              <a:t>http://www.ntsg.umt.edu/files/5StagesClimateGrief.htm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28600" y="1600200"/>
            <a:ext cx="8763000" cy="5029200"/>
          </a:xfrm>
        </p:spPr>
        <p:txBody>
          <a:bodyPr/>
          <a:lstStyle/>
          <a:p>
            <a:pPr>
              <a:lnSpc>
                <a:spcPct val="90000"/>
              </a:lnSpc>
            </a:pPr>
            <a:r>
              <a:rPr lang="en-US" sz="2400" i="1"/>
              <a:t>Michael Mann, Penn State U: </a:t>
            </a:r>
            <a:r>
              <a:rPr lang="en-US" sz="2400"/>
              <a:t>"Sometimes we fear that we are delivering too morose a message and not conveying enough that there is reason for optimism."</a:t>
            </a:r>
          </a:p>
          <a:p>
            <a:pPr>
              <a:lnSpc>
                <a:spcPct val="90000"/>
              </a:lnSpc>
            </a:pPr>
            <a:r>
              <a:rPr lang="en-US" sz="2400" i="1"/>
              <a:t>Andrew Weaver, U. of Victoria:</a:t>
            </a:r>
            <a:r>
              <a:rPr lang="en-US" sz="2400"/>
              <a:t> "It's hard at times….You can't give up hope because what else is there in life if you give up hope? When you give up hope, that's quitting and scientists don't like to quit." </a:t>
            </a:r>
          </a:p>
          <a:p>
            <a:pPr>
              <a:lnSpc>
                <a:spcPct val="90000"/>
              </a:lnSpc>
            </a:pPr>
            <a:r>
              <a:rPr lang="en-US" sz="2400" i="1"/>
              <a:t>James Hansen, NASA:</a:t>
            </a:r>
            <a:r>
              <a:rPr lang="en-US" sz="2400"/>
              <a:t> "I am always surprised when people get depressed rather than energized to do something. It's not too late to stabilize climate.…I am not about to give up”</a:t>
            </a:r>
          </a:p>
          <a:p>
            <a:pPr>
              <a:lnSpc>
                <a:spcPct val="90000"/>
              </a:lnSpc>
            </a:pPr>
            <a:r>
              <a:rPr lang="en-US" sz="2400" i="1"/>
              <a:t>David Myers, Hope College (psychologist): </a:t>
            </a:r>
            <a:r>
              <a:rPr lang="en-US" sz="2400"/>
              <a:t>"Human beings are remarkably resilient….To do what climate researchers are doing takes enough optimism to sustain their hope and enough realism to create their concern." </a:t>
            </a:r>
          </a:p>
        </p:txBody>
      </p:sp>
      <p:sp>
        <p:nvSpPr>
          <p:cNvPr id="11266" name="Rectangle 2"/>
          <p:cNvSpPr>
            <a:spLocks noGrp="1" noChangeArrowheads="1"/>
          </p:cNvSpPr>
          <p:nvPr>
            <p:ph type="title"/>
          </p:nvPr>
        </p:nvSpPr>
        <p:spPr>
          <a:xfrm>
            <a:off x="304800" y="304800"/>
            <a:ext cx="8839200" cy="1112838"/>
          </a:xfrm>
        </p:spPr>
        <p:txBody>
          <a:bodyPr>
            <a:noAutofit/>
          </a:bodyPr>
          <a:lstStyle/>
          <a:p>
            <a:r>
              <a:rPr lang="en-US" sz="2800" b="1" dirty="0"/>
              <a:t>Scientists hopeful despite climate signs</a:t>
            </a:r>
            <a:r>
              <a:rPr lang="en-US" sz="3200" b="1" dirty="0"/>
              <a:t/>
            </a:r>
            <a:br>
              <a:rPr lang="en-US" sz="3200" b="1" dirty="0"/>
            </a:br>
            <a:r>
              <a:rPr lang="en-US" sz="2400" dirty="0"/>
              <a:t>By SETH BORENSTEIN, AP Science Writer</a:t>
            </a:r>
            <a:br>
              <a:rPr lang="en-US" sz="2400" dirty="0"/>
            </a:br>
            <a:r>
              <a:rPr lang="en-US" sz="2400" i="1" dirty="0"/>
              <a:t>Sun Sep 23, 2007, 7:31 PM ET</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64</TotalTime>
  <Words>363</Words>
  <Application>Microsoft Office PowerPoint</Application>
  <PresentationFormat>On-screen Show (4:3)</PresentationFormat>
  <Paragraphs>19</Paragraphs>
  <Slides>3</Slides>
  <Notes>1</Notes>
  <HiddenSlides>0</HiddenSlides>
  <MMClips>0</MMClips>
  <ScaleCrop>false</ScaleCrop>
  <HeadingPairs>
    <vt:vector size="4" baseType="variant">
      <vt:variant>
        <vt:lpstr>Theme</vt:lpstr>
      </vt:variant>
      <vt:variant>
        <vt:i4>2</vt:i4>
      </vt:variant>
      <vt:variant>
        <vt:lpstr>Slide Titles</vt:lpstr>
      </vt:variant>
      <vt:variant>
        <vt:i4>3</vt:i4>
      </vt:variant>
    </vt:vector>
  </HeadingPairs>
  <TitlesOfParts>
    <vt:vector size="5" baseType="lpstr">
      <vt:lpstr>Paper</vt:lpstr>
      <vt:lpstr>4_Default Design</vt:lpstr>
      <vt:lpstr>Slide 1</vt:lpstr>
      <vt:lpstr>The 5 STAGES OF CLIMATE GRIEF              -Steve Running</vt:lpstr>
      <vt:lpstr>Scientists hopeful despite climate signs By SETH BORENSTEIN, AP Science Writer Sun Sep 23, 2007, 7:31 PM ET</vt:lpstr>
    </vt:vector>
  </TitlesOfParts>
  <Company>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for Peace and Justice Film Series UC Theater Thurs. Nov. 29, 2007, 5:30 p.m. &amp; 7:30 p.m.</dc:title>
  <dc:creator>Faith Ann Heinsch</dc:creator>
  <cp:lastModifiedBy>Faith Ann Heinsch</cp:lastModifiedBy>
  <cp:revision>12</cp:revision>
  <dcterms:created xsi:type="dcterms:W3CDTF">2007-11-14T17:54:40Z</dcterms:created>
  <dcterms:modified xsi:type="dcterms:W3CDTF">2008-05-01T19:12:04Z</dcterms:modified>
</cp:coreProperties>
</file>