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Default Extension="doc" ContentType="application/msword"/>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2" r:id="rId3"/>
    <p:sldMasterId id="2147483653" r:id="rId4"/>
    <p:sldMasterId id="2147483654" r:id="rId5"/>
    <p:sldMasterId id="2147483655" r:id="rId6"/>
  </p:sldMasterIdLst>
  <p:notesMasterIdLst>
    <p:notesMasterId r:id="rId33"/>
  </p:notesMasterIdLst>
  <p:sldIdLst>
    <p:sldId id="278" r:id="rId7"/>
    <p:sldId id="256" r:id="rId8"/>
    <p:sldId id="280" r:id="rId9"/>
    <p:sldId id="258" r:id="rId10"/>
    <p:sldId id="259" r:id="rId11"/>
    <p:sldId id="277" r:id="rId12"/>
    <p:sldId id="260" r:id="rId13"/>
    <p:sldId id="261" r:id="rId14"/>
    <p:sldId id="262" r:id="rId15"/>
    <p:sldId id="275" r:id="rId16"/>
    <p:sldId id="267" r:id="rId17"/>
    <p:sldId id="271" r:id="rId18"/>
    <p:sldId id="268" r:id="rId19"/>
    <p:sldId id="264" r:id="rId20"/>
    <p:sldId id="279" r:id="rId21"/>
    <p:sldId id="272" r:id="rId22"/>
    <p:sldId id="281" r:id="rId23"/>
    <p:sldId id="282" r:id="rId24"/>
    <p:sldId id="283" r:id="rId25"/>
    <p:sldId id="284" r:id="rId26"/>
    <p:sldId id="265" r:id="rId27"/>
    <p:sldId id="266" r:id="rId28"/>
    <p:sldId id="273" r:id="rId29"/>
    <p:sldId id="263" r:id="rId30"/>
    <p:sldId id="274" r:id="rId31"/>
    <p:sldId id="276"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p:scale>
          <a:sx n="100" d="100"/>
          <a:sy n="100" d="100"/>
        </p:scale>
        <p:origin x="-1920" y="-52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E3F0FA1-0A8E-4B1F-B766-CDE885480D11}"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AEEBF9-A4EA-40C5-ABE5-1CC75723108E}" type="slidenum">
              <a:rPr lang="en-US"/>
              <a:pPr/>
              <a:t>3</a:t>
            </a:fld>
            <a:endParaRPr lang="en-US"/>
          </a:p>
        </p:txBody>
      </p:sp>
      <p:sp>
        <p:nvSpPr>
          <p:cNvPr id="88066" name="Rectangle 2"/>
          <p:cNvSpPr>
            <a:spLocks noRot="1" noChangeArrowheads="1" noTextEdit="1"/>
          </p:cNvSpPr>
          <p:nvPr>
            <p:ph type="sldImg"/>
          </p:nvPr>
        </p:nvSpPr>
        <p:spPr>
          <a:ln/>
        </p:spPr>
      </p:sp>
      <p:sp>
        <p:nvSpPr>
          <p:cNvPr id="8806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9C639D-BCE1-4DAE-B94A-2AB2F0F74A1F}" type="slidenum">
              <a:rPr lang="en-US"/>
              <a:pPr/>
              <a:t>14</a:t>
            </a:fld>
            <a:endParaRPr lang="en-US"/>
          </a:p>
        </p:txBody>
      </p:sp>
      <p:sp>
        <p:nvSpPr>
          <p:cNvPr id="44034" name="Rectangle 2"/>
          <p:cNvSpPr>
            <a:spLocks noRot="1" noChangeArrowheads="1" noTextEdit="1"/>
          </p:cNvSpPr>
          <p:nvPr>
            <p:ph type="sldImg"/>
          </p:nvPr>
        </p:nvSpPr>
        <p:spPr>
          <a:xfrm>
            <a:off x="1143000" y="684213"/>
            <a:ext cx="4573588" cy="3430587"/>
          </a:xfrm>
          <a:ln/>
        </p:spPr>
      </p:sp>
      <p:sp>
        <p:nvSpPr>
          <p:cNvPr id="44035" name="Rectangle 3"/>
          <p:cNvSpPr>
            <a:spLocks noGrp="1" noChangeArrowheads="1"/>
          </p:cNvSpPr>
          <p:nvPr>
            <p:ph type="body" idx="1"/>
          </p:nvPr>
        </p:nvSpPr>
        <p:spPr>
          <a:xfrm>
            <a:off x="685800" y="4343400"/>
            <a:ext cx="5486400" cy="4116388"/>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EE4423-96D3-4D39-A503-98DC2A18C7E1}" type="slidenum">
              <a:rPr lang="en-US"/>
              <a:pPr/>
              <a:t>16</a:t>
            </a:fld>
            <a:endParaRPr lang="en-US"/>
          </a:p>
        </p:txBody>
      </p:sp>
      <p:sp>
        <p:nvSpPr>
          <p:cNvPr id="73730" name="Rectangle 2"/>
          <p:cNvSpPr>
            <a:spLocks noRot="1" noChangeArrowheads="1" noTextEdit="1"/>
          </p:cNvSpPr>
          <p:nvPr>
            <p:ph type="sldImg"/>
          </p:nvPr>
        </p:nvSpPr>
        <p:spPr>
          <a:ln/>
        </p:spPr>
      </p:sp>
      <p:sp>
        <p:nvSpPr>
          <p:cNvPr id="7373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B90B5D-4925-4A85-AE96-18DEEE8F7978}" type="slidenum">
              <a:rPr lang="en-US"/>
              <a:pPr/>
              <a:t>21</a:t>
            </a:fld>
            <a:endParaRPr lang="en-US"/>
          </a:p>
        </p:txBody>
      </p:sp>
      <p:sp>
        <p:nvSpPr>
          <p:cNvPr id="46082" name="Rectangle 2"/>
          <p:cNvSpPr>
            <a:spLocks noRot="1" noChangeArrowheads="1" noTextEdit="1"/>
          </p:cNvSpPr>
          <p:nvPr>
            <p:ph type="sldImg"/>
          </p:nvPr>
        </p:nvSpPr>
        <p:spPr>
          <a:ln/>
        </p:spPr>
      </p:sp>
      <p:sp>
        <p:nvSpPr>
          <p:cNvPr id="4608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807D22-4F69-4A23-8A6B-3F173B4AA693}" type="slidenum">
              <a:rPr lang="en-US"/>
              <a:pPr/>
              <a:t>22</a:t>
            </a:fld>
            <a:endParaRPr lang="en-US"/>
          </a:p>
        </p:txBody>
      </p:sp>
      <p:sp>
        <p:nvSpPr>
          <p:cNvPr id="48130" name="Rectangle 2"/>
          <p:cNvSpPr>
            <a:spLocks noRot="1" noChangeArrowheads="1" noTextEdit="1"/>
          </p:cNvSpPr>
          <p:nvPr>
            <p:ph type="sldImg"/>
          </p:nvPr>
        </p:nvSpPr>
        <p:spPr>
          <a:ln/>
        </p:spPr>
      </p:sp>
      <p:sp>
        <p:nvSpPr>
          <p:cNvPr id="4813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39F31E-C07C-4FE3-9136-80A6886F4CB0}" type="slidenum">
              <a:rPr lang="en-US"/>
              <a:pPr/>
              <a:t>24</a:t>
            </a:fld>
            <a:endParaRPr lang="en-US"/>
          </a:p>
        </p:txBody>
      </p:sp>
      <p:sp>
        <p:nvSpPr>
          <p:cNvPr id="40962" name="Rectangle 2"/>
          <p:cNvSpPr>
            <a:spLocks noRot="1" noChangeArrowheads="1" noTextEdit="1"/>
          </p:cNvSpPr>
          <p:nvPr>
            <p:ph type="sldImg"/>
          </p:nvPr>
        </p:nvSpPr>
        <p:spPr>
          <a:ln/>
        </p:spPr>
      </p:sp>
      <p:sp>
        <p:nvSpPr>
          <p:cNvPr id="4096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3412824-A741-4E1E-97F4-F6E96200F8DA}" type="slidenum">
              <a:rPr lang="en-US"/>
              <a:pPr/>
              <a:t>26</a:t>
            </a:fld>
            <a:endParaRPr lang="en-US"/>
          </a:p>
        </p:txBody>
      </p:sp>
      <p:sp>
        <p:nvSpPr>
          <p:cNvPr id="829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90B67C4-8EAF-4723-8A84-F8AA0C8E888C}" type="slidenum">
              <a:rPr lang="en-US" sz="1200">
                <a:solidFill>
                  <a:srgbClr val="000000"/>
                </a:solidFill>
              </a:rPr>
              <a:pPr algn="r"/>
              <a:t>26</a:t>
            </a:fld>
            <a:endParaRPr lang="en-US" sz="1200">
              <a:solidFill>
                <a:srgbClr val="000000"/>
              </a:solidFill>
            </a:endParaRPr>
          </a:p>
        </p:txBody>
      </p:sp>
      <p:sp>
        <p:nvSpPr>
          <p:cNvPr id="82947" name="Rectangle 2"/>
          <p:cNvSpPr>
            <a:spLocks noGrp="1" noRot="1" noChangeAspect="1" noChangeArrowheads="1" noTextEdit="1"/>
          </p:cNvSpPr>
          <p:nvPr>
            <p:ph type="sldImg"/>
          </p:nvPr>
        </p:nvSpPr>
        <p:spPr>
          <a:xfrm>
            <a:off x="1144588" y="685800"/>
            <a:ext cx="4572000" cy="3429000"/>
          </a:xfrm>
          <a:ln/>
        </p:spPr>
      </p:sp>
      <p:sp>
        <p:nvSpPr>
          <p:cNvPr id="82948" name="Rectangle 3"/>
          <p:cNvSpPr>
            <a:spLocks noGrp="1" noChangeArrowheads="1"/>
          </p:cNvSpPr>
          <p:nvPr>
            <p:ph type="body" idx="1"/>
          </p:nvPr>
        </p:nvSpPr>
        <p:spPr/>
        <p:txBody>
          <a:bodyPr/>
          <a:lstStyle/>
          <a:p>
            <a:pPr>
              <a:spcBef>
                <a:spcPct val="0"/>
              </a:spcBef>
            </a:pPr>
            <a:r>
              <a:rPr lang="en-US"/>
              <a:t>Compared with its prior assessment, the IPCC has used improved statistical methods for calculating several factors that contribute to global sea-level rise.</a:t>
            </a:r>
          </a:p>
          <a:p>
            <a:pPr>
              <a:spcBef>
                <a:spcPct val="0"/>
              </a:spcBef>
            </a:pPr>
            <a:r>
              <a:rPr lang="en-US"/>
              <a:t>These factors include:</a:t>
            </a:r>
          </a:p>
          <a:p>
            <a:pPr>
              <a:spcBef>
                <a:spcPct val="0"/>
              </a:spcBef>
            </a:pPr>
            <a:r>
              <a:rPr lang="en-US"/>
              <a:t>• ocean expansion resulting from increased water temperatures;</a:t>
            </a:r>
          </a:p>
          <a:p>
            <a:pPr>
              <a:spcBef>
                <a:spcPct val="0"/>
              </a:spcBef>
            </a:pPr>
            <a:r>
              <a:rPr lang="en-US"/>
              <a:t>• meltwater runoff from mountain glaciers around the world; and</a:t>
            </a:r>
          </a:p>
          <a:p>
            <a:pPr>
              <a:spcBef>
                <a:spcPct val="0"/>
              </a:spcBef>
            </a:pPr>
            <a:r>
              <a:rPr lang="en-US"/>
              <a:t>• meltwater runoff and calving (breaking off ) of ice from the Greenland and Antarctica ice sheets.</a:t>
            </a:r>
          </a:p>
          <a:p>
            <a:pPr>
              <a:spcBef>
                <a:spcPct val="0"/>
              </a:spcBef>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566CC1-4635-46F0-A2A0-9F5ED2A54EB4}" type="slidenum">
              <a:rPr lang="en-US"/>
              <a:pPr/>
              <a:t>4</a:t>
            </a:fld>
            <a:endParaRPr lang="en-US"/>
          </a:p>
        </p:txBody>
      </p:sp>
      <p:sp>
        <p:nvSpPr>
          <p:cNvPr id="30722" name="Rectangle 2"/>
          <p:cNvSpPr>
            <a:spLocks noRot="1" noChangeArrowheads="1" noTextEdit="1"/>
          </p:cNvSpPr>
          <p:nvPr>
            <p:ph type="sldImg"/>
          </p:nvPr>
        </p:nvSpPr>
        <p:spPr>
          <a:ln/>
        </p:spPr>
      </p:sp>
      <p:sp>
        <p:nvSpPr>
          <p:cNvPr id="3072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75F9E1-A3C8-4EA4-B1FF-6F4F321CB847}" type="slidenum">
              <a:rPr lang="en-US"/>
              <a:pPr/>
              <a:t>5</a:t>
            </a:fld>
            <a:endParaRPr lang="en-US"/>
          </a:p>
        </p:txBody>
      </p:sp>
      <p:sp>
        <p:nvSpPr>
          <p:cNvPr id="32770" name="Rectangle 2"/>
          <p:cNvSpPr>
            <a:spLocks noRot="1" noChangeArrowheads="1" noTextEdit="1"/>
          </p:cNvSpPr>
          <p:nvPr>
            <p:ph type="sldImg"/>
          </p:nvPr>
        </p:nvSpPr>
        <p:spPr>
          <a:ln/>
        </p:spPr>
      </p:sp>
      <p:sp>
        <p:nvSpPr>
          <p:cNvPr id="3277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C139CD-55D1-4522-97CE-E832E15EBA48}" type="slidenum">
              <a:rPr lang="en-US"/>
              <a:pPr/>
              <a:t>7</a:t>
            </a:fld>
            <a:endParaRPr lang="en-US"/>
          </a:p>
        </p:txBody>
      </p:sp>
      <p:sp>
        <p:nvSpPr>
          <p:cNvPr id="34818" name="Rectangle 2"/>
          <p:cNvSpPr>
            <a:spLocks noRot="1" noChangeArrowheads="1" noTextEdit="1"/>
          </p:cNvSpPr>
          <p:nvPr>
            <p:ph type="sldImg"/>
          </p:nvPr>
        </p:nvSpPr>
        <p:spPr>
          <a:ln/>
        </p:spPr>
      </p:sp>
      <p:sp>
        <p:nvSpPr>
          <p:cNvPr id="34819"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BD6127-E00B-4A80-AAC7-9941A2A06C64}" type="slidenum">
              <a:rPr lang="en-US"/>
              <a:pPr/>
              <a:t>8</a:t>
            </a:fld>
            <a:endParaRPr lang="en-US"/>
          </a:p>
        </p:txBody>
      </p:sp>
      <p:sp>
        <p:nvSpPr>
          <p:cNvPr id="36866" name="Rectangle 2"/>
          <p:cNvSpPr>
            <a:spLocks noRot="1" noChangeArrowheads="1" noTextEdit="1"/>
          </p:cNvSpPr>
          <p:nvPr>
            <p:ph type="sldImg"/>
          </p:nvPr>
        </p:nvSpPr>
        <p:spPr>
          <a:ln/>
        </p:spPr>
      </p:sp>
      <p:sp>
        <p:nvSpPr>
          <p:cNvPr id="3686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316612-A038-4E12-B8CC-AA251A2CB481}" type="slidenum">
              <a:rPr lang="en-US"/>
              <a:pPr/>
              <a:t>9</a:t>
            </a:fld>
            <a:endParaRPr lang="en-US"/>
          </a:p>
        </p:txBody>
      </p:sp>
      <p:sp>
        <p:nvSpPr>
          <p:cNvPr id="38914" name="Rectangle 2"/>
          <p:cNvSpPr>
            <a:spLocks noRot="1" noChangeArrowheads="1" noTextEdit="1"/>
          </p:cNvSpPr>
          <p:nvPr>
            <p:ph type="sldImg"/>
          </p:nvPr>
        </p:nvSpPr>
        <p:spPr>
          <a:ln/>
        </p:spPr>
      </p:sp>
      <p:sp>
        <p:nvSpPr>
          <p:cNvPr id="3891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47FDD0-F7E6-40A7-A8C5-2A5FB37F41B7}" type="slidenum">
              <a:rPr lang="en-US"/>
              <a:pPr/>
              <a:t>11</a:t>
            </a:fld>
            <a:endParaRPr lang="en-US"/>
          </a:p>
        </p:txBody>
      </p:sp>
      <p:sp>
        <p:nvSpPr>
          <p:cNvPr id="63490" name="Rectangle 2"/>
          <p:cNvSpPr>
            <a:spLocks noRot="1" noChangeArrowheads="1" noTextEdit="1"/>
          </p:cNvSpPr>
          <p:nvPr>
            <p:ph type="sldImg"/>
          </p:nvPr>
        </p:nvSpPr>
        <p:spPr>
          <a:ln/>
        </p:spPr>
      </p:sp>
      <p:sp>
        <p:nvSpPr>
          <p:cNvPr id="6349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9D09AA-ABA9-4A6B-B9B4-D6C369097330}" type="slidenum">
              <a:rPr lang="en-US"/>
              <a:pPr/>
              <a:t>12</a:t>
            </a:fld>
            <a:endParaRPr lang="en-US"/>
          </a:p>
        </p:txBody>
      </p:sp>
      <p:sp>
        <p:nvSpPr>
          <p:cNvPr id="71682" name="Rectangle 2"/>
          <p:cNvSpPr>
            <a:spLocks noRot="1" noChangeArrowheads="1" noTextEdit="1"/>
          </p:cNvSpPr>
          <p:nvPr>
            <p:ph type="sldImg"/>
          </p:nvPr>
        </p:nvSpPr>
        <p:spPr>
          <a:ln/>
        </p:spPr>
      </p:sp>
      <p:sp>
        <p:nvSpPr>
          <p:cNvPr id="7168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75F914-4CAF-4A81-BCE7-8DA8E4EC60F3}" type="slidenum">
              <a:rPr lang="en-US"/>
              <a:pPr/>
              <a:t>13</a:t>
            </a:fld>
            <a:endParaRPr lang="en-US"/>
          </a:p>
        </p:txBody>
      </p:sp>
      <p:sp>
        <p:nvSpPr>
          <p:cNvPr id="65538" name="Rectangle 2"/>
          <p:cNvSpPr>
            <a:spLocks noRot="1" noChangeArrowheads="1" noTextEdit="1"/>
          </p:cNvSpPr>
          <p:nvPr>
            <p:ph type="sldImg"/>
          </p:nvPr>
        </p:nvSpPr>
        <p:spPr>
          <a:ln/>
        </p:spPr>
      </p:sp>
      <p:sp>
        <p:nvSpPr>
          <p:cNvPr id="65539" name="Rectangle 3"/>
          <p:cNvSpPr>
            <a:spLocks noGrp="1" noChangeArrowheads="1"/>
          </p:cNvSpPr>
          <p:nvPr>
            <p:ph type="body" idx="1"/>
          </p:nvPr>
        </p:nvSpPr>
        <p:spPr>
          <a:xfrm>
            <a:off x="685800" y="4341813"/>
            <a:ext cx="5486400" cy="4116387"/>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EB55538-EC56-42FD-9B0C-FAA0273C95C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658FA89-E018-4019-B35A-F4F1118B26C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611396E-FBBC-406F-9A2D-17410EA8514E}"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61DD016-E016-4A5A-A377-D7B64C352D1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037F534-7C16-4B7A-A5D4-F6DE374BA3DD}"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F9AE406-4C5C-4440-92BB-C615491FD1E3}"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23B9A45-BD37-4EA8-BE3B-374302C0E83B}"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B32FA42-7779-466A-89AB-C4500B467C9B}"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26D004C-21F2-4401-95D4-4786734F39A0}"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5B40AAE-1C15-4588-B694-4BCDB5685946}"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11AA2DA-2008-4FE6-A760-02574CA8D3F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DF50269-7531-4902-A255-59745A11C2F2}"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2950C53-B149-48AC-B788-18958AFEBFFF}"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3A0CF13-33FB-44E5-AC0E-D4834D0A5939}"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D2DD2A1-650C-47FF-A112-B2A3D35C6EB0}"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3702286-E260-4BFD-8537-B1DEB617DAD8}"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38D3DAC-44F8-4F35-8959-9C7300629FAE}"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8C965CB-AAAA-442E-B9F9-4F0122CCA081}"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634046C-BA0A-45D6-99B5-0CC61F211696}"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EE616AD-A97E-4FAD-85CF-BBD267DBB0BD}"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A0F8920-F8FA-4393-8F3C-C649D2DB8E28}"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5251AB4-2DA8-4FA3-8998-373529C516A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B573B37-8CC0-4F1A-9592-7A6CB22CAFFE}"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E172410-7FF5-4C9B-B16B-447E5269ED61}"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5BF9EF6-0463-499A-8200-B41CB283004B}"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3C79C06-7A0A-4052-B1A7-2831D99707D2}"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D15A67B-0C94-4E35-8232-862B007ED7B2}"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22C7D4-FD6C-46C8-967D-A4F6F4A66974}"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457D99E-F5B7-43CC-9EFA-5EFEE14D9AC7}"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4ACBAF7-43A3-483A-A8DD-EC0BBFBA8415}"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B9DDFD5-D231-4443-B499-F09D4CC6C75C}"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8D9E3B0-E5E4-4745-8968-90A065A63017}"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CD31642-595A-4B02-9BE4-35A596138AA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79E90BC-2634-4630-BC22-4FB41B56051E}"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DA9D3E8-7EA2-4D92-817C-B81217EAD4CF}" type="slidenum">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8684326-ADE7-4BBB-8BFD-C7D7C66B61AD}" type="slidenum">
              <a:rPr lang="en-US"/>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D59C1BE-4B06-40EE-A1F0-8440E0F3D833}" type="slidenum">
              <a:rPr lang="en-US"/>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67DD330-2C8A-48B8-AF2A-6F6C85C5A582}" type="slidenum">
              <a:rPr lang="en-US"/>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BFD48C-E8EB-45C5-8A64-497241783FEB}"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1DF770-51C8-426B-9A59-876CFA5D2DAD}"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9B0990-15C2-4E0C-819F-684E03BEBFA4}"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616A96-D2EB-4353-BF34-1CFBFF7DAEC3}"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53ED25F-19B2-4B77-99A5-5F02BE5BAF4E}"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B8071193-DAF4-4702-846F-A7485D09067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84C5E43-593A-4F3E-BDE7-CF7A50CAD5E6}"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BE15C138-1358-471C-91C1-A4114B4CABF1}"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F1250C3D-BE91-445D-92F5-36DEBCA7087B}"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A7BB1DAC-2799-4CB5-8ADD-BBFCD64E5813}"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7D9AA303-60B9-45AF-8ABE-61FECD724341}"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393925-B28E-4C25-BE26-396869C4FFE5}"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2DBD74-8CD4-4AF5-A951-79B1665FAC63}"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2FF99E2-462A-4AEA-9A3F-0E0964953AFB}" type="slidenum">
              <a:rPr lang="en-US"/>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522F9C2-273B-44F0-82A3-814D39749831}" type="slidenum">
              <a:rPr lang="en-US"/>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555D869-967E-4987-B711-8193521E313A}" type="slidenum">
              <a:rPr lang="en-US"/>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2FAFB99-CCA6-4453-A644-2E3BA9AA7A3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20399E8-EDE4-4C0D-9254-440784A8FDCF}" type="slidenum">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023F2F0-BDDC-48DE-8DD6-FBB0E268628A}" type="slidenum">
              <a:rPr lang="en-US"/>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C717E86-CE12-40A5-9CBC-85047D1F4E56}" type="slidenum">
              <a:rPr lang="en-US"/>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F702266-CA0E-4E9E-B7B9-66ABCB3F7D01}" type="slidenum">
              <a:rPr lang="en-US"/>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67D62DD-89C0-4F74-9EDE-793BB96FE92D}" type="slidenum">
              <a:rPr lang="en-US"/>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D8DE16C-170A-4B5E-A3E0-93161E0B0CAC}" type="slidenum">
              <a:rPr lang="en-US"/>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F19F1B-167F-401E-907D-C4A430C47C85}" type="slidenum">
              <a:rPr lang="en-US"/>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60E46C2-3C81-4B3E-91A9-782C6616FFC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1D130FE-601C-471B-A749-368ADD28CAA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14B5687-300A-40B3-A6E0-2DF49C41656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4B751BB-0C27-46AE-9D1B-49761B16ACA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A7F1182-A0DD-4682-9478-7764029BD4B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6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mn-lt"/>
              </a:defRPr>
            </a:lvl1pPr>
          </a:lstStyle>
          <a:p>
            <a:endParaRPr lang="en-US"/>
          </a:p>
        </p:txBody>
      </p:sp>
      <p:sp>
        <p:nvSpPr>
          <p:cNvPr id="286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mn-lt"/>
              </a:defRPr>
            </a:lvl1pPr>
          </a:lstStyle>
          <a:p>
            <a:endParaRPr lang="en-US"/>
          </a:p>
        </p:txBody>
      </p:sp>
      <p:sp>
        <p:nvSpPr>
          <p:cNvPr id="286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mn-lt"/>
              </a:defRPr>
            </a:lvl1pPr>
          </a:lstStyle>
          <a:p>
            <a:fld id="{EC6EC04A-0DE7-4774-A0E2-D335A85654C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9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9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419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419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4069159-0F28-4366-97E9-D1554DDDF24D}"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4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mn-lt"/>
              </a:defRPr>
            </a:lvl1pPr>
          </a:lstStyle>
          <a:p>
            <a:endParaRPr lang="en-US"/>
          </a:p>
        </p:txBody>
      </p:sp>
      <p:sp>
        <p:nvSpPr>
          <p:cNvPr id="614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mn-lt"/>
              </a:defRPr>
            </a:lvl1pPr>
          </a:lstStyle>
          <a:p>
            <a:endParaRPr lang="en-US"/>
          </a:p>
        </p:txBody>
      </p:sp>
      <p:sp>
        <p:nvSpPr>
          <p:cNvPr id="614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mn-lt"/>
              </a:defRPr>
            </a:lvl1pPr>
          </a:lstStyle>
          <a:p>
            <a:fld id="{698C0CD5-D2EC-4EF0-BE7A-6649E65C2BF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08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25EC4F37-4E56-40C5-B03B-BBDEE44FED9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A9BAF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11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911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11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1EFCCFF-77F1-4280-A516-E2CFF6EA4DB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ciam.com/article.cfm?id=mysterious-stabilization" TargetMode="External"/><Relationship Id="rId2" Type="http://schemas.openxmlformats.org/officeDocument/2006/relationships/hyperlink" Target="http://www.sciam.com/article.cfm?id=combating-climate-change-industry" TargetMode="External"/><Relationship Id="rId1" Type="http://schemas.openxmlformats.org/officeDocument/2006/relationships/slideLayout" Target="../slideLayouts/slideLayout46.xml"/><Relationship Id="rId5" Type="http://schemas.openxmlformats.org/officeDocument/2006/relationships/hyperlink" Target="http://www.sciam.com/article.cfm?id=coral-reefs-lose-grip-under-global-warming" TargetMode="External"/><Relationship Id="rId4" Type="http://schemas.openxmlformats.org/officeDocument/2006/relationships/hyperlink" Target="http://www.sciam.com/report.cfm?id=china"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0.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0.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36.wmf"/><Relationship Id="rId2" Type="http://schemas.openxmlformats.org/officeDocument/2006/relationships/slideLayout" Target="../slideLayouts/slideLayout51.xml"/><Relationship Id="rId1" Type="http://schemas.openxmlformats.org/officeDocument/2006/relationships/themeOverride" Target="../theme/themeOverride1.xml"/><Relationship Id="rId6" Type="http://schemas.openxmlformats.org/officeDocument/2006/relationships/image" Target="../media/image35.wmf"/><Relationship Id="rId5" Type="http://schemas.openxmlformats.org/officeDocument/2006/relationships/image" Target="../media/image34.png"/><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8458200" y="274638"/>
            <a:ext cx="228600" cy="258762"/>
          </a:xfrm>
        </p:spPr>
        <p:txBody>
          <a:bodyPr/>
          <a:lstStyle/>
          <a:p>
            <a:endParaRPr lang="en-US" sz="4000"/>
          </a:p>
        </p:txBody>
      </p:sp>
      <p:sp>
        <p:nvSpPr>
          <p:cNvPr id="84995" name="Rectangle 3"/>
          <p:cNvSpPr>
            <a:spLocks noGrp="1" noChangeArrowheads="1"/>
          </p:cNvSpPr>
          <p:nvPr>
            <p:ph type="body" idx="1"/>
          </p:nvPr>
        </p:nvSpPr>
        <p:spPr>
          <a:xfrm>
            <a:off x="457200" y="0"/>
            <a:ext cx="8229600" cy="6781800"/>
          </a:xfrm>
        </p:spPr>
        <p:txBody>
          <a:bodyPr/>
          <a:lstStyle/>
          <a:p>
            <a:pPr>
              <a:lnSpc>
                <a:spcPct val="80000"/>
              </a:lnSpc>
            </a:pPr>
            <a:r>
              <a:rPr lang="en-US" sz="1600" b="1"/>
              <a:t>CLIMATE CHANGE CURE?:</a:t>
            </a:r>
            <a:r>
              <a:rPr lang="en-US" sz="1600"/>
              <a:t> </a:t>
            </a:r>
            <a:r>
              <a:rPr lang="en-US" sz="1600" b="1" i="1">
                <a:solidFill>
                  <a:srgbClr val="FF0000"/>
                </a:solidFill>
              </a:rPr>
              <a:t>By running the flue gas from Moss Landing's mammoth smokestacks through ocean water, a new company can make cement from carbon dioxide pollution.</a:t>
            </a:r>
            <a:br>
              <a:rPr lang="en-US" sz="1600" b="1" i="1">
                <a:solidFill>
                  <a:srgbClr val="FF0000"/>
                </a:solidFill>
              </a:rPr>
            </a:br>
            <a:endParaRPr lang="en-US" sz="1600" b="1" i="1">
              <a:solidFill>
                <a:srgbClr val="FF0000"/>
              </a:solidFill>
            </a:endParaRPr>
          </a:p>
          <a:p>
            <a:pPr>
              <a:lnSpc>
                <a:spcPct val="80000"/>
              </a:lnSpc>
            </a:pPr>
            <a:r>
              <a:rPr lang="en-US" sz="1600" b="1"/>
              <a:t>The turbines at Moss Landing power plant on the California coast burn through natural gas to pump out more than 1,000 megawatts of electric power. The 700-degree Fahrenheit (370-degree Celsius) fumes left over contain at least 30,000 parts per million of carbon dioxide (CO2)—.</a:t>
            </a:r>
            <a:br>
              <a:rPr lang="en-US" sz="1600" b="1"/>
            </a:br>
            <a:r>
              <a:rPr lang="en-US" sz="1600" b="1"/>
              <a:t/>
            </a:r>
            <a:br>
              <a:rPr lang="en-US" sz="1600" b="1"/>
            </a:br>
            <a:r>
              <a:rPr lang="en-US" sz="1600" b="1"/>
              <a:t>Today, this flue gas wafts up and out of the power plant's enormous smokestacks, but by simply bubbling it through the nearby seawater, a new California-based company called Calera says it can use more than 90 percent of that CO2 to make something useful: </a:t>
            </a:r>
            <a:r>
              <a:rPr lang="en-US" sz="1600" b="1">
                <a:hlinkClick r:id="rId2"/>
              </a:rPr>
              <a:t>cement</a:t>
            </a:r>
            <a:r>
              <a:rPr lang="en-US" sz="1600" b="1"/>
              <a:t>.</a:t>
            </a:r>
            <a:br>
              <a:rPr lang="en-US" sz="1600" b="1"/>
            </a:br>
            <a:r>
              <a:rPr lang="en-US" sz="1600" b="1"/>
              <a:t/>
            </a:r>
            <a:br>
              <a:rPr lang="en-US" sz="1600" b="1"/>
            </a:br>
            <a:r>
              <a:rPr lang="en-US" sz="1600" b="1"/>
              <a:t>It's a twist that could make a polluting substance into a way to reduce greenhouse gases. Cement, which is mostly commonly composed of calcium silicates, requires heating limestone and other ingredients to 2,640 degrees F (1,450 degrees C) by burning fossil fuels and is the third largest source of </a:t>
            </a:r>
            <a:r>
              <a:rPr lang="en-US" sz="1600" b="1">
                <a:hlinkClick r:id="rId3"/>
              </a:rPr>
              <a:t>greenhouse gas</a:t>
            </a:r>
            <a:r>
              <a:rPr lang="en-US" sz="1600" b="1"/>
              <a:t> pollution in the U.S., according to the U.S. Environmental Protection Agency. Making one ton of cement results in the emission of roughly one ton of CO2—and in some cases much more.</a:t>
            </a:r>
            <a:br>
              <a:rPr lang="en-US" sz="1600" b="1"/>
            </a:br>
            <a:r>
              <a:rPr lang="en-US" sz="1600" b="1"/>
              <a:t/>
            </a:r>
            <a:br>
              <a:rPr lang="en-US" sz="1600" b="1"/>
            </a:br>
            <a:r>
              <a:rPr lang="en-US" sz="1600" b="1"/>
              <a:t>Calera's process takes the idea a step forward by storing the CO2 in a useful product. The U.S. used more than 122 million metric tons of Portland cement in 2006, according to the Portland Cement Association (PCA), an industry group, and </a:t>
            </a:r>
            <a:r>
              <a:rPr lang="en-US" sz="1600" b="1">
                <a:hlinkClick r:id="rId4"/>
              </a:rPr>
              <a:t>China</a:t>
            </a:r>
            <a:r>
              <a:rPr lang="en-US" sz="1600" b="1"/>
              <a:t> used at least 800 million metric tons.</a:t>
            </a:r>
            <a:br>
              <a:rPr lang="en-US" sz="1600" b="1"/>
            </a:br>
            <a:r>
              <a:rPr lang="en-US" sz="1600" b="1"/>
              <a:t/>
            </a:r>
            <a:br>
              <a:rPr lang="en-US" sz="1600" b="1"/>
            </a:br>
            <a:r>
              <a:rPr lang="en-US" sz="1600" b="1"/>
              <a:t>The Calera process essentially mimics </a:t>
            </a:r>
            <a:r>
              <a:rPr lang="en-US" sz="1600" b="1">
                <a:hlinkClick r:id="rId5"/>
              </a:rPr>
              <a:t>marine cement</a:t>
            </a:r>
            <a:r>
              <a:rPr lang="en-US" sz="1600" b="1"/>
              <a:t>, which is produced by coral when making their shells and reefs, taking the calcium and magnesium in seawater and using it to form carbonates at normal temperatures and pressures. "We are turning CO2 into carbonic acid and then making carbonate," Constantz says. "All we need is water and pollution."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8001000" y="1524000"/>
            <a:ext cx="457200" cy="228600"/>
          </a:xfrm>
        </p:spPr>
        <p:txBody>
          <a:bodyPr/>
          <a:lstStyle/>
          <a:p>
            <a:endParaRPr lang="en-US" sz="4000"/>
          </a:p>
        </p:txBody>
      </p:sp>
      <p:sp>
        <p:nvSpPr>
          <p:cNvPr id="77827" name="Rectangle 3"/>
          <p:cNvSpPr>
            <a:spLocks noGrp="1" noChangeArrowheads="1"/>
          </p:cNvSpPr>
          <p:nvPr>
            <p:ph type="body" idx="1"/>
          </p:nvPr>
        </p:nvSpPr>
        <p:spPr>
          <a:xfrm>
            <a:off x="-228600" y="6248400"/>
            <a:ext cx="2057400" cy="304800"/>
          </a:xfrm>
        </p:spPr>
        <p:txBody>
          <a:bodyPr/>
          <a:lstStyle/>
          <a:p>
            <a:pPr>
              <a:lnSpc>
                <a:spcPct val="80000"/>
              </a:lnSpc>
            </a:pPr>
            <a:r>
              <a:rPr lang="en-US" sz="1000">
                <a:latin typeface="Arial Black" pitchFamily="34" charset="0"/>
              </a:rPr>
              <a:t>Webster et al</a:t>
            </a:r>
          </a:p>
          <a:p>
            <a:pPr>
              <a:lnSpc>
                <a:spcPct val="80000"/>
              </a:lnSpc>
            </a:pPr>
            <a:r>
              <a:rPr lang="en-US" sz="1000">
                <a:latin typeface="Arial Black" pitchFamily="34" charset="0"/>
              </a:rPr>
              <a:t> Science</a:t>
            </a:r>
          </a:p>
          <a:p>
            <a:pPr>
              <a:lnSpc>
                <a:spcPct val="80000"/>
              </a:lnSpc>
            </a:pPr>
            <a:r>
              <a:rPr lang="en-US" sz="1000">
                <a:latin typeface="Arial Black" pitchFamily="34" charset="0"/>
              </a:rPr>
              <a:t> Sept 16, 2005</a:t>
            </a:r>
          </a:p>
        </p:txBody>
      </p:sp>
      <p:pic>
        <p:nvPicPr>
          <p:cNvPr id="77828" name="Picture 4" descr="Webster2005fig1"/>
          <p:cNvPicPr>
            <a:picLocks noChangeAspect="1" noChangeArrowheads="1"/>
          </p:cNvPicPr>
          <p:nvPr/>
        </p:nvPicPr>
        <p:blipFill>
          <a:blip r:embed="rId2"/>
          <a:srcRect/>
          <a:stretch>
            <a:fillRect/>
          </a:stretch>
        </p:blipFill>
        <p:spPr bwMode="auto">
          <a:xfrm>
            <a:off x="1219200" y="0"/>
            <a:ext cx="7924800"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1752600" y="228600"/>
            <a:ext cx="5570538" cy="519113"/>
          </a:xfrm>
          <a:prstGeom prst="rect">
            <a:avLst/>
          </a:prstGeom>
          <a:noFill/>
          <a:ln w="9525">
            <a:noFill/>
            <a:miter lim="800000"/>
            <a:headEnd/>
            <a:tailEnd/>
          </a:ln>
          <a:effectLst/>
        </p:spPr>
        <p:txBody>
          <a:bodyPr wrap="none">
            <a:spAutoFit/>
          </a:bodyPr>
          <a:lstStyle/>
          <a:p>
            <a:pPr eaLnBrk="0" hangingPunct="0"/>
            <a:r>
              <a:rPr lang="en-US" sz="2800"/>
              <a:t>Locations of Coral Reef Bleaching</a:t>
            </a:r>
            <a:endParaRPr lang="en-US" sz="2800">
              <a:latin typeface="Times New Roman" pitchFamily="18" charset="0"/>
            </a:endParaRPr>
          </a:p>
        </p:txBody>
      </p:sp>
      <p:pic>
        <p:nvPicPr>
          <p:cNvPr id="62467" name="Picture 3" descr="46-coral-reefs"/>
          <p:cNvPicPr>
            <a:picLocks noChangeAspect="1" noChangeArrowheads="1"/>
          </p:cNvPicPr>
          <p:nvPr/>
        </p:nvPicPr>
        <p:blipFill>
          <a:blip r:embed="rId3"/>
          <a:srcRect/>
          <a:stretch>
            <a:fillRect/>
          </a:stretch>
        </p:blipFill>
        <p:spPr bwMode="auto">
          <a:xfrm>
            <a:off x="0" y="-11113"/>
            <a:ext cx="9144000" cy="687863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wpox2"/>
          <p:cNvPicPr>
            <a:picLocks noChangeAspect="1" noChangeArrowheads="1"/>
          </p:cNvPicPr>
          <p:nvPr/>
        </p:nvPicPr>
        <p:blipFill>
          <a:blip r:embed="rId3"/>
          <a:srcRect/>
          <a:stretch>
            <a:fillRect/>
          </a:stretch>
        </p:blipFill>
        <p:spPr bwMode="auto">
          <a:xfrm>
            <a:off x="152400" y="152400"/>
            <a:ext cx="3340100" cy="4876800"/>
          </a:xfrm>
          <a:prstGeom prst="rect">
            <a:avLst/>
          </a:prstGeom>
          <a:noFill/>
        </p:spPr>
      </p:pic>
      <p:pic>
        <p:nvPicPr>
          <p:cNvPr id="70659" name="Picture 3" descr="grecian_blackband_1988"/>
          <p:cNvPicPr>
            <a:picLocks noChangeAspect="1" noChangeArrowheads="1"/>
          </p:cNvPicPr>
          <p:nvPr/>
        </p:nvPicPr>
        <p:blipFill>
          <a:blip r:embed="rId4"/>
          <a:srcRect/>
          <a:stretch>
            <a:fillRect/>
          </a:stretch>
        </p:blipFill>
        <p:spPr bwMode="auto">
          <a:xfrm>
            <a:off x="3657600" y="228600"/>
            <a:ext cx="4038600" cy="2524125"/>
          </a:xfrm>
          <a:prstGeom prst="rect">
            <a:avLst/>
          </a:prstGeom>
          <a:noFill/>
        </p:spPr>
      </p:pic>
      <p:pic>
        <p:nvPicPr>
          <p:cNvPr id="70660" name="Picture 4" descr="bbans3"/>
          <p:cNvPicPr>
            <a:picLocks noChangeAspect="1" noChangeArrowheads="1"/>
          </p:cNvPicPr>
          <p:nvPr/>
        </p:nvPicPr>
        <p:blipFill>
          <a:blip r:embed="rId5"/>
          <a:srcRect/>
          <a:stretch>
            <a:fillRect/>
          </a:stretch>
        </p:blipFill>
        <p:spPr bwMode="auto">
          <a:xfrm>
            <a:off x="3657600" y="2863850"/>
            <a:ext cx="5257800" cy="3589338"/>
          </a:xfrm>
          <a:prstGeom prst="rect">
            <a:avLst/>
          </a:prstGeom>
          <a:noFill/>
        </p:spPr>
      </p:pic>
      <p:sp>
        <p:nvSpPr>
          <p:cNvPr id="70661" name="Text Box 5"/>
          <p:cNvSpPr txBox="1">
            <a:spLocks noChangeArrowheads="1"/>
          </p:cNvSpPr>
          <p:nvPr/>
        </p:nvSpPr>
        <p:spPr bwMode="auto">
          <a:xfrm>
            <a:off x="228600" y="5257800"/>
            <a:ext cx="3276600" cy="1552575"/>
          </a:xfrm>
          <a:prstGeom prst="rect">
            <a:avLst/>
          </a:prstGeom>
          <a:noFill/>
          <a:ln w="9525">
            <a:noFill/>
            <a:miter lim="800000"/>
            <a:headEnd/>
            <a:tailEnd/>
          </a:ln>
          <a:effectLst/>
        </p:spPr>
        <p:txBody>
          <a:bodyPr>
            <a:spAutoFit/>
          </a:bodyPr>
          <a:lstStyle/>
          <a:p>
            <a:pPr eaLnBrk="0" hangingPunct="0">
              <a:spcBef>
                <a:spcPct val="50000"/>
              </a:spcBef>
            </a:pPr>
            <a:r>
              <a:rPr lang="en-US" sz="2400">
                <a:latin typeface="Arial Black" pitchFamily="34" charset="0"/>
              </a:rPr>
              <a:t>BLEACHING OF CORAL REEFS BY OCEAN TEMPS &gt; 85deg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1630363" y="-12700"/>
            <a:ext cx="6018212" cy="1384300"/>
          </a:xfrm>
        </p:spPr>
        <p:txBody>
          <a:bodyPr/>
          <a:lstStyle/>
          <a:p>
            <a:r>
              <a:rPr lang="en-US" sz="4800" u="sng">
                <a:solidFill>
                  <a:srgbClr val="F9000B"/>
                </a:solidFill>
                <a:latin typeface="Comic Sans MS" pitchFamily="66" charset="0"/>
              </a:rPr>
              <a:t>Ocean acidification</a:t>
            </a:r>
            <a:endParaRPr lang="en-US" u="sng">
              <a:solidFill>
                <a:srgbClr val="F9000B"/>
              </a:solidFill>
            </a:endParaRPr>
          </a:p>
        </p:txBody>
      </p:sp>
      <p:sp>
        <p:nvSpPr>
          <p:cNvPr id="64515" name="Rectangle 3"/>
          <p:cNvSpPr>
            <a:spLocks noGrp="1" noChangeArrowheads="1"/>
          </p:cNvSpPr>
          <p:nvPr>
            <p:ph type="body" idx="4294967295"/>
          </p:nvPr>
        </p:nvSpPr>
        <p:spPr>
          <a:xfrm>
            <a:off x="809625" y="1239838"/>
            <a:ext cx="8229600" cy="1204912"/>
          </a:xfrm>
        </p:spPr>
        <p:txBody>
          <a:bodyPr/>
          <a:lstStyle/>
          <a:p>
            <a:r>
              <a:rPr lang="en-US">
                <a:solidFill>
                  <a:srgbClr val="000060"/>
                </a:solidFill>
                <a:latin typeface="Comic Sans MS" pitchFamily="66" charset="0"/>
              </a:rPr>
              <a:t>CO</a:t>
            </a:r>
            <a:r>
              <a:rPr lang="en-US" baseline="-25000">
                <a:solidFill>
                  <a:srgbClr val="000060"/>
                </a:solidFill>
                <a:latin typeface="Comic Sans MS" pitchFamily="66" charset="0"/>
              </a:rPr>
              <a:t>2</a:t>
            </a:r>
            <a:r>
              <a:rPr lang="en-US">
                <a:solidFill>
                  <a:srgbClr val="000060"/>
                </a:solidFill>
                <a:latin typeface="Comic Sans MS" pitchFamily="66" charset="0"/>
              </a:rPr>
              <a:t> is corrosive to the shells and skeletons of many marine organisms</a:t>
            </a:r>
            <a:endParaRPr lang="en-US">
              <a:solidFill>
                <a:srgbClr val="000060"/>
              </a:solidFill>
            </a:endParaRPr>
          </a:p>
        </p:txBody>
      </p:sp>
      <p:pic>
        <p:nvPicPr>
          <p:cNvPr id="64516" name="Picture 4"/>
          <p:cNvPicPr>
            <a:picLocks noChangeAspect="1" noChangeArrowheads="1"/>
          </p:cNvPicPr>
          <p:nvPr/>
        </p:nvPicPr>
        <p:blipFill>
          <a:blip r:embed="rId3"/>
          <a:srcRect/>
          <a:stretch>
            <a:fillRect/>
          </a:stretch>
        </p:blipFill>
        <p:spPr bwMode="auto">
          <a:xfrm>
            <a:off x="4648200" y="3265488"/>
            <a:ext cx="4495800" cy="3106737"/>
          </a:xfrm>
          <a:prstGeom prst="rect">
            <a:avLst/>
          </a:prstGeom>
          <a:noFill/>
          <a:ln w="9525">
            <a:noFill/>
            <a:miter lim="800000"/>
            <a:headEnd/>
            <a:tailEnd/>
          </a:ln>
          <a:effectLst/>
        </p:spPr>
      </p:pic>
      <p:sp>
        <p:nvSpPr>
          <p:cNvPr id="64517" name="Rectangle 5"/>
          <p:cNvSpPr>
            <a:spLocks noChangeArrowheads="1"/>
          </p:cNvSpPr>
          <p:nvPr/>
        </p:nvSpPr>
        <p:spPr bwMode="auto">
          <a:xfrm>
            <a:off x="5334000" y="6556375"/>
            <a:ext cx="3336925" cy="304800"/>
          </a:xfrm>
          <a:prstGeom prst="rect">
            <a:avLst/>
          </a:prstGeom>
          <a:noFill/>
          <a:ln w="9525">
            <a:noFill/>
            <a:miter lim="800000"/>
            <a:headEnd/>
            <a:tailEnd/>
          </a:ln>
          <a:effectLst/>
        </p:spPr>
        <p:txBody>
          <a:bodyPr wrap="none">
            <a:spAutoFit/>
          </a:bodyPr>
          <a:lstStyle/>
          <a:p>
            <a:r>
              <a:rPr lang="en-US" sz="1400" i="1">
                <a:solidFill>
                  <a:srgbClr val="000000"/>
                </a:solidFill>
                <a:latin typeface="Comic Sans MS" pitchFamily="66" charset="0"/>
              </a:rPr>
              <a:t>http://www.biol.tsukuba.ac.jp/~inouye</a:t>
            </a:r>
          </a:p>
        </p:txBody>
      </p:sp>
      <p:pic>
        <p:nvPicPr>
          <p:cNvPr id="64518" name="Picture 6"/>
          <p:cNvPicPr>
            <a:picLocks noChangeAspect="1" noChangeArrowheads="1"/>
          </p:cNvPicPr>
          <p:nvPr/>
        </p:nvPicPr>
        <p:blipFill>
          <a:blip r:embed="rId4"/>
          <a:srcRect/>
          <a:stretch>
            <a:fillRect/>
          </a:stretch>
        </p:blipFill>
        <p:spPr bwMode="auto">
          <a:xfrm>
            <a:off x="304800" y="3276600"/>
            <a:ext cx="4114800" cy="2987675"/>
          </a:xfrm>
          <a:prstGeom prst="rect">
            <a:avLst/>
          </a:prstGeom>
          <a:noFill/>
          <a:ln w="9525">
            <a:noFill/>
            <a:miter lim="800000"/>
            <a:headEnd/>
            <a:tailEnd/>
          </a:ln>
          <a:effectLst/>
        </p:spPr>
      </p:pic>
      <p:sp>
        <p:nvSpPr>
          <p:cNvPr id="64519" name="Text Box 7"/>
          <p:cNvSpPr txBox="1">
            <a:spLocks noChangeArrowheads="1"/>
          </p:cNvSpPr>
          <p:nvPr/>
        </p:nvSpPr>
        <p:spPr bwMode="auto">
          <a:xfrm>
            <a:off x="990600" y="6564313"/>
            <a:ext cx="2997200" cy="304800"/>
          </a:xfrm>
          <a:prstGeom prst="rect">
            <a:avLst/>
          </a:prstGeom>
          <a:noFill/>
          <a:ln w="9525">
            <a:noFill/>
            <a:miter lim="800000"/>
            <a:headEnd/>
            <a:tailEnd/>
          </a:ln>
          <a:effectLst/>
        </p:spPr>
        <p:txBody>
          <a:bodyPr wrap="none">
            <a:spAutoFit/>
          </a:bodyPr>
          <a:lstStyle/>
          <a:p>
            <a:r>
              <a:rPr lang="en-US" sz="1400" i="1">
                <a:solidFill>
                  <a:srgbClr val="000000"/>
                </a:solidFill>
                <a:latin typeface="Comic Sans MS" pitchFamily="66" charset="0"/>
              </a:rPr>
              <a:t>Photo: Missouri Botanical Gardens</a:t>
            </a:r>
          </a:p>
        </p:txBody>
      </p:sp>
      <p:sp>
        <p:nvSpPr>
          <p:cNvPr id="64520" name="Text Box 8"/>
          <p:cNvSpPr txBox="1">
            <a:spLocks noChangeArrowheads="1"/>
          </p:cNvSpPr>
          <p:nvPr/>
        </p:nvSpPr>
        <p:spPr bwMode="auto">
          <a:xfrm>
            <a:off x="860425" y="2743200"/>
            <a:ext cx="3101975" cy="519113"/>
          </a:xfrm>
          <a:prstGeom prst="rect">
            <a:avLst/>
          </a:prstGeom>
          <a:noFill/>
          <a:ln w="9525">
            <a:noFill/>
            <a:miter lim="800000"/>
            <a:headEnd/>
            <a:tailEnd/>
          </a:ln>
          <a:effectLst/>
        </p:spPr>
        <p:txBody>
          <a:bodyPr>
            <a:spAutoFit/>
          </a:bodyPr>
          <a:lstStyle/>
          <a:p>
            <a:pPr algn="ctr">
              <a:spcBef>
                <a:spcPct val="50000"/>
              </a:spcBef>
            </a:pPr>
            <a:r>
              <a:rPr lang="en-US" sz="2800">
                <a:solidFill>
                  <a:srgbClr val="FFF200"/>
                </a:solidFill>
                <a:effectLst>
                  <a:outerShdw blurRad="38100" dist="38100" dir="2700000" algn="tl">
                    <a:srgbClr val="C0C0C0"/>
                  </a:outerShdw>
                </a:effectLst>
                <a:latin typeface="Comic Sans MS" pitchFamily="66" charset="0"/>
              </a:rPr>
              <a:t>Corals</a:t>
            </a:r>
          </a:p>
        </p:txBody>
      </p:sp>
      <p:sp>
        <p:nvSpPr>
          <p:cNvPr id="64521" name="Text Box 9"/>
          <p:cNvSpPr txBox="1">
            <a:spLocks noChangeArrowheads="1"/>
          </p:cNvSpPr>
          <p:nvPr/>
        </p:nvSpPr>
        <p:spPr bwMode="auto">
          <a:xfrm>
            <a:off x="5029200" y="2743200"/>
            <a:ext cx="3733800" cy="519113"/>
          </a:xfrm>
          <a:prstGeom prst="rect">
            <a:avLst/>
          </a:prstGeom>
          <a:noFill/>
          <a:ln w="9525">
            <a:noFill/>
            <a:miter lim="800000"/>
            <a:headEnd/>
            <a:tailEnd/>
          </a:ln>
          <a:effectLst/>
        </p:spPr>
        <p:txBody>
          <a:bodyPr>
            <a:spAutoFit/>
          </a:bodyPr>
          <a:lstStyle/>
          <a:p>
            <a:pPr algn="ctr">
              <a:spcBef>
                <a:spcPct val="50000"/>
              </a:spcBef>
            </a:pPr>
            <a:r>
              <a:rPr lang="en-US" sz="2800">
                <a:solidFill>
                  <a:srgbClr val="FFF200"/>
                </a:solidFill>
                <a:effectLst>
                  <a:outerShdw blurRad="38100" dist="38100" dir="2700000" algn="tl">
                    <a:srgbClr val="C0C0C0"/>
                  </a:outerShdw>
                </a:effectLst>
                <a:latin typeface="Comic Sans MS" pitchFamily="66" charset="0"/>
              </a:rPr>
              <a:t>Calcareous plankton</a:t>
            </a:r>
            <a:endParaRPr lang="en-US" sz="2800">
              <a:solidFill>
                <a:schemeClr val="folHlink"/>
              </a:solidFill>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4787900" y="4368800"/>
            <a:ext cx="4356100" cy="2489200"/>
          </a:xfrm>
          <a:prstGeom prst="rect">
            <a:avLst/>
          </a:prstGeom>
          <a:solidFill>
            <a:srgbClr val="000000">
              <a:alpha val="10001"/>
            </a:srgbClr>
          </a:solidFill>
          <a:ln w="9525">
            <a:noFill/>
            <a:miter lim="800000"/>
            <a:headEnd/>
            <a:tailEnd/>
          </a:ln>
          <a:effectLst/>
        </p:spPr>
        <p:txBody>
          <a:bodyPr wrap="none" anchor="ctr"/>
          <a:lstStyle/>
          <a:p>
            <a:endParaRPr lang="en-US"/>
          </a:p>
        </p:txBody>
      </p:sp>
      <p:grpSp>
        <p:nvGrpSpPr>
          <p:cNvPr id="43011" name="Group 3"/>
          <p:cNvGrpSpPr>
            <a:grpSpLocks/>
          </p:cNvGrpSpPr>
          <p:nvPr/>
        </p:nvGrpSpPr>
        <p:grpSpPr bwMode="auto">
          <a:xfrm>
            <a:off x="750888" y="1173163"/>
            <a:ext cx="4684712" cy="5684837"/>
            <a:chOff x="465" y="739"/>
            <a:chExt cx="2951" cy="3581"/>
          </a:xfrm>
        </p:grpSpPr>
        <p:pic>
          <p:nvPicPr>
            <p:cNvPr id="43012" name="Picture 4" descr="CPT Cape Town Cape of Good Hope Nature Reserve ocean wave b"/>
            <p:cNvPicPr>
              <a:picLocks noChangeAspect="1" noChangeArrowheads="1"/>
            </p:cNvPicPr>
            <p:nvPr/>
          </p:nvPicPr>
          <p:blipFill>
            <a:blip r:embed="rId3">
              <a:lum bright="-8000" contrast="-8000"/>
            </a:blip>
            <a:srcRect/>
            <a:stretch>
              <a:fillRect/>
            </a:stretch>
          </p:blipFill>
          <p:spPr bwMode="auto">
            <a:xfrm>
              <a:off x="465" y="739"/>
              <a:ext cx="2951" cy="3318"/>
            </a:xfrm>
            <a:prstGeom prst="rect">
              <a:avLst/>
            </a:prstGeom>
            <a:noFill/>
            <a:ln w="9525">
              <a:noFill/>
              <a:miter lim="800000"/>
              <a:headEnd/>
              <a:tailEnd/>
            </a:ln>
          </p:spPr>
        </p:pic>
        <p:pic>
          <p:nvPicPr>
            <p:cNvPr id="43013" name="Picture 5" descr="CPT Cape Town Cape of Good Hope Nature Reserve ocean wave b"/>
            <p:cNvPicPr>
              <a:picLocks noChangeAspect="1" noChangeArrowheads="1"/>
            </p:cNvPicPr>
            <p:nvPr/>
          </p:nvPicPr>
          <p:blipFill>
            <a:blip r:embed="rId3">
              <a:lum bright="-8000" contrast="-8000"/>
            </a:blip>
            <a:srcRect/>
            <a:stretch>
              <a:fillRect/>
            </a:stretch>
          </p:blipFill>
          <p:spPr bwMode="auto">
            <a:xfrm>
              <a:off x="465" y="1858"/>
              <a:ext cx="2951" cy="2462"/>
            </a:xfrm>
            <a:prstGeom prst="rect">
              <a:avLst/>
            </a:prstGeom>
            <a:noFill/>
            <a:ln w="9525">
              <a:noFill/>
              <a:miter lim="800000"/>
              <a:headEnd/>
              <a:tailEnd/>
            </a:ln>
          </p:spPr>
        </p:pic>
      </p:grpSp>
      <p:sp>
        <p:nvSpPr>
          <p:cNvPr id="43014" name="Rectangle 6"/>
          <p:cNvSpPr>
            <a:spLocks noChangeArrowheads="1"/>
          </p:cNvSpPr>
          <p:nvPr/>
        </p:nvSpPr>
        <p:spPr bwMode="auto">
          <a:xfrm>
            <a:off x="838200" y="365125"/>
            <a:ext cx="5200650" cy="711200"/>
          </a:xfrm>
          <a:prstGeom prst="rect">
            <a:avLst/>
          </a:prstGeom>
          <a:noFill/>
          <a:ln w="9525">
            <a:noFill/>
            <a:miter lim="800000"/>
            <a:headEnd/>
            <a:tailEnd/>
          </a:ln>
          <a:effectLst>
            <a:outerShdw dist="17961" dir="2700000" algn="ctr" rotWithShape="0">
              <a:srgbClr val="FF8D1B"/>
            </a:outerShdw>
          </a:effectLst>
        </p:spPr>
        <p:txBody>
          <a:bodyPr anchor="ctr"/>
          <a:lstStyle/>
          <a:p>
            <a:r>
              <a:rPr lang="en-US" sz="4000">
                <a:solidFill>
                  <a:srgbClr val="000000"/>
                </a:solidFill>
                <a:latin typeface="Impact" pitchFamily="34" charset="0"/>
              </a:rPr>
              <a:t>Ocean Acidification</a:t>
            </a:r>
          </a:p>
        </p:txBody>
      </p:sp>
      <p:grpSp>
        <p:nvGrpSpPr>
          <p:cNvPr id="43015" name="Group 7"/>
          <p:cNvGrpSpPr>
            <a:grpSpLocks/>
          </p:cNvGrpSpPr>
          <p:nvPr/>
        </p:nvGrpSpPr>
        <p:grpSpPr bwMode="auto">
          <a:xfrm>
            <a:off x="909638" y="4473575"/>
            <a:ext cx="4383087" cy="1684338"/>
            <a:chOff x="573" y="2970"/>
            <a:chExt cx="2761" cy="1061"/>
          </a:xfrm>
        </p:grpSpPr>
        <p:grpSp>
          <p:nvGrpSpPr>
            <p:cNvPr id="43016" name="Group 8"/>
            <p:cNvGrpSpPr>
              <a:grpSpLocks/>
            </p:cNvGrpSpPr>
            <p:nvPr/>
          </p:nvGrpSpPr>
          <p:grpSpPr bwMode="auto">
            <a:xfrm>
              <a:off x="573" y="2970"/>
              <a:ext cx="2687" cy="327"/>
              <a:chOff x="573" y="2970"/>
              <a:chExt cx="2687" cy="327"/>
            </a:xfrm>
          </p:grpSpPr>
          <p:sp>
            <p:nvSpPr>
              <p:cNvPr id="43017" name="Rectangle 9"/>
              <p:cNvSpPr>
                <a:spLocks noChangeArrowheads="1"/>
              </p:cNvSpPr>
              <p:nvPr/>
            </p:nvSpPr>
            <p:spPr bwMode="auto">
              <a:xfrm>
                <a:off x="573" y="2970"/>
                <a:ext cx="2687" cy="327"/>
              </a:xfrm>
              <a:prstGeom prst="rect">
                <a:avLst/>
              </a:prstGeom>
              <a:solidFill>
                <a:srgbClr val="99CCFF"/>
              </a:solidFill>
              <a:ln w="9525">
                <a:noFill/>
                <a:miter lim="800000"/>
                <a:headEnd/>
                <a:tailEnd/>
              </a:ln>
              <a:effectLst/>
            </p:spPr>
            <p:txBody>
              <a:bodyPr>
                <a:spAutoFit/>
              </a:bodyPr>
              <a:lstStyle/>
              <a:p>
                <a:r>
                  <a:rPr lang="en-US" sz="2800" b="1">
                    <a:solidFill>
                      <a:srgbClr val="000000"/>
                    </a:solidFill>
                  </a:rPr>
                  <a:t>CO</a:t>
                </a:r>
                <a:r>
                  <a:rPr lang="en-US" sz="2800" b="1" baseline="-25000">
                    <a:solidFill>
                      <a:srgbClr val="000000"/>
                    </a:solidFill>
                  </a:rPr>
                  <a:t>2 </a:t>
                </a:r>
                <a:r>
                  <a:rPr lang="en-US" sz="2800" b="1">
                    <a:solidFill>
                      <a:srgbClr val="000000"/>
                    </a:solidFill>
                  </a:rPr>
                  <a:t>+ H</a:t>
                </a:r>
                <a:r>
                  <a:rPr lang="en-US" sz="2800" b="1" baseline="-25000">
                    <a:solidFill>
                      <a:srgbClr val="000000"/>
                    </a:solidFill>
                  </a:rPr>
                  <a:t>2</a:t>
                </a:r>
                <a:r>
                  <a:rPr lang="en-US" sz="2800" b="1">
                    <a:solidFill>
                      <a:srgbClr val="000000"/>
                    </a:solidFill>
                  </a:rPr>
                  <a:t>0      HCO</a:t>
                </a:r>
                <a:r>
                  <a:rPr lang="en-US" sz="2800" b="1" baseline="-25000">
                    <a:solidFill>
                      <a:srgbClr val="000000"/>
                    </a:solidFill>
                  </a:rPr>
                  <a:t>3</a:t>
                </a:r>
                <a:r>
                  <a:rPr lang="en-US" sz="3600" b="1" baseline="30000">
                    <a:solidFill>
                      <a:srgbClr val="000000"/>
                    </a:solidFill>
                  </a:rPr>
                  <a:t>-</a:t>
                </a:r>
                <a:r>
                  <a:rPr lang="en-US" sz="2800" b="1">
                    <a:solidFill>
                      <a:srgbClr val="000000"/>
                    </a:solidFill>
                  </a:rPr>
                  <a:t> + H</a:t>
                </a:r>
                <a:r>
                  <a:rPr lang="en-US" sz="2800" b="1" baseline="30000">
                    <a:solidFill>
                      <a:srgbClr val="000000"/>
                    </a:solidFill>
                  </a:rPr>
                  <a:t>+</a:t>
                </a:r>
              </a:p>
            </p:txBody>
          </p:sp>
          <p:sp>
            <p:nvSpPr>
              <p:cNvPr id="43018" name="Line 10"/>
              <p:cNvSpPr>
                <a:spLocks noChangeShapeType="1"/>
              </p:cNvSpPr>
              <p:nvPr/>
            </p:nvSpPr>
            <p:spPr bwMode="auto">
              <a:xfrm>
                <a:off x="1720" y="3160"/>
                <a:ext cx="296" cy="0"/>
              </a:xfrm>
              <a:prstGeom prst="line">
                <a:avLst/>
              </a:prstGeom>
              <a:noFill/>
              <a:ln w="38100">
                <a:solidFill>
                  <a:srgbClr val="000000"/>
                </a:solidFill>
                <a:round/>
                <a:headEnd/>
                <a:tailEnd type="arrow" w="med" len="med"/>
              </a:ln>
              <a:effectLst/>
            </p:spPr>
            <p:txBody>
              <a:bodyPr/>
              <a:lstStyle/>
              <a:p>
                <a:endParaRPr lang="en-US"/>
              </a:p>
            </p:txBody>
          </p:sp>
        </p:grpSp>
        <p:sp>
          <p:nvSpPr>
            <p:cNvPr id="43019" name="Rectangle 11"/>
            <p:cNvSpPr>
              <a:spLocks noChangeArrowheads="1"/>
            </p:cNvSpPr>
            <p:nvPr/>
          </p:nvSpPr>
          <p:spPr bwMode="auto">
            <a:xfrm>
              <a:off x="1922" y="3589"/>
              <a:ext cx="1412" cy="442"/>
            </a:xfrm>
            <a:prstGeom prst="rect">
              <a:avLst/>
            </a:prstGeom>
            <a:noFill/>
            <a:ln w="9525">
              <a:noFill/>
              <a:miter lim="800000"/>
              <a:headEnd/>
              <a:tailEnd/>
            </a:ln>
            <a:effectLst/>
          </p:spPr>
          <p:txBody>
            <a:bodyPr>
              <a:spAutoFit/>
            </a:bodyPr>
            <a:lstStyle/>
            <a:p>
              <a:pPr algn="ctr"/>
              <a:r>
                <a:rPr lang="en-US" sz="2000" b="1">
                  <a:solidFill>
                    <a:srgbClr val="000000"/>
                  </a:solidFill>
                </a:rPr>
                <a:t>Water becomes more acidic.</a:t>
              </a:r>
            </a:p>
          </p:txBody>
        </p:sp>
        <p:sp>
          <p:nvSpPr>
            <p:cNvPr id="43020" name="Rectangle 12"/>
            <p:cNvSpPr>
              <a:spLocks noChangeArrowheads="1"/>
            </p:cNvSpPr>
            <p:nvPr/>
          </p:nvSpPr>
          <p:spPr bwMode="auto">
            <a:xfrm>
              <a:off x="2053" y="3296"/>
              <a:ext cx="1212" cy="231"/>
            </a:xfrm>
            <a:prstGeom prst="rect">
              <a:avLst/>
            </a:prstGeom>
            <a:solidFill>
              <a:srgbClr val="D04A00"/>
            </a:solidFill>
            <a:ln w="9525">
              <a:noFill/>
              <a:miter lim="800000"/>
              <a:headEnd/>
              <a:tailEnd/>
            </a:ln>
            <a:effectLst/>
          </p:spPr>
          <p:txBody>
            <a:bodyPr>
              <a:spAutoFit/>
            </a:bodyPr>
            <a:lstStyle/>
            <a:p>
              <a:pPr algn="ctr"/>
              <a:r>
                <a:rPr lang="en-US"/>
                <a:t>(ACID)</a:t>
              </a:r>
            </a:p>
          </p:txBody>
        </p:sp>
      </p:grpSp>
      <p:sp>
        <p:nvSpPr>
          <p:cNvPr id="43021" name="Rectangle 13"/>
          <p:cNvSpPr>
            <a:spLocks noChangeArrowheads="1"/>
          </p:cNvSpPr>
          <p:nvPr/>
        </p:nvSpPr>
        <p:spPr bwMode="auto">
          <a:xfrm>
            <a:off x="6892925" y="2636838"/>
            <a:ext cx="2114550" cy="925512"/>
          </a:xfrm>
          <a:prstGeom prst="rect">
            <a:avLst/>
          </a:prstGeom>
          <a:noFill/>
          <a:ln w="9525">
            <a:solidFill>
              <a:srgbClr val="FFCC66"/>
            </a:solidFill>
            <a:miter lim="800000"/>
            <a:headEnd/>
            <a:tailEnd/>
          </a:ln>
          <a:effectLst/>
        </p:spPr>
        <p:txBody>
          <a:bodyPr>
            <a:spAutoFit/>
          </a:bodyPr>
          <a:lstStyle/>
          <a:p>
            <a:r>
              <a:rPr lang="en-US">
                <a:solidFill>
                  <a:srgbClr val="00FF00"/>
                </a:solidFill>
              </a:rPr>
              <a:t>Remains in the atmosphere (greenhouse gas)</a:t>
            </a:r>
          </a:p>
        </p:txBody>
      </p:sp>
      <p:sp>
        <p:nvSpPr>
          <p:cNvPr id="43022" name="Rectangle 14"/>
          <p:cNvSpPr>
            <a:spLocks noChangeArrowheads="1"/>
          </p:cNvSpPr>
          <p:nvPr/>
        </p:nvSpPr>
        <p:spPr bwMode="auto">
          <a:xfrm>
            <a:off x="3468688" y="3441700"/>
            <a:ext cx="1708150" cy="771525"/>
          </a:xfrm>
          <a:prstGeom prst="rect">
            <a:avLst/>
          </a:prstGeom>
          <a:noFill/>
          <a:ln w="9525">
            <a:solidFill>
              <a:srgbClr val="FFCC66"/>
            </a:solidFill>
            <a:miter lim="800000"/>
            <a:headEnd/>
            <a:tailEnd/>
          </a:ln>
          <a:effectLst/>
        </p:spPr>
        <p:txBody>
          <a:bodyPr>
            <a:spAutoFit/>
          </a:bodyPr>
          <a:lstStyle/>
          <a:p>
            <a:r>
              <a:rPr lang="en-US" sz="2200">
                <a:solidFill>
                  <a:srgbClr val="00FFFF"/>
                </a:solidFill>
              </a:rPr>
              <a:t>Dissolves in sea water</a:t>
            </a:r>
          </a:p>
        </p:txBody>
      </p:sp>
      <p:grpSp>
        <p:nvGrpSpPr>
          <p:cNvPr id="43023" name="Group 15"/>
          <p:cNvGrpSpPr>
            <a:grpSpLocks/>
          </p:cNvGrpSpPr>
          <p:nvPr/>
        </p:nvGrpSpPr>
        <p:grpSpPr bwMode="auto">
          <a:xfrm>
            <a:off x="4521200" y="2362200"/>
            <a:ext cx="3657600" cy="3632200"/>
            <a:chOff x="2848" y="1488"/>
            <a:chExt cx="2304" cy="2288"/>
          </a:xfrm>
        </p:grpSpPr>
        <p:sp>
          <p:nvSpPr>
            <p:cNvPr id="43024" name="Rectangle 16"/>
            <p:cNvSpPr>
              <a:spLocks noChangeArrowheads="1"/>
            </p:cNvSpPr>
            <p:nvPr/>
          </p:nvSpPr>
          <p:spPr bwMode="auto">
            <a:xfrm>
              <a:off x="4098" y="3287"/>
              <a:ext cx="543" cy="333"/>
            </a:xfrm>
            <a:prstGeom prst="rect">
              <a:avLst/>
            </a:prstGeom>
            <a:noFill/>
            <a:ln w="9525">
              <a:solidFill>
                <a:srgbClr val="FFCC66"/>
              </a:solidFill>
              <a:miter lim="800000"/>
              <a:headEnd/>
              <a:tailEnd/>
            </a:ln>
            <a:effectLst/>
          </p:spPr>
          <p:txBody>
            <a:bodyPr wrap="none">
              <a:spAutoFit/>
            </a:bodyPr>
            <a:lstStyle/>
            <a:p>
              <a:r>
                <a:rPr lang="en-US" sz="2800" b="1">
                  <a:solidFill>
                    <a:srgbClr val="00FFFF"/>
                  </a:solidFill>
                </a:rPr>
                <a:t>CO</a:t>
              </a:r>
              <a:r>
                <a:rPr lang="en-US" sz="2800" b="1" baseline="-25000">
                  <a:solidFill>
                    <a:srgbClr val="00FFFF"/>
                  </a:solidFill>
                </a:rPr>
                <a:t>2</a:t>
              </a:r>
            </a:p>
          </p:txBody>
        </p:sp>
        <p:sp>
          <p:nvSpPr>
            <p:cNvPr id="43025" name="Rectangle 17"/>
            <p:cNvSpPr>
              <a:spLocks noChangeArrowheads="1"/>
            </p:cNvSpPr>
            <p:nvPr/>
          </p:nvSpPr>
          <p:spPr bwMode="auto">
            <a:xfrm>
              <a:off x="4605" y="3082"/>
              <a:ext cx="543" cy="333"/>
            </a:xfrm>
            <a:prstGeom prst="rect">
              <a:avLst/>
            </a:prstGeom>
            <a:noFill/>
            <a:ln w="9525">
              <a:solidFill>
                <a:srgbClr val="FFCC66"/>
              </a:solidFill>
              <a:miter lim="800000"/>
              <a:headEnd/>
              <a:tailEnd/>
            </a:ln>
            <a:effectLst/>
          </p:spPr>
          <p:txBody>
            <a:bodyPr wrap="none">
              <a:spAutoFit/>
            </a:bodyPr>
            <a:lstStyle/>
            <a:p>
              <a:r>
                <a:rPr lang="en-US" sz="2800" b="1">
                  <a:solidFill>
                    <a:srgbClr val="00FF00"/>
                  </a:solidFill>
                </a:rPr>
                <a:t>CO</a:t>
              </a:r>
              <a:r>
                <a:rPr lang="en-US" sz="2800" b="1" baseline="-25000">
                  <a:solidFill>
                    <a:srgbClr val="00FF00"/>
                  </a:solidFill>
                </a:rPr>
                <a:t>2</a:t>
              </a:r>
            </a:p>
          </p:txBody>
        </p:sp>
        <p:sp>
          <p:nvSpPr>
            <p:cNvPr id="43026" name="Line 18"/>
            <p:cNvSpPr>
              <a:spLocks noChangeShapeType="1"/>
            </p:cNvSpPr>
            <p:nvPr/>
          </p:nvSpPr>
          <p:spPr bwMode="auto">
            <a:xfrm flipH="1" flipV="1">
              <a:off x="4920" y="3424"/>
              <a:ext cx="232" cy="320"/>
            </a:xfrm>
            <a:prstGeom prst="line">
              <a:avLst/>
            </a:prstGeom>
            <a:noFill/>
            <a:ln w="57150">
              <a:solidFill>
                <a:srgbClr val="FFCC66"/>
              </a:solidFill>
              <a:round/>
              <a:headEnd/>
              <a:tailEnd type="arrow" w="med" len="med"/>
            </a:ln>
            <a:effectLst/>
          </p:spPr>
          <p:txBody>
            <a:bodyPr/>
            <a:lstStyle/>
            <a:p>
              <a:endParaRPr lang="en-US"/>
            </a:p>
          </p:txBody>
        </p:sp>
        <p:sp>
          <p:nvSpPr>
            <p:cNvPr id="43027" name="Line 19"/>
            <p:cNvSpPr>
              <a:spLocks noChangeShapeType="1"/>
            </p:cNvSpPr>
            <p:nvPr/>
          </p:nvSpPr>
          <p:spPr bwMode="auto">
            <a:xfrm flipH="1" flipV="1">
              <a:off x="4544" y="3624"/>
              <a:ext cx="432" cy="152"/>
            </a:xfrm>
            <a:prstGeom prst="line">
              <a:avLst/>
            </a:prstGeom>
            <a:noFill/>
            <a:ln w="57150">
              <a:solidFill>
                <a:srgbClr val="FFCC66"/>
              </a:solidFill>
              <a:round/>
              <a:headEnd/>
              <a:tailEnd type="arrow" w="med" len="med"/>
            </a:ln>
            <a:effectLst/>
          </p:spPr>
          <p:txBody>
            <a:bodyPr/>
            <a:lstStyle/>
            <a:p>
              <a:endParaRPr lang="en-US"/>
            </a:p>
          </p:txBody>
        </p:sp>
        <p:sp>
          <p:nvSpPr>
            <p:cNvPr id="43028" name="Freeform 20"/>
            <p:cNvSpPr>
              <a:spLocks/>
            </p:cNvSpPr>
            <p:nvPr/>
          </p:nvSpPr>
          <p:spPr bwMode="auto">
            <a:xfrm>
              <a:off x="2848" y="1488"/>
              <a:ext cx="1552" cy="1768"/>
            </a:xfrm>
            <a:custGeom>
              <a:avLst/>
              <a:gdLst/>
              <a:ahLst/>
              <a:cxnLst>
                <a:cxn ang="0">
                  <a:pos x="1552" y="1896"/>
                </a:cxn>
                <a:cxn ang="0">
                  <a:pos x="792" y="200"/>
                </a:cxn>
                <a:cxn ang="0">
                  <a:pos x="0" y="696"/>
                </a:cxn>
              </a:cxnLst>
              <a:rect l="0" t="0" r="r" b="b"/>
              <a:pathLst>
                <a:path w="1552" h="1896">
                  <a:moveTo>
                    <a:pt x="1552" y="1896"/>
                  </a:moveTo>
                  <a:cubicBezTo>
                    <a:pt x="1301" y="1148"/>
                    <a:pt x="1051" y="400"/>
                    <a:pt x="792" y="200"/>
                  </a:cubicBezTo>
                  <a:cubicBezTo>
                    <a:pt x="533" y="0"/>
                    <a:pt x="266" y="348"/>
                    <a:pt x="0" y="696"/>
                  </a:cubicBezTo>
                </a:path>
              </a:pathLst>
            </a:custGeom>
            <a:noFill/>
            <a:ln w="76200" cmpd="sng">
              <a:solidFill>
                <a:srgbClr val="FFCC66"/>
              </a:solidFill>
              <a:round/>
              <a:headEnd type="none" w="med" len="med"/>
              <a:tailEnd type="arrow" w="med" len="med"/>
            </a:ln>
            <a:effectLst/>
          </p:spPr>
          <p:txBody>
            <a:bodyPr/>
            <a:lstStyle/>
            <a:p>
              <a:endParaRPr lang="en-US"/>
            </a:p>
          </p:txBody>
        </p:sp>
        <p:sp>
          <p:nvSpPr>
            <p:cNvPr id="43029" name="Freeform 21"/>
            <p:cNvSpPr>
              <a:spLocks/>
            </p:cNvSpPr>
            <p:nvPr/>
          </p:nvSpPr>
          <p:spPr bwMode="auto">
            <a:xfrm>
              <a:off x="4485" y="2264"/>
              <a:ext cx="267" cy="808"/>
            </a:xfrm>
            <a:custGeom>
              <a:avLst/>
              <a:gdLst/>
              <a:ahLst/>
              <a:cxnLst>
                <a:cxn ang="0">
                  <a:pos x="267" y="920"/>
                </a:cxn>
                <a:cxn ang="0">
                  <a:pos x="19" y="376"/>
                </a:cxn>
                <a:cxn ang="0">
                  <a:pos x="155" y="0"/>
                </a:cxn>
              </a:cxnLst>
              <a:rect l="0" t="0" r="r" b="b"/>
              <a:pathLst>
                <a:path w="267" h="920">
                  <a:moveTo>
                    <a:pt x="267" y="920"/>
                  </a:moveTo>
                  <a:cubicBezTo>
                    <a:pt x="152" y="724"/>
                    <a:pt x="38" y="529"/>
                    <a:pt x="19" y="376"/>
                  </a:cubicBezTo>
                  <a:cubicBezTo>
                    <a:pt x="0" y="223"/>
                    <a:pt x="77" y="111"/>
                    <a:pt x="155" y="0"/>
                  </a:cubicBezTo>
                </a:path>
              </a:pathLst>
            </a:custGeom>
            <a:noFill/>
            <a:ln w="76200" cmpd="sng">
              <a:solidFill>
                <a:srgbClr val="FFCC66"/>
              </a:solidFill>
              <a:round/>
              <a:headEnd type="none" w="med" len="med"/>
              <a:tailEnd type="arrow" w="med" len="med"/>
            </a:ln>
            <a:effectLst/>
          </p:spPr>
          <p:txBody>
            <a:bodyPr/>
            <a:lstStyle/>
            <a:p>
              <a:endParaRPr lang="en-US"/>
            </a:p>
          </p:txBody>
        </p:sp>
      </p:grpSp>
      <p:grpSp>
        <p:nvGrpSpPr>
          <p:cNvPr id="43030" name="Group 22"/>
          <p:cNvGrpSpPr>
            <a:grpSpLocks/>
          </p:cNvGrpSpPr>
          <p:nvPr/>
        </p:nvGrpSpPr>
        <p:grpSpPr bwMode="auto">
          <a:xfrm>
            <a:off x="1354138" y="1233488"/>
            <a:ext cx="7789862" cy="5624512"/>
            <a:chOff x="853" y="777"/>
            <a:chExt cx="4907" cy="3543"/>
          </a:xfrm>
        </p:grpSpPr>
        <p:pic>
          <p:nvPicPr>
            <p:cNvPr id="43031" name="Picture 23" descr="smokestacks4"/>
            <p:cNvPicPr>
              <a:picLocks noChangeAspect="1" noChangeArrowheads="1"/>
            </p:cNvPicPr>
            <p:nvPr/>
          </p:nvPicPr>
          <p:blipFill>
            <a:blip r:embed="rId4">
              <a:lum contrast="28000"/>
            </a:blip>
            <a:srcRect/>
            <a:stretch>
              <a:fillRect/>
            </a:stretch>
          </p:blipFill>
          <p:spPr bwMode="auto">
            <a:xfrm>
              <a:off x="4752" y="3560"/>
              <a:ext cx="1008" cy="760"/>
            </a:xfrm>
            <a:prstGeom prst="rect">
              <a:avLst/>
            </a:prstGeom>
            <a:noFill/>
            <a:ln w="9525">
              <a:solidFill>
                <a:srgbClr val="FFCC66"/>
              </a:solidFill>
              <a:miter lim="800000"/>
              <a:headEnd/>
              <a:tailEnd/>
            </a:ln>
          </p:spPr>
        </p:pic>
        <p:sp>
          <p:nvSpPr>
            <p:cNvPr id="43032" name="Text Box 24"/>
            <p:cNvSpPr txBox="1">
              <a:spLocks noChangeArrowheads="1"/>
            </p:cNvSpPr>
            <p:nvPr/>
          </p:nvSpPr>
          <p:spPr bwMode="auto">
            <a:xfrm>
              <a:off x="853" y="777"/>
              <a:ext cx="4312" cy="407"/>
            </a:xfrm>
            <a:prstGeom prst="rect">
              <a:avLst/>
            </a:prstGeom>
            <a:solidFill>
              <a:srgbClr val="000000">
                <a:alpha val="50000"/>
              </a:srgbClr>
            </a:solidFill>
            <a:ln w="3175">
              <a:noFill/>
              <a:miter lim="800000"/>
              <a:headEnd/>
              <a:tailEnd/>
            </a:ln>
            <a:effectLst/>
          </p:spPr>
          <p:txBody>
            <a:bodyPr/>
            <a:lstStyle/>
            <a:p>
              <a:pPr algn="ctr"/>
              <a:r>
                <a:rPr lang="en-US" sz="2000"/>
                <a:t>Over the last 200 years, about </a:t>
              </a:r>
              <a:r>
                <a:rPr lang="en-US" sz="2000">
                  <a:solidFill>
                    <a:srgbClr val="FFFF00"/>
                  </a:solidFill>
                </a:rPr>
                <a:t>50%</a:t>
              </a:r>
              <a:r>
                <a:rPr lang="en-US" sz="2000"/>
                <a:t> of all CO</a:t>
              </a:r>
              <a:r>
                <a:rPr lang="en-US" sz="2000" baseline="-25000"/>
                <a:t>2</a:t>
              </a:r>
              <a:r>
                <a:rPr lang="en-US" sz="2000"/>
                <a:t> produced on earth has been </a:t>
              </a:r>
              <a:r>
                <a:rPr lang="en-US" sz="2000">
                  <a:solidFill>
                    <a:srgbClr val="FFFF00"/>
                  </a:solidFill>
                </a:rPr>
                <a:t>absorbed by the ocean.</a:t>
              </a:r>
            </a:p>
          </p:txBody>
        </p:sp>
        <p:sp>
          <p:nvSpPr>
            <p:cNvPr id="43033" name="Line 25"/>
            <p:cNvSpPr>
              <a:spLocks noChangeShapeType="1"/>
            </p:cNvSpPr>
            <p:nvPr/>
          </p:nvSpPr>
          <p:spPr bwMode="auto">
            <a:xfrm>
              <a:off x="928" y="1256"/>
              <a:ext cx="4184" cy="0"/>
            </a:xfrm>
            <a:prstGeom prst="line">
              <a:avLst/>
            </a:prstGeom>
            <a:noFill/>
            <a:ln w="38100" cmpd="dbl">
              <a:solidFill>
                <a:srgbClr val="BDDDDB"/>
              </a:solidFill>
              <a:round/>
              <a:headEnd/>
              <a:tailEnd/>
            </a:ln>
            <a:effectLst/>
          </p:spPr>
          <p:txBody>
            <a:bodyPr/>
            <a:lstStyle/>
            <a:p>
              <a:endParaRPr lang="en-US"/>
            </a:p>
          </p:txBody>
        </p:sp>
      </p:grpSp>
      <p:sp>
        <p:nvSpPr>
          <p:cNvPr id="43034" name="Rectangle 26"/>
          <p:cNvSpPr>
            <a:spLocks noChangeArrowheads="1"/>
          </p:cNvSpPr>
          <p:nvPr/>
        </p:nvSpPr>
        <p:spPr bwMode="auto">
          <a:xfrm rot="-5400000">
            <a:off x="-1845468" y="4780756"/>
            <a:ext cx="3910012" cy="244475"/>
          </a:xfrm>
          <a:prstGeom prst="rect">
            <a:avLst/>
          </a:prstGeom>
          <a:noFill/>
          <a:ln w="9525">
            <a:noFill/>
            <a:miter lim="800000"/>
            <a:headEnd/>
            <a:tailEnd/>
          </a:ln>
          <a:effectLst/>
        </p:spPr>
        <p:txBody>
          <a:bodyPr wrap="none">
            <a:spAutoFit/>
          </a:bodyPr>
          <a:lstStyle/>
          <a:p>
            <a:r>
              <a:rPr lang="en-US" sz="1000">
                <a:solidFill>
                  <a:srgbClr val="360000"/>
                </a:solidFill>
              </a:rPr>
              <a:t>Global Warming: The Greatest Threat © 2006 Deborah L. Williams</a:t>
            </a:r>
          </a:p>
        </p:txBody>
      </p:sp>
      <p:sp>
        <p:nvSpPr>
          <p:cNvPr id="43035" name="Text Box 27"/>
          <p:cNvSpPr txBox="1">
            <a:spLocks noChangeArrowheads="1"/>
          </p:cNvSpPr>
          <p:nvPr/>
        </p:nvSpPr>
        <p:spPr bwMode="auto">
          <a:xfrm>
            <a:off x="6934200" y="1606550"/>
            <a:ext cx="2354263" cy="274638"/>
          </a:xfrm>
          <a:prstGeom prst="rect">
            <a:avLst/>
          </a:prstGeom>
          <a:noFill/>
          <a:ln w="9525">
            <a:noFill/>
            <a:miter lim="800000"/>
            <a:headEnd/>
            <a:tailEnd/>
          </a:ln>
          <a:effectLst/>
        </p:spPr>
        <p:txBody>
          <a:bodyPr>
            <a:spAutoFit/>
          </a:bodyPr>
          <a:lstStyle/>
          <a:p>
            <a:pPr>
              <a:spcBef>
                <a:spcPct val="50000"/>
              </a:spcBef>
            </a:pPr>
            <a:r>
              <a:rPr lang="en-US" sz="1200">
                <a:solidFill>
                  <a:srgbClr val="FFFF99"/>
                </a:solidFill>
              </a:rPr>
              <a:t>(</a:t>
            </a:r>
            <a:r>
              <a:rPr lang="en-US" sz="1200" b="1">
                <a:solidFill>
                  <a:srgbClr val="FFFF99"/>
                </a:solidFill>
              </a:rPr>
              <a:t>Royal Society 6/05</a:t>
            </a:r>
            <a:r>
              <a:rPr lang="en-US" sz="1200">
                <a:solidFill>
                  <a:srgbClr val="FFFF99"/>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3023"/>
                                        </p:tgtEl>
                                        <p:attrNameLst>
                                          <p:attrName>style.visibility</p:attrName>
                                        </p:attrNameLst>
                                      </p:cBhvr>
                                      <p:to>
                                        <p:strVal val="visible"/>
                                      </p:to>
                                    </p:set>
                                    <p:animEffect transition="in" filter="wipe(down)">
                                      <p:cBhvr>
                                        <p:cTn id="7" dur="1000"/>
                                        <p:tgtEl>
                                          <p:spTgt spid="43023"/>
                                        </p:tgtEl>
                                      </p:cBhvr>
                                    </p:animEffect>
                                  </p:childTnLst>
                                </p:cTn>
                              </p:par>
                            </p:childTnLst>
                          </p:cTn>
                        </p:par>
                        <p:par>
                          <p:cTn id="8" fill="hold">
                            <p:stCondLst>
                              <p:cond delay="1000"/>
                            </p:stCondLst>
                            <p:childTnLst>
                              <p:par>
                                <p:cTn id="9" presetID="1" presetClass="entr" presetSubtype="0" fill="hold" grpId="0" nodeType="afterEffect">
                                  <p:stCondLst>
                                    <p:cond delay="200"/>
                                  </p:stCondLst>
                                  <p:childTnLst>
                                    <p:set>
                                      <p:cBhvr>
                                        <p:cTn id="10" dur="1" fill="hold">
                                          <p:stCondLst>
                                            <p:cond delay="0"/>
                                          </p:stCondLst>
                                        </p:cTn>
                                        <p:tgtEl>
                                          <p:spTgt spid="43021"/>
                                        </p:tgtEl>
                                        <p:attrNameLst>
                                          <p:attrName>style.visibility</p:attrName>
                                        </p:attrNameLst>
                                      </p:cBhvr>
                                      <p:to>
                                        <p:strVal val="visible"/>
                                      </p:to>
                                    </p:set>
                                  </p:childTnLst>
                                </p:cTn>
                              </p:par>
                            </p:childTnLst>
                          </p:cTn>
                        </p:par>
                        <p:par>
                          <p:cTn id="11" fill="hold">
                            <p:stCondLst>
                              <p:cond delay="1200"/>
                            </p:stCondLst>
                            <p:childTnLst>
                              <p:par>
                                <p:cTn id="12" presetID="1" presetClass="entr" presetSubtype="0" fill="hold" grpId="0" nodeType="afterEffect">
                                  <p:stCondLst>
                                    <p:cond delay="700"/>
                                  </p:stCondLst>
                                  <p:childTnLst>
                                    <p:set>
                                      <p:cBhvr>
                                        <p:cTn id="13" dur="1" fill="hold">
                                          <p:stCondLst>
                                            <p:cond delay="0"/>
                                          </p:stCondLst>
                                        </p:cTn>
                                        <p:tgtEl>
                                          <p:spTgt spid="43022"/>
                                        </p:tgtEl>
                                        <p:attrNameLst>
                                          <p:attrName>style.visibility</p:attrName>
                                        </p:attrNameLst>
                                      </p:cBhvr>
                                      <p:to>
                                        <p:strVal val="visible"/>
                                      </p:to>
                                    </p:set>
                                  </p:childTnLst>
                                </p:cTn>
                              </p:par>
                            </p:childTnLst>
                          </p:cTn>
                        </p:par>
                        <p:par>
                          <p:cTn id="14" fill="hold">
                            <p:stCondLst>
                              <p:cond delay="1900"/>
                            </p:stCondLst>
                            <p:childTnLst>
                              <p:par>
                                <p:cTn id="15" presetID="1" presetClass="entr" presetSubtype="0" fill="hold" nodeType="afterEffect">
                                  <p:stCondLst>
                                    <p:cond delay="500"/>
                                  </p:stCondLst>
                                  <p:childTnLst>
                                    <p:set>
                                      <p:cBhvr>
                                        <p:cTn id="16" dur="1" fill="hold">
                                          <p:stCondLst>
                                            <p:cond delay="0"/>
                                          </p:stCondLst>
                                        </p:cTn>
                                        <p:tgtEl>
                                          <p:spTgt spid="430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1" grpId="0" animBg="1"/>
      <p:bldP spid="430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endParaRPr lang="en-US"/>
          </a:p>
        </p:txBody>
      </p:sp>
      <p:sp>
        <p:nvSpPr>
          <p:cNvPr id="86019" name="Rectangle 3"/>
          <p:cNvSpPr>
            <a:spLocks noGrp="1" noChangeArrowheads="1"/>
          </p:cNvSpPr>
          <p:nvPr>
            <p:ph type="body" idx="1"/>
          </p:nvPr>
        </p:nvSpPr>
        <p:spPr/>
        <p:txBody>
          <a:bodyPr/>
          <a:lstStyle/>
          <a:p>
            <a:endParaRPr lang="en-US"/>
          </a:p>
        </p:txBody>
      </p:sp>
      <p:pic>
        <p:nvPicPr>
          <p:cNvPr id="86021" name="Picture 5" descr="Image2m"/>
          <p:cNvPicPr>
            <a:picLocks noChangeAspect="1" noChangeArrowheads="1"/>
          </p:cNvPicPr>
          <p:nvPr/>
        </p:nvPicPr>
        <p:blipFill>
          <a:blip r:embed="rId2"/>
          <a:srcRect/>
          <a:stretch>
            <a:fillRect/>
          </a:stretch>
        </p:blipFill>
        <p:spPr bwMode="auto">
          <a:xfrm>
            <a:off x="0" y="-71438"/>
            <a:ext cx="9144000" cy="692943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OceanNPPChange"/>
          <p:cNvPicPr>
            <a:picLocks noChangeAspect="1" noChangeArrowheads="1"/>
          </p:cNvPicPr>
          <p:nvPr/>
        </p:nvPicPr>
        <p:blipFill>
          <a:blip r:embed="rId3"/>
          <a:srcRect/>
          <a:stretch>
            <a:fillRect/>
          </a:stretch>
        </p:blipFill>
        <p:spPr bwMode="auto">
          <a:xfrm>
            <a:off x="0" y="685800"/>
            <a:ext cx="9144000" cy="6172200"/>
          </a:xfrm>
          <a:prstGeom prst="rect">
            <a:avLst/>
          </a:prstGeom>
          <a:noFill/>
        </p:spPr>
      </p:pic>
      <p:sp>
        <p:nvSpPr>
          <p:cNvPr id="72707" name="Text Box 3"/>
          <p:cNvSpPr txBox="1">
            <a:spLocks noChangeArrowheads="1"/>
          </p:cNvSpPr>
          <p:nvPr/>
        </p:nvSpPr>
        <p:spPr bwMode="auto">
          <a:xfrm>
            <a:off x="1050925" y="-74613"/>
            <a:ext cx="7713663" cy="519113"/>
          </a:xfrm>
          <a:prstGeom prst="rect">
            <a:avLst/>
          </a:prstGeom>
          <a:noFill/>
          <a:ln w="9525">
            <a:noFill/>
            <a:miter lim="800000"/>
            <a:headEnd/>
            <a:tailEnd/>
          </a:ln>
          <a:effectLst/>
        </p:spPr>
        <p:txBody>
          <a:bodyPr wrap="none">
            <a:spAutoFit/>
          </a:bodyPr>
          <a:lstStyle/>
          <a:p>
            <a:pPr eaLnBrk="0" hangingPunct="0"/>
            <a:r>
              <a:rPr lang="en-US" sz="2800">
                <a:latin typeface="Arial Black" pitchFamily="34" charset="0"/>
              </a:rPr>
              <a:t>CHANGE IN OCEAN NPP  [1979 – 2002]</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228600"/>
            <a:ext cx="8229600" cy="914400"/>
          </a:xfrm>
        </p:spPr>
        <p:txBody>
          <a:bodyPr/>
          <a:lstStyle/>
          <a:p>
            <a:r>
              <a:rPr lang="en-US" sz="4000" b="1"/>
              <a:t>Iron in the Oceans</a:t>
            </a:r>
          </a:p>
        </p:txBody>
      </p:sp>
      <p:sp>
        <p:nvSpPr>
          <p:cNvPr id="92163" name="Rectangle 3"/>
          <p:cNvSpPr>
            <a:spLocks noGrp="1" noChangeArrowheads="1"/>
          </p:cNvSpPr>
          <p:nvPr>
            <p:ph type="body" idx="1"/>
          </p:nvPr>
        </p:nvSpPr>
        <p:spPr>
          <a:xfrm>
            <a:off x="304800" y="1447800"/>
            <a:ext cx="6553200" cy="4343400"/>
          </a:xfrm>
        </p:spPr>
        <p:txBody>
          <a:bodyPr/>
          <a:lstStyle/>
          <a:p>
            <a:pPr>
              <a:lnSpc>
                <a:spcPct val="90000"/>
              </a:lnSpc>
            </a:pPr>
            <a:r>
              <a:rPr lang="en-US" sz="2800"/>
              <a:t>Sources of naturally occurring iron</a:t>
            </a:r>
          </a:p>
          <a:p>
            <a:pPr lvl="1">
              <a:lnSpc>
                <a:spcPct val="90000"/>
              </a:lnSpc>
            </a:pPr>
            <a:r>
              <a:rPr lang="en-US" sz="2400"/>
              <a:t>Volcanic coastal shelves</a:t>
            </a:r>
          </a:p>
          <a:p>
            <a:pPr lvl="1">
              <a:lnSpc>
                <a:spcPct val="90000"/>
              </a:lnSpc>
            </a:pPr>
            <a:r>
              <a:rPr lang="en-US" sz="2400"/>
              <a:t>Dust in blown in from land</a:t>
            </a:r>
          </a:p>
          <a:p>
            <a:pPr lvl="1">
              <a:lnSpc>
                <a:spcPct val="90000"/>
              </a:lnSpc>
            </a:pPr>
            <a:r>
              <a:rPr lang="en-US" sz="2400"/>
              <a:t>Upwellings</a:t>
            </a:r>
          </a:p>
          <a:p>
            <a:pPr lvl="1">
              <a:lnSpc>
                <a:spcPct val="90000"/>
              </a:lnSpc>
              <a:buFontTx/>
              <a:buNone/>
            </a:pPr>
            <a:endParaRPr lang="en-US" sz="1200"/>
          </a:p>
          <a:p>
            <a:pPr lvl="1">
              <a:lnSpc>
                <a:spcPct val="90000"/>
              </a:lnSpc>
              <a:buFontTx/>
              <a:buNone/>
            </a:pPr>
            <a:endParaRPr lang="en-US" sz="1200"/>
          </a:p>
          <a:p>
            <a:pPr lvl="1">
              <a:lnSpc>
                <a:spcPct val="90000"/>
              </a:lnSpc>
              <a:buFontTx/>
              <a:buNone/>
            </a:pPr>
            <a:endParaRPr lang="en-US" sz="1200"/>
          </a:p>
          <a:p>
            <a:pPr>
              <a:lnSpc>
                <a:spcPct val="90000"/>
              </a:lnSpc>
            </a:pPr>
            <a:r>
              <a:rPr lang="en-US" sz="2800"/>
              <a:t>Role in ecosystems</a:t>
            </a:r>
          </a:p>
          <a:p>
            <a:pPr lvl="1">
              <a:lnSpc>
                <a:spcPct val="90000"/>
              </a:lnSpc>
            </a:pPr>
            <a:r>
              <a:rPr lang="en-US" sz="2400"/>
              <a:t>Key nutrient that helps </a:t>
            </a:r>
          </a:p>
          <a:p>
            <a:pPr lvl="1">
              <a:lnSpc>
                <a:spcPct val="90000"/>
              </a:lnSpc>
              <a:buFontTx/>
              <a:buNone/>
            </a:pPr>
            <a:r>
              <a:rPr lang="en-US" sz="2400"/>
              <a:t>   plants take up nitrogen</a:t>
            </a:r>
          </a:p>
        </p:txBody>
      </p:sp>
      <p:pic>
        <p:nvPicPr>
          <p:cNvPr id="92164" name="Picture 4" descr="sahara_dust_storm_apr302003_modiswall"/>
          <p:cNvPicPr>
            <a:picLocks noChangeAspect="1" noChangeArrowheads="1"/>
          </p:cNvPicPr>
          <p:nvPr/>
        </p:nvPicPr>
        <p:blipFill>
          <a:blip r:embed="rId2"/>
          <a:srcRect l="5661" t="7333" r="5661" b="7825"/>
          <a:stretch>
            <a:fillRect/>
          </a:stretch>
        </p:blipFill>
        <p:spPr bwMode="auto">
          <a:xfrm>
            <a:off x="4648200" y="3657600"/>
            <a:ext cx="3657600" cy="2800350"/>
          </a:xfrm>
          <a:prstGeom prst="rect">
            <a:avLst/>
          </a:prstGeom>
          <a:noFill/>
        </p:spPr>
      </p:pic>
      <p:pic>
        <p:nvPicPr>
          <p:cNvPr id="92165" name="Picture 5" descr="plankton_lg"/>
          <p:cNvPicPr>
            <a:picLocks noChangeAspect="1" noChangeArrowheads="1"/>
          </p:cNvPicPr>
          <p:nvPr/>
        </p:nvPicPr>
        <p:blipFill>
          <a:blip r:embed="rId3"/>
          <a:srcRect/>
          <a:stretch>
            <a:fillRect/>
          </a:stretch>
        </p:blipFill>
        <p:spPr bwMode="auto">
          <a:xfrm>
            <a:off x="6629400" y="990600"/>
            <a:ext cx="1938338" cy="29718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body" idx="1"/>
          </p:nvPr>
        </p:nvSpPr>
        <p:spPr>
          <a:xfrm>
            <a:off x="762000" y="4419600"/>
            <a:ext cx="7620000" cy="1905000"/>
          </a:xfrm>
        </p:spPr>
        <p:txBody>
          <a:bodyPr/>
          <a:lstStyle/>
          <a:p>
            <a:pPr algn="ctr">
              <a:buFontTx/>
              <a:buNone/>
            </a:pPr>
            <a:r>
              <a:rPr lang="en-US"/>
              <a:t>“Give me a few oil tankers full of iron, and I’ll give you an ice age.”</a:t>
            </a:r>
          </a:p>
          <a:p>
            <a:pPr algn="ctr">
              <a:buFontTx/>
              <a:buNone/>
            </a:pPr>
            <a:r>
              <a:rPr lang="en-US" sz="1400"/>
              <a:t>  </a:t>
            </a:r>
          </a:p>
          <a:p>
            <a:pPr algn="r">
              <a:buFontTx/>
              <a:buNone/>
            </a:pPr>
            <a:r>
              <a:rPr lang="en-US" sz="2600" i="1"/>
              <a:t>– John Martin, WHOI Scientist</a:t>
            </a:r>
          </a:p>
        </p:txBody>
      </p:sp>
      <p:pic>
        <p:nvPicPr>
          <p:cNvPr id="93187" name="Picture 3" descr="BosporusOilTanker"/>
          <p:cNvPicPr>
            <a:picLocks noChangeAspect="1" noChangeArrowheads="1"/>
          </p:cNvPicPr>
          <p:nvPr/>
        </p:nvPicPr>
        <p:blipFill>
          <a:blip r:embed="rId2"/>
          <a:srcRect/>
          <a:stretch>
            <a:fillRect/>
          </a:stretch>
        </p:blipFill>
        <p:spPr bwMode="auto">
          <a:xfrm>
            <a:off x="3048000" y="381000"/>
            <a:ext cx="4648200" cy="3486150"/>
          </a:xfrm>
          <a:prstGeom prst="rect">
            <a:avLst/>
          </a:prstGeom>
          <a:noFill/>
        </p:spPr>
      </p:pic>
      <p:pic>
        <p:nvPicPr>
          <p:cNvPr id="93188" name="Picture 4" descr="image?id=102150&amp;rendTypeId=4"/>
          <p:cNvPicPr>
            <a:picLocks noChangeAspect="1" noChangeArrowheads="1"/>
          </p:cNvPicPr>
          <p:nvPr/>
        </p:nvPicPr>
        <p:blipFill>
          <a:blip r:embed="rId3"/>
          <a:srcRect/>
          <a:stretch>
            <a:fillRect/>
          </a:stretch>
        </p:blipFill>
        <p:spPr bwMode="auto">
          <a:xfrm>
            <a:off x="1219200" y="2667000"/>
            <a:ext cx="2133600" cy="146208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57200" y="152400"/>
            <a:ext cx="8229600" cy="1143000"/>
          </a:xfrm>
        </p:spPr>
        <p:txBody>
          <a:bodyPr/>
          <a:lstStyle/>
          <a:p>
            <a:r>
              <a:rPr lang="en-US" b="1"/>
              <a:t>Cashing in on Carbon Offsets</a:t>
            </a:r>
          </a:p>
        </p:txBody>
      </p:sp>
      <p:sp>
        <p:nvSpPr>
          <p:cNvPr id="94211" name="Rectangle 3"/>
          <p:cNvSpPr>
            <a:spLocks noGrp="1" noChangeArrowheads="1"/>
          </p:cNvSpPr>
          <p:nvPr>
            <p:ph type="body" idx="1"/>
          </p:nvPr>
        </p:nvSpPr>
        <p:spPr>
          <a:xfrm>
            <a:off x="2895600" y="1524000"/>
            <a:ext cx="6019800" cy="1752600"/>
          </a:xfrm>
        </p:spPr>
        <p:txBody>
          <a:bodyPr/>
          <a:lstStyle/>
          <a:p>
            <a:pPr>
              <a:lnSpc>
                <a:spcPct val="90000"/>
              </a:lnSpc>
            </a:pPr>
            <a:r>
              <a:rPr lang="en-US" sz="2600"/>
              <a:t>Climos taking over with $3.5 million in funding</a:t>
            </a:r>
          </a:p>
          <a:p>
            <a:pPr>
              <a:lnSpc>
                <a:spcPct val="90000"/>
              </a:lnSpc>
            </a:pPr>
            <a:r>
              <a:rPr lang="en-US" sz="2600"/>
              <a:t>Planktos bottom up after Galapagos proposal</a:t>
            </a:r>
          </a:p>
          <a:p>
            <a:pPr>
              <a:lnSpc>
                <a:spcPct val="90000"/>
              </a:lnSpc>
              <a:buFontTx/>
              <a:buNone/>
            </a:pPr>
            <a:endParaRPr lang="en-US" sz="2600"/>
          </a:p>
          <a:p>
            <a:pPr>
              <a:lnSpc>
                <a:spcPct val="90000"/>
              </a:lnSpc>
              <a:buFontTx/>
              <a:buNone/>
            </a:pPr>
            <a:endParaRPr lang="en-US"/>
          </a:p>
        </p:txBody>
      </p:sp>
      <p:pic>
        <p:nvPicPr>
          <p:cNvPr id="94212" name="Picture 4" descr="610x"/>
          <p:cNvPicPr>
            <a:picLocks noChangeAspect="1" noChangeArrowheads="1"/>
          </p:cNvPicPr>
          <p:nvPr/>
        </p:nvPicPr>
        <p:blipFill>
          <a:blip r:embed="rId2"/>
          <a:srcRect/>
          <a:stretch>
            <a:fillRect/>
          </a:stretch>
        </p:blipFill>
        <p:spPr bwMode="auto">
          <a:xfrm>
            <a:off x="3276600" y="3333750"/>
            <a:ext cx="5181600" cy="3213100"/>
          </a:xfrm>
          <a:prstGeom prst="rect">
            <a:avLst/>
          </a:prstGeom>
          <a:noFill/>
        </p:spPr>
      </p:pic>
      <p:pic>
        <p:nvPicPr>
          <p:cNvPr id="94213" name="Picture 5" descr="vessel"/>
          <p:cNvPicPr>
            <a:picLocks noChangeAspect="1" noChangeArrowheads="1"/>
          </p:cNvPicPr>
          <p:nvPr/>
        </p:nvPicPr>
        <p:blipFill>
          <a:blip r:embed="rId3"/>
          <a:srcRect/>
          <a:stretch>
            <a:fillRect/>
          </a:stretch>
        </p:blipFill>
        <p:spPr bwMode="auto">
          <a:xfrm>
            <a:off x="457200" y="1371600"/>
            <a:ext cx="2236788" cy="51816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DSC00013"/>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050" name="Rectangle 2"/>
          <p:cNvSpPr>
            <a:spLocks noGrp="1" noChangeArrowheads="1"/>
          </p:cNvSpPr>
          <p:nvPr>
            <p:ph type="ctrTitle"/>
          </p:nvPr>
        </p:nvSpPr>
        <p:spPr>
          <a:xfrm>
            <a:off x="-609600" y="609600"/>
            <a:ext cx="7772400" cy="1470025"/>
          </a:xfrm>
        </p:spPr>
        <p:txBody>
          <a:bodyPr/>
          <a:lstStyle/>
          <a:p>
            <a:r>
              <a:rPr lang="en-US" sz="4000" b="1"/>
              <a:t>Global Change and Oceans</a:t>
            </a:r>
          </a:p>
        </p:txBody>
      </p:sp>
      <p:sp>
        <p:nvSpPr>
          <p:cNvPr id="2051" name="Rectangle 3"/>
          <p:cNvSpPr>
            <a:spLocks noGrp="1" noChangeArrowheads="1"/>
          </p:cNvSpPr>
          <p:nvPr>
            <p:ph type="subTitle" idx="1"/>
          </p:nvPr>
        </p:nvSpPr>
        <p:spPr>
          <a:xfrm>
            <a:off x="152400" y="2743200"/>
            <a:ext cx="6400800" cy="1752600"/>
          </a:xfrm>
        </p:spPr>
        <p:txBody>
          <a:bodyPr/>
          <a:lstStyle/>
          <a:p>
            <a:r>
              <a:rPr lang="en-US" b="1"/>
              <a:t>Textbook pages 106 - 127</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endParaRPr lang="en-US"/>
          </a:p>
        </p:txBody>
      </p:sp>
      <p:sp>
        <p:nvSpPr>
          <p:cNvPr id="95235" name="Rectangle 3"/>
          <p:cNvSpPr>
            <a:spLocks noGrp="1" noChangeArrowheads="1"/>
          </p:cNvSpPr>
          <p:nvPr>
            <p:ph type="body" idx="1"/>
          </p:nvPr>
        </p:nvSpPr>
        <p:spPr>
          <a:xfrm>
            <a:off x="6019800" y="1600200"/>
            <a:ext cx="2667000" cy="1143000"/>
          </a:xfrm>
        </p:spPr>
        <p:txBody>
          <a:bodyPr/>
          <a:lstStyle/>
          <a:p>
            <a:pPr>
              <a:lnSpc>
                <a:spcPct val="80000"/>
              </a:lnSpc>
            </a:pPr>
            <a:r>
              <a:rPr lang="en-US" sz="2000"/>
              <a:t>Will the Carbon stay sequestered long enough to help?</a:t>
            </a:r>
          </a:p>
        </p:txBody>
      </p:sp>
      <p:pic>
        <p:nvPicPr>
          <p:cNvPr id="95237" name="Picture 5" descr="461px-Phytoplankton_SoAtlantic_20060215"/>
          <p:cNvPicPr>
            <a:picLocks noChangeAspect="1" noChangeArrowheads="1"/>
          </p:cNvPicPr>
          <p:nvPr/>
        </p:nvPicPr>
        <p:blipFill>
          <a:blip r:embed="rId2"/>
          <a:srcRect/>
          <a:stretch>
            <a:fillRect/>
          </a:stretch>
        </p:blipFill>
        <p:spPr bwMode="auto">
          <a:xfrm>
            <a:off x="0" y="0"/>
            <a:ext cx="5241925" cy="6811963"/>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endParaRPr lang="en-US"/>
          </a:p>
        </p:txBody>
      </p:sp>
      <p:sp>
        <p:nvSpPr>
          <p:cNvPr id="45059" name="Rectangle 3"/>
          <p:cNvSpPr>
            <a:spLocks noGrp="1" noChangeArrowheads="1"/>
          </p:cNvSpPr>
          <p:nvPr>
            <p:ph type="body" idx="1"/>
          </p:nvPr>
        </p:nvSpPr>
        <p:spPr/>
        <p:txBody>
          <a:bodyPr/>
          <a:lstStyle/>
          <a:p>
            <a:endParaRPr lang="en-US"/>
          </a:p>
        </p:txBody>
      </p:sp>
      <p:pic>
        <p:nvPicPr>
          <p:cNvPr id="45060" name="Picture 4" descr="ISS007-E-10244"/>
          <p:cNvPicPr>
            <a:picLocks noChangeAspect="1" noChangeArrowheads="1"/>
          </p:cNvPicPr>
          <p:nvPr/>
        </p:nvPicPr>
        <p:blipFill>
          <a:blip r:embed="rId3"/>
          <a:srcRect/>
          <a:stretch>
            <a:fillRect/>
          </a:stretch>
        </p:blipFill>
        <p:spPr bwMode="auto">
          <a:xfrm>
            <a:off x="-190500" y="0"/>
            <a:ext cx="9525000" cy="6858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endParaRPr lang="en-US"/>
          </a:p>
        </p:txBody>
      </p:sp>
      <p:sp>
        <p:nvSpPr>
          <p:cNvPr id="47107" name="Rectangle 3"/>
          <p:cNvSpPr>
            <a:spLocks noGrp="1" noChangeArrowheads="1"/>
          </p:cNvSpPr>
          <p:nvPr>
            <p:ph type="body" idx="1"/>
          </p:nvPr>
        </p:nvSpPr>
        <p:spPr/>
        <p:txBody>
          <a:bodyPr/>
          <a:lstStyle/>
          <a:p>
            <a:endParaRPr lang="en-US"/>
          </a:p>
        </p:txBody>
      </p:sp>
      <p:pic>
        <p:nvPicPr>
          <p:cNvPr id="47108" name="Picture 4" descr="EmanuelNature05"/>
          <p:cNvPicPr>
            <a:picLocks noChangeAspect="1" noChangeArrowheads="1"/>
          </p:cNvPicPr>
          <p:nvPr/>
        </p:nvPicPr>
        <p:blipFill>
          <a:blip r:embed="rId3"/>
          <a:srcRect/>
          <a:stretch>
            <a:fillRect/>
          </a:stretch>
        </p:blipFill>
        <p:spPr bwMode="auto">
          <a:xfrm>
            <a:off x="762000" y="330200"/>
            <a:ext cx="7620000" cy="6197600"/>
          </a:xfrm>
          <a:prstGeom prst="rect">
            <a:avLst/>
          </a:prstGeom>
          <a:noFill/>
        </p:spPr>
      </p:pic>
      <p:sp>
        <p:nvSpPr>
          <p:cNvPr id="47109" name="Text Box 5"/>
          <p:cNvSpPr txBox="1">
            <a:spLocks noChangeArrowheads="1"/>
          </p:cNvSpPr>
          <p:nvPr/>
        </p:nvSpPr>
        <p:spPr bwMode="auto">
          <a:xfrm>
            <a:off x="6324600" y="6583363"/>
            <a:ext cx="2819400" cy="274637"/>
          </a:xfrm>
          <a:prstGeom prst="rect">
            <a:avLst/>
          </a:prstGeom>
          <a:noFill/>
          <a:ln w="9525">
            <a:noFill/>
            <a:miter lim="800000"/>
            <a:headEnd/>
            <a:tailEnd/>
          </a:ln>
          <a:effectLst/>
        </p:spPr>
        <p:txBody>
          <a:bodyPr wrap="none">
            <a:spAutoFit/>
          </a:bodyPr>
          <a:lstStyle/>
          <a:p>
            <a:pPr eaLnBrk="0" hangingPunct="0"/>
            <a:r>
              <a:rPr lang="en-US" sz="1200">
                <a:latin typeface="Arial Black" pitchFamily="34" charset="0"/>
              </a:rPr>
              <a:t>Emanuel, Nature 4 August 2005</a:t>
            </a:r>
          </a:p>
        </p:txBody>
      </p:sp>
      <p:sp>
        <p:nvSpPr>
          <p:cNvPr id="47110" name="Text Box 6"/>
          <p:cNvSpPr txBox="1">
            <a:spLocks noChangeArrowheads="1"/>
          </p:cNvSpPr>
          <p:nvPr/>
        </p:nvSpPr>
        <p:spPr bwMode="auto">
          <a:xfrm>
            <a:off x="1447800" y="0"/>
            <a:ext cx="6340475" cy="519113"/>
          </a:xfrm>
          <a:prstGeom prst="rect">
            <a:avLst/>
          </a:prstGeom>
          <a:noFill/>
          <a:ln w="9525">
            <a:noFill/>
            <a:miter lim="800000"/>
            <a:headEnd/>
            <a:tailEnd/>
          </a:ln>
          <a:effectLst/>
        </p:spPr>
        <p:txBody>
          <a:bodyPr wrap="none">
            <a:spAutoFit/>
          </a:bodyPr>
          <a:lstStyle/>
          <a:p>
            <a:pPr eaLnBrk="0" hangingPunct="0"/>
            <a:r>
              <a:rPr lang="en-US" sz="2800">
                <a:latin typeface="Arial Black" pitchFamily="34" charset="0"/>
              </a:rPr>
              <a:t>Increase in Hurricane Intensity </a:t>
            </a:r>
          </a:p>
        </p:txBody>
      </p:sp>
      <p:sp>
        <p:nvSpPr>
          <p:cNvPr id="47111" name="Text Box 7"/>
          <p:cNvSpPr txBox="1">
            <a:spLocks noChangeArrowheads="1"/>
          </p:cNvSpPr>
          <p:nvPr/>
        </p:nvSpPr>
        <p:spPr bwMode="auto">
          <a:xfrm>
            <a:off x="288925" y="6494463"/>
            <a:ext cx="3881438" cy="304800"/>
          </a:xfrm>
          <a:prstGeom prst="rect">
            <a:avLst/>
          </a:prstGeom>
          <a:noFill/>
          <a:ln w="9525">
            <a:noFill/>
            <a:miter lim="800000"/>
            <a:headEnd/>
            <a:tailEnd/>
          </a:ln>
          <a:effectLst/>
        </p:spPr>
        <p:txBody>
          <a:bodyPr wrap="none">
            <a:spAutoFit/>
          </a:bodyPr>
          <a:lstStyle/>
          <a:p>
            <a:pPr eaLnBrk="0" hangingPunct="0"/>
            <a:r>
              <a:rPr lang="en-US" sz="1400">
                <a:latin typeface="Arial Black" pitchFamily="34" charset="0"/>
              </a:rPr>
              <a:t>PDI = Potential Destructiveness Index</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endParaRPr lang="en-US"/>
          </a:p>
        </p:txBody>
      </p:sp>
      <p:sp>
        <p:nvSpPr>
          <p:cNvPr id="74755" name="Rectangle 3"/>
          <p:cNvSpPr>
            <a:spLocks noGrp="1" noChangeArrowheads="1"/>
          </p:cNvSpPr>
          <p:nvPr>
            <p:ph type="body" idx="1"/>
          </p:nvPr>
        </p:nvSpPr>
        <p:spPr/>
        <p:txBody>
          <a:bodyPr/>
          <a:lstStyle/>
          <a:p>
            <a:endParaRPr lang="en-US"/>
          </a:p>
        </p:txBody>
      </p:sp>
      <p:pic>
        <p:nvPicPr>
          <p:cNvPr id="74756" name="Picture 4" descr="WebsterScience2005"/>
          <p:cNvPicPr>
            <a:picLocks noChangeAspect="1" noChangeArrowheads="1"/>
          </p:cNvPicPr>
          <p:nvPr/>
        </p:nvPicPr>
        <p:blipFill>
          <a:blip r:embed="rId2"/>
          <a:srcRect/>
          <a:stretch>
            <a:fillRect/>
          </a:stretch>
        </p:blipFill>
        <p:spPr bwMode="auto">
          <a:xfrm>
            <a:off x="0" y="457200"/>
            <a:ext cx="9144000" cy="5943600"/>
          </a:xfrm>
          <a:prstGeom prst="rect">
            <a:avLst/>
          </a:prstGeom>
          <a:noFill/>
        </p:spPr>
      </p:pic>
      <p:sp>
        <p:nvSpPr>
          <p:cNvPr id="74757" name="Text Box 5"/>
          <p:cNvSpPr txBox="1">
            <a:spLocks noChangeArrowheads="1"/>
          </p:cNvSpPr>
          <p:nvPr/>
        </p:nvSpPr>
        <p:spPr bwMode="auto">
          <a:xfrm>
            <a:off x="5927725" y="6516688"/>
            <a:ext cx="3259138" cy="274637"/>
          </a:xfrm>
          <a:prstGeom prst="rect">
            <a:avLst/>
          </a:prstGeom>
          <a:noFill/>
          <a:ln w="9525">
            <a:noFill/>
            <a:miter lim="800000"/>
            <a:headEnd/>
            <a:tailEnd/>
          </a:ln>
          <a:effectLst/>
        </p:spPr>
        <p:txBody>
          <a:bodyPr wrap="none">
            <a:spAutoFit/>
          </a:bodyPr>
          <a:lstStyle/>
          <a:p>
            <a:pPr eaLnBrk="0" hangingPunct="0"/>
            <a:r>
              <a:rPr lang="en-US" sz="1200">
                <a:latin typeface="Arial Black" pitchFamily="34" charset="0"/>
              </a:rPr>
              <a:t>Webster et al, Science, Sept 16 2005</a:t>
            </a:r>
          </a:p>
        </p:txBody>
      </p:sp>
      <p:sp>
        <p:nvSpPr>
          <p:cNvPr id="74758" name="Text Box 6"/>
          <p:cNvSpPr txBox="1">
            <a:spLocks noChangeArrowheads="1"/>
          </p:cNvSpPr>
          <p:nvPr/>
        </p:nvSpPr>
        <p:spPr bwMode="auto">
          <a:xfrm>
            <a:off x="381000" y="0"/>
            <a:ext cx="8223250" cy="457200"/>
          </a:xfrm>
          <a:prstGeom prst="rect">
            <a:avLst/>
          </a:prstGeom>
          <a:noFill/>
          <a:ln w="9525">
            <a:noFill/>
            <a:miter lim="800000"/>
            <a:headEnd/>
            <a:tailEnd/>
          </a:ln>
          <a:effectLst/>
        </p:spPr>
        <p:txBody>
          <a:bodyPr wrap="none">
            <a:spAutoFit/>
          </a:bodyPr>
          <a:lstStyle/>
          <a:p>
            <a:pPr eaLnBrk="0" hangingPunct="0"/>
            <a:r>
              <a:rPr lang="en-US" sz="2400">
                <a:latin typeface="Arial Black" pitchFamily="34" charset="0"/>
              </a:rPr>
              <a:t>Increase in Category 4-5 Hurricanes 1970 - 2004</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endParaRPr lang="en-US"/>
          </a:p>
        </p:txBody>
      </p:sp>
      <p:sp>
        <p:nvSpPr>
          <p:cNvPr id="39939" name="Rectangle 3"/>
          <p:cNvSpPr>
            <a:spLocks noGrp="1" noChangeArrowheads="1"/>
          </p:cNvSpPr>
          <p:nvPr>
            <p:ph type="body" idx="1"/>
          </p:nvPr>
        </p:nvSpPr>
        <p:spPr/>
        <p:txBody>
          <a:bodyPr/>
          <a:lstStyle/>
          <a:p>
            <a:endParaRPr lang="en-US"/>
          </a:p>
        </p:txBody>
      </p:sp>
      <p:pic>
        <p:nvPicPr>
          <p:cNvPr id="39940" name="Picture 4" descr="Recent_Sea_Level_Rise"/>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endParaRPr lang="en-US"/>
          </a:p>
        </p:txBody>
      </p:sp>
      <p:sp>
        <p:nvSpPr>
          <p:cNvPr id="75779" name="Rectangle 3"/>
          <p:cNvSpPr>
            <a:spLocks noGrp="1" noChangeArrowheads="1"/>
          </p:cNvSpPr>
          <p:nvPr>
            <p:ph type="body" idx="1"/>
          </p:nvPr>
        </p:nvSpPr>
        <p:spPr/>
        <p:txBody>
          <a:bodyPr/>
          <a:lstStyle/>
          <a:p>
            <a:endParaRPr lang="en-US"/>
          </a:p>
        </p:txBody>
      </p:sp>
      <p:pic>
        <p:nvPicPr>
          <p:cNvPr id="75780" name="Picture 4" descr="SeaLevelGraphic1"/>
          <p:cNvPicPr>
            <a:picLocks noChangeAspect="1" noChangeArrowheads="1"/>
          </p:cNvPicPr>
          <p:nvPr/>
        </p:nvPicPr>
        <p:blipFill>
          <a:blip r:embed="rId2"/>
          <a:srcRect/>
          <a:stretch>
            <a:fillRect/>
          </a:stretch>
        </p:blipFill>
        <p:spPr bwMode="auto">
          <a:xfrm>
            <a:off x="0" y="685800"/>
            <a:ext cx="9144000" cy="56388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CC"/>
            </a:gs>
            <a:gs pos="100000">
              <a:srgbClr val="18185E"/>
            </a:gs>
          </a:gsLst>
          <a:lin ang="0" scaled="1"/>
        </a:gradFill>
        <a:effectLst/>
      </p:bgPr>
    </p:bg>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4235450" y="1042988"/>
            <a:ext cx="4748213" cy="5934075"/>
          </a:xfrm>
          <a:prstGeom prst="rect">
            <a:avLst/>
          </a:prstGeom>
          <a:noFill/>
          <a:ln w="9525" algn="ctr">
            <a:noFill/>
            <a:miter lim="800000"/>
            <a:headEnd/>
            <a:tailEnd/>
          </a:ln>
        </p:spPr>
        <p:txBody>
          <a:bodyPr>
            <a:spAutoFit/>
          </a:bodyPr>
          <a:lstStyle/>
          <a:p>
            <a:r>
              <a:rPr lang="en-US" sz="2400">
                <a:solidFill>
                  <a:srgbClr val="FFFFFF"/>
                </a:solidFill>
              </a:rPr>
              <a:t>•ocean expansion resulting from increased water temperatures;</a:t>
            </a:r>
          </a:p>
          <a:p>
            <a:endParaRPr lang="en-US" sz="2400">
              <a:solidFill>
                <a:srgbClr val="FFFFFF"/>
              </a:solidFill>
            </a:endParaRPr>
          </a:p>
          <a:p>
            <a:endParaRPr lang="en-US" sz="2400">
              <a:solidFill>
                <a:srgbClr val="FFFFFF"/>
              </a:solidFill>
            </a:endParaRPr>
          </a:p>
          <a:p>
            <a:endParaRPr lang="en-US" sz="2400">
              <a:solidFill>
                <a:srgbClr val="FFFFFF"/>
              </a:solidFill>
            </a:endParaRPr>
          </a:p>
          <a:p>
            <a:endParaRPr lang="en-US" sz="2400">
              <a:solidFill>
                <a:srgbClr val="FFFFFF"/>
              </a:solidFill>
            </a:endParaRPr>
          </a:p>
          <a:p>
            <a:pPr>
              <a:buFontTx/>
              <a:buChar char="•"/>
            </a:pPr>
            <a:r>
              <a:rPr lang="en-US" sz="2400">
                <a:solidFill>
                  <a:srgbClr val="FFFFFF"/>
                </a:solidFill>
              </a:rPr>
              <a:t>meltwater runoff from mountain glaciers around the world; and</a:t>
            </a:r>
          </a:p>
          <a:p>
            <a:endParaRPr lang="en-US" sz="2400">
              <a:solidFill>
                <a:srgbClr val="FFFFFF"/>
              </a:solidFill>
            </a:endParaRPr>
          </a:p>
          <a:p>
            <a:endParaRPr lang="en-US" sz="2400">
              <a:solidFill>
                <a:srgbClr val="FFFFFF"/>
              </a:solidFill>
            </a:endParaRPr>
          </a:p>
          <a:p>
            <a:pPr>
              <a:buFontTx/>
              <a:buChar char="•"/>
            </a:pPr>
            <a:r>
              <a:rPr lang="en-US" sz="2400">
                <a:solidFill>
                  <a:srgbClr val="FFFFFF"/>
                </a:solidFill>
              </a:rPr>
              <a:t>a contribution due to increased ice flow from Greenland and Antarctica </a:t>
            </a:r>
            <a:r>
              <a:rPr lang="en-US" sz="2400" b="1">
                <a:solidFill>
                  <a:srgbClr val="FFFFFF"/>
                </a:solidFill>
              </a:rPr>
              <a:t>at the rates observed for 1993-2003</a:t>
            </a:r>
            <a:r>
              <a:rPr lang="en-US" sz="2400">
                <a:solidFill>
                  <a:srgbClr val="FFFFFF"/>
                </a:solidFill>
              </a:rPr>
              <a:t>.</a:t>
            </a:r>
          </a:p>
          <a:p>
            <a:endParaRPr lang="en-US" sz="2400">
              <a:solidFill>
                <a:srgbClr val="FFFFFF"/>
              </a:solidFill>
            </a:endParaRPr>
          </a:p>
          <a:p>
            <a:endParaRPr lang="en-US" sz="2400">
              <a:solidFill>
                <a:srgbClr val="FFFFFF"/>
              </a:solidFill>
            </a:endParaRPr>
          </a:p>
        </p:txBody>
      </p:sp>
      <p:sp>
        <p:nvSpPr>
          <p:cNvPr id="81923" name="Rectangle 3"/>
          <p:cNvSpPr>
            <a:spLocks noChangeArrowheads="1"/>
          </p:cNvSpPr>
          <p:nvPr/>
        </p:nvSpPr>
        <p:spPr bwMode="auto">
          <a:xfrm>
            <a:off x="5329238" y="6299200"/>
            <a:ext cx="3594100" cy="457200"/>
          </a:xfrm>
          <a:prstGeom prst="rect">
            <a:avLst/>
          </a:prstGeom>
          <a:noFill/>
          <a:ln w="9525">
            <a:noFill/>
            <a:miter lim="800000"/>
            <a:headEnd/>
            <a:tailEnd/>
          </a:ln>
        </p:spPr>
        <p:txBody>
          <a:bodyPr>
            <a:spAutoFit/>
          </a:bodyPr>
          <a:lstStyle/>
          <a:p>
            <a:r>
              <a:rPr lang="en-US" sz="1200">
                <a:solidFill>
                  <a:srgbClr val="B2B2B2"/>
                </a:solidFill>
              </a:rPr>
              <a:t>Source: IPCC </a:t>
            </a:r>
            <a:r>
              <a:rPr lang="en-US" sz="1200" i="1">
                <a:solidFill>
                  <a:srgbClr val="B2B2B2"/>
                </a:solidFill>
              </a:rPr>
              <a:t>Climate Change 2007: The Physical Science Basis</a:t>
            </a:r>
            <a:r>
              <a:rPr lang="en-US" sz="1200">
                <a:solidFill>
                  <a:srgbClr val="B2B2B2"/>
                </a:solidFill>
              </a:rPr>
              <a:t>—Summary for Policymakers.   </a:t>
            </a:r>
          </a:p>
        </p:txBody>
      </p:sp>
      <p:sp>
        <p:nvSpPr>
          <p:cNvPr id="81924" name="Text Box 4"/>
          <p:cNvSpPr txBox="1">
            <a:spLocks noChangeArrowheads="1"/>
          </p:cNvSpPr>
          <p:nvPr/>
        </p:nvSpPr>
        <p:spPr bwMode="auto">
          <a:xfrm>
            <a:off x="1233488" y="133350"/>
            <a:ext cx="6456362" cy="579438"/>
          </a:xfrm>
          <a:prstGeom prst="rect">
            <a:avLst/>
          </a:prstGeom>
          <a:noFill/>
          <a:ln w="9525">
            <a:noFill/>
            <a:miter lim="800000"/>
            <a:headEnd/>
            <a:tailEnd/>
          </a:ln>
        </p:spPr>
        <p:txBody>
          <a:bodyPr wrap="none">
            <a:spAutoFit/>
          </a:bodyPr>
          <a:lstStyle/>
          <a:p>
            <a:r>
              <a:rPr lang="en-US" sz="3200">
                <a:solidFill>
                  <a:srgbClr val="FFFF99"/>
                </a:solidFill>
              </a:rPr>
              <a:t>Sea-level Rise Projections Include:</a:t>
            </a:r>
          </a:p>
        </p:txBody>
      </p:sp>
      <p:grpSp>
        <p:nvGrpSpPr>
          <p:cNvPr id="81925" name="Group 5"/>
          <p:cNvGrpSpPr>
            <a:grpSpLocks/>
          </p:cNvGrpSpPr>
          <p:nvPr/>
        </p:nvGrpSpPr>
        <p:grpSpPr bwMode="auto">
          <a:xfrm>
            <a:off x="682625" y="4679950"/>
            <a:ext cx="2941638" cy="2057400"/>
            <a:chOff x="430" y="2948"/>
            <a:chExt cx="1853" cy="1296"/>
          </a:xfrm>
        </p:grpSpPr>
        <p:sp>
          <p:nvSpPr>
            <p:cNvPr id="81926" name="Text Box 6"/>
            <p:cNvSpPr txBox="1">
              <a:spLocks noChangeArrowheads="1"/>
            </p:cNvSpPr>
            <p:nvPr/>
          </p:nvSpPr>
          <p:spPr bwMode="auto">
            <a:xfrm rot="-5400000">
              <a:off x="315" y="3751"/>
              <a:ext cx="404" cy="173"/>
            </a:xfrm>
            <a:prstGeom prst="rect">
              <a:avLst/>
            </a:prstGeom>
            <a:noFill/>
            <a:ln w="9525">
              <a:noFill/>
              <a:miter lim="800000"/>
              <a:headEnd/>
              <a:tailEnd/>
            </a:ln>
          </p:spPr>
          <p:txBody>
            <a:bodyPr wrap="none">
              <a:spAutoFit/>
            </a:bodyPr>
            <a:lstStyle/>
            <a:p>
              <a:r>
                <a:rPr lang="en-US" sz="1200">
                  <a:solidFill>
                    <a:srgbClr val="808080"/>
                  </a:solidFill>
                </a:rPr>
                <a:t> NASA</a:t>
              </a:r>
            </a:p>
          </p:txBody>
        </p:sp>
        <p:pic>
          <p:nvPicPr>
            <p:cNvPr id="81927" name="Picture 7" descr="antarctica_NASA"/>
            <p:cNvPicPr>
              <a:picLocks noChangeAspect="1" noChangeArrowheads="1"/>
            </p:cNvPicPr>
            <p:nvPr/>
          </p:nvPicPr>
          <p:blipFill>
            <a:blip r:embed="rId4"/>
            <a:srcRect/>
            <a:stretch>
              <a:fillRect/>
            </a:stretch>
          </p:blipFill>
          <p:spPr bwMode="auto">
            <a:xfrm>
              <a:off x="556" y="2948"/>
              <a:ext cx="1727" cy="1296"/>
            </a:xfrm>
            <a:prstGeom prst="rect">
              <a:avLst/>
            </a:prstGeom>
            <a:noFill/>
            <a:ln w="9525">
              <a:noFill/>
              <a:miter lim="800000"/>
              <a:headEnd/>
              <a:tailEnd/>
            </a:ln>
          </p:spPr>
        </p:pic>
      </p:grpSp>
      <p:grpSp>
        <p:nvGrpSpPr>
          <p:cNvPr id="81928" name="Group 8"/>
          <p:cNvGrpSpPr>
            <a:grpSpLocks/>
          </p:cNvGrpSpPr>
          <p:nvPr/>
        </p:nvGrpSpPr>
        <p:grpSpPr bwMode="auto">
          <a:xfrm>
            <a:off x="665163" y="2889250"/>
            <a:ext cx="2892425" cy="1736725"/>
            <a:chOff x="419" y="1820"/>
            <a:chExt cx="1822" cy="1094"/>
          </a:xfrm>
        </p:grpSpPr>
        <p:sp>
          <p:nvSpPr>
            <p:cNvPr id="81929" name="Text Box 9"/>
            <p:cNvSpPr txBox="1">
              <a:spLocks noChangeArrowheads="1"/>
            </p:cNvSpPr>
            <p:nvPr/>
          </p:nvSpPr>
          <p:spPr bwMode="auto">
            <a:xfrm rot="-5400000">
              <a:off x="-26" y="2296"/>
              <a:ext cx="1063" cy="173"/>
            </a:xfrm>
            <a:prstGeom prst="rect">
              <a:avLst/>
            </a:prstGeom>
            <a:noFill/>
            <a:ln w="9525">
              <a:noFill/>
              <a:miter lim="800000"/>
              <a:headEnd/>
              <a:tailEnd/>
            </a:ln>
          </p:spPr>
          <p:txBody>
            <a:bodyPr wrap="none">
              <a:spAutoFit/>
            </a:bodyPr>
            <a:lstStyle/>
            <a:p>
              <a:r>
                <a:rPr lang="en-US" sz="1200">
                  <a:solidFill>
                    <a:srgbClr val="808080"/>
                  </a:solidFill>
                </a:rPr>
                <a:t> National Park Service</a:t>
              </a:r>
            </a:p>
          </p:txBody>
        </p:sp>
        <p:pic>
          <p:nvPicPr>
            <p:cNvPr id="81930" name="Picture 10" descr="glacierNationalPark_NPS"/>
            <p:cNvPicPr>
              <a:picLocks noChangeAspect="1" noChangeArrowheads="1"/>
            </p:cNvPicPr>
            <p:nvPr/>
          </p:nvPicPr>
          <p:blipFill>
            <a:blip r:embed="rId5"/>
            <a:srcRect r="25600"/>
            <a:stretch>
              <a:fillRect/>
            </a:stretch>
          </p:blipFill>
          <p:spPr bwMode="auto">
            <a:xfrm>
              <a:off x="567" y="1820"/>
              <a:ext cx="1674" cy="1080"/>
            </a:xfrm>
            <a:prstGeom prst="rect">
              <a:avLst/>
            </a:prstGeom>
            <a:noFill/>
            <a:ln w="9525">
              <a:noFill/>
              <a:miter lim="800000"/>
              <a:headEnd/>
              <a:tailEnd/>
            </a:ln>
          </p:spPr>
        </p:pic>
      </p:grpSp>
      <p:pic>
        <p:nvPicPr>
          <p:cNvPr id="81931" name="Picture 11" descr="MCNA01298_0000[1]"/>
          <p:cNvPicPr>
            <a:picLocks noChangeAspect="1" noChangeArrowheads="1"/>
          </p:cNvPicPr>
          <p:nvPr/>
        </p:nvPicPr>
        <p:blipFill>
          <a:blip r:embed="rId6"/>
          <a:srcRect/>
          <a:stretch>
            <a:fillRect/>
          </a:stretch>
        </p:blipFill>
        <p:spPr bwMode="auto">
          <a:xfrm>
            <a:off x="187325" y="788988"/>
            <a:ext cx="1781175" cy="1331912"/>
          </a:xfrm>
          <a:prstGeom prst="rect">
            <a:avLst/>
          </a:prstGeom>
          <a:noFill/>
          <a:ln w="9525">
            <a:noFill/>
            <a:miter lim="800000"/>
            <a:headEnd/>
            <a:tailEnd/>
          </a:ln>
        </p:spPr>
      </p:pic>
      <p:pic>
        <p:nvPicPr>
          <p:cNvPr id="81932" name="Picture 12" descr="MCj02328160000[1]"/>
          <p:cNvPicPr>
            <a:picLocks noChangeAspect="1" noChangeArrowheads="1"/>
          </p:cNvPicPr>
          <p:nvPr/>
        </p:nvPicPr>
        <p:blipFill>
          <a:blip r:embed="rId7"/>
          <a:srcRect/>
          <a:stretch>
            <a:fillRect/>
          </a:stretch>
        </p:blipFill>
        <p:spPr bwMode="auto">
          <a:xfrm>
            <a:off x="2868613" y="2063750"/>
            <a:ext cx="914400" cy="755650"/>
          </a:xfrm>
          <a:prstGeom prst="rect">
            <a:avLst/>
          </a:prstGeom>
          <a:noFill/>
          <a:ln w="9525">
            <a:noFill/>
            <a:miter lim="800000"/>
            <a:headEnd/>
            <a:tailEnd/>
          </a:ln>
        </p:spPr>
      </p:pic>
      <p:sp>
        <p:nvSpPr>
          <p:cNvPr id="22541" name="AutoShape 13"/>
          <p:cNvSpPr>
            <a:spLocks noChangeArrowheads="1"/>
          </p:cNvSpPr>
          <p:nvPr/>
        </p:nvSpPr>
        <p:spPr bwMode="auto">
          <a:xfrm>
            <a:off x="330200" y="1601788"/>
            <a:ext cx="1498600" cy="473075"/>
          </a:xfrm>
          <a:prstGeom prst="can">
            <a:avLst>
              <a:gd name="adj" fmla="val 25000"/>
            </a:avLst>
          </a:prstGeom>
          <a:gradFill rotWithShape="1">
            <a:gsLst>
              <a:gs pos="0">
                <a:schemeClr val="accent1">
                  <a:alpha val="60001"/>
                </a:schemeClr>
              </a:gs>
              <a:gs pos="100000">
                <a:schemeClr val="accent1">
                  <a:gamma/>
                  <a:shade val="46275"/>
                  <a:invGamma/>
                  <a:alpha val="59000"/>
                </a:schemeClr>
              </a:gs>
            </a:gsLst>
            <a:lin ang="5400000" scaled="1"/>
          </a:gradFill>
          <a:ln w="9525">
            <a:solidFill>
              <a:schemeClr val="tx1"/>
            </a:solidFill>
            <a:round/>
            <a:headEnd/>
            <a:tailEnd/>
          </a:ln>
          <a:effectLst/>
        </p:spPr>
        <p:txBody>
          <a:bodyPr wrap="none" anchor="ctr"/>
          <a:lstStyle/>
          <a:p>
            <a:pPr>
              <a:defRPr/>
            </a:pPr>
            <a:endParaRPr lang="en-US">
              <a:solidFill>
                <a:srgbClr val="000000"/>
              </a:solidFill>
            </a:endParaRPr>
          </a:p>
        </p:txBody>
      </p:sp>
      <p:pic>
        <p:nvPicPr>
          <p:cNvPr id="81934" name="Picture 14" descr="MCNA01298_0000[1]"/>
          <p:cNvPicPr>
            <a:picLocks noChangeAspect="1" noChangeArrowheads="1"/>
          </p:cNvPicPr>
          <p:nvPr/>
        </p:nvPicPr>
        <p:blipFill>
          <a:blip r:embed="rId6"/>
          <a:srcRect/>
          <a:stretch>
            <a:fillRect/>
          </a:stretch>
        </p:blipFill>
        <p:spPr bwMode="auto">
          <a:xfrm>
            <a:off x="2339975" y="788988"/>
            <a:ext cx="1781175" cy="1331912"/>
          </a:xfrm>
          <a:prstGeom prst="rect">
            <a:avLst/>
          </a:prstGeom>
          <a:noFill/>
          <a:ln w="9525">
            <a:noFill/>
            <a:miter lim="800000"/>
            <a:headEnd/>
            <a:tailEnd/>
          </a:ln>
        </p:spPr>
      </p:pic>
      <p:sp>
        <p:nvSpPr>
          <p:cNvPr id="22543" name="AutoShape 15"/>
          <p:cNvSpPr>
            <a:spLocks noChangeArrowheads="1"/>
          </p:cNvSpPr>
          <p:nvPr/>
        </p:nvSpPr>
        <p:spPr bwMode="auto">
          <a:xfrm>
            <a:off x="2481263" y="992188"/>
            <a:ext cx="1498600" cy="1069975"/>
          </a:xfrm>
          <a:prstGeom prst="can">
            <a:avLst>
              <a:gd name="adj" fmla="val 25000"/>
            </a:avLst>
          </a:prstGeom>
          <a:gradFill rotWithShape="1">
            <a:gsLst>
              <a:gs pos="0">
                <a:schemeClr val="accent1">
                  <a:alpha val="60001"/>
                </a:schemeClr>
              </a:gs>
              <a:gs pos="100000">
                <a:schemeClr val="accent1">
                  <a:gamma/>
                  <a:shade val="46275"/>
                  <a:invGamma/>
                  <a:alpha val="59000"/>
                </a:schemeClr>
              </a:gs>
            </a:gsLst>
            <a:lin ang="5400000" scaled="1"/>
          </a:gradFill>
          <a:ln w="9525">
            <a:solidFill>
              <a:schemeClr val="tx1"/>
            </a:solidFill>
            <a:round/>
            <a:headEnd/>
            <a:tailEnd/>
          </a:ln>
          <a:effectLst/>
        </p:spPr>
        <p:txBody>
          <a:bodyPr wrap="none" anchor="ctr"/>
          <a:lstStyle/>
          <a:p>
            <a:pPr>
              <a:defRPr/>
            </a:pPr>
            <a:endParaRPr lang="en-US">
              <a:solidFill>
                <a:srgbClr val="000000"/>
              </a:solidFill>
            </a:endParaRPr>
          </a:p>
        </p:txBody>
      </p:sp>
      <p:sp>
        <p:nvSpPr>
          <p:cNvPr id="81936" name="Line 16"/>
          <p:cNvSpPr>
            <a:spLocks noChangeShapeType="1"/>
          </p:cNvSpPr>
          <p:nvPr/>
        </p:nvSpPr>
        <p:spPr bwMode="auto">
          <a:xfrm>
            <a:off x="1905000" y="1735138"/>
            <a:ext cx="511175" cy="0"/>
          </a:xfrm>
          <a:prstGeom prst="line">
            <a:avLst/>
          </a:prstGeom>
          <a:noFill/>
          <a:ln w="76200">
            <a:solidFill>
              <a:schemeClr val="accent1"/>
            </a:solidFill>
            <a:round/>
            <a:headEnd/>
            <a:tailEnd type="triangle" w="med" len="med"/>
          </a:ln>
        </p:spPr>
        <p:txBody>
          <a:bodyPr/>
          <a:lstStyle/>
          <a:p>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MONTANA"/>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87043" name="Rectangle 3"/>
          <p:cNvSpPr>
            <a:spLocks noGrp="1" noChangeArrowheads="1"/>
          </p:cNvSpPr>
          <p:nvPr>
            <p:ph type="ctrTitle"/>
          </p:nvPr>
        </p:nvSpPr>
        <p:spPr>
          <a:xfrm flipH="1">
            <a:off x="1752600" y="228600"/>
            <a:ext cx="76200" cy="76200"/>
          </a:xfrm>
        </p:spPr>
        <p:txBody>
          <a:bodyPr/>
          <a:lstStyle/>
          <a:p>
            <a:endParaRPr lang="en-US" sz="4000"/>
          </a:p>
        </p:txBody>
      </p:sp>
      <p:sp>
        <p:nvSpPr>
          <p:cNvPr id="87044" name="Rectangle 4"/>
          <p:cNvSpPr>
            <a:spLocks noGrp="1" noChangeArrowheads="1"/>
          </p:cNvSpPr>
          <p:nvPr>
            <p:ph type="subTitle" idx="1"/>
          </p:nvPr>
        </p:nvSpPr>
        <p:spPr>
          <a:xfrm>
            <a:off x="228600" y="457200"/>
            <a:ext cx="8763000" cy="1752600"/>
          </a:xfrm>
        </p:spPr>
        <p:txBody>
          <a:bodyPr/>
          <a:lstStyle/>
          <a:p>
            <a:r>
              <a:rPr lang="en-US">
                <a:latin typeface="Arial Black" pitchFamily="34" charset="0"/>
              </a:rPr>
              <a:t>WEATHER: Meteorological conditions of the next Day </a:t>
            </a:r>
            <a:r>
              <a:rPr lang="en-US">
                <a:latin typeface="Arial"/>
              </a:rPr>
              <a:t>–</a:t>
            </a:r>
            <a:r>
              <a:rPr lang="en-US">
                <a:latin typeface="Arial Black" pitchFamily="34" charset="0"/>
              </a:rPr>
              <a:t> Month</a:t>
            </a:r>
          </a:p>
          <a:p>
            <a:endParaRPr lang="en-US">
              <a:latin typeface="Arial Black" pitchFamily="34" charset="0"/>
            </a:endParaRPr>
          </a:p>
          <a:p>
            <a:r>
              <a:rPr lang="en-US">
                <a:latin typeface="Arial Black" pitchFamily="34" charset="0"/>
              </a:rPr>
              <a:t>CLIMATE: Long term conditions of the Meteorology over Years - Decades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spm-fig3a-300-1"/>
          <p:cNvPicPr>
            <a:picLocks noChangeAspect="1" noChangeArrowheads="1"/>
          </p:cNvPicPr>
          <p:nvPr/>
        </p:nvPicPr>
        <p:blipFill>
          <a:blip r:embed="rId3"/>
          <a:srcRect/>
          <a:stretch>
            <a:fillRect/>
          </a:stretch>
        </p:blipFill>
        <p:spPr bwMode="auto">
          <a:xfrm>
            <a:off x="457200" y="1638300"/>
            <a:ext cx="7540625" cy="5219700"/>
          </a:xfrm>
          <a:prstGeom prst="rect">
            <a:avLst/>
          </a:prstGeom>
          <a:noFill/>
        </p:spPr>
      </p:pic>
      <p:sp>
        <p:nvSpPr>
          <p:cNvPr id="29699" name="Text Box 3"/>
          <p:cNvSpPr txBox="1">
            <a:spLocks noChangeArrowheads="1"/>
          </p:cNvSpPr>
          <p:nvPr/>
        </p:nvSpPr>
        <p:spPr bwMode="auto">
          <a:xfrm>
            <a:off x="457200" y="228600"/>
            <a:ext cx="8267700" cy="1373188"/>
          </a:xfrm>
          <a:prstGeom prst="rect">
            <a:avLst/>
          </a:prstGeom>
          <a:noFill/>
          <a:ln w="9525">
            <a:noFill/>
            <a:miter lim="800000"/>
            <a:headEnd/>
            <a:tailEnd/>
          </a:ln>
          <a:effectLst/>
        </p:spPr>
        <p:txBody>
          <a:bodyPr>
            <a:spAutoFit/>
          </a:bodyPr>
          <a:lstStyle/>
          <a:p>
            <a:pPr eaLnBrk="0" hangingPunct="0">
              <a:spcBef>
                <a:spcPct val="50000"/>
              </a:spcBef>
            </a:pPr>
            <a:r>
              <a:rPr lang="en-AU" sz="2800" b="1">
                <a:solidFill>
                  <a:srgbClr val="CC0000"/>
                </a:solidFill>
              </a:rPr>
              <a:t>“Simulations of the response to natural forcings alone … do not explain the warming in the second half of the century”		SPM</a:t>
            </a:r>
            <a:endParaRPr lang="en-AU" sz="2800">
              <a:solidFill>
                <a:srgbClr val="CC0000"/>
              </a:solidFill>
            </a:endParaRPr>
          </a:p>
        </p:txBody>
      </p:sp>
      <p:sp>
        <p:nvSpPr>
          <p:cNvPr id="29700" name="Text Box 4"/>
          <p:cNvSpPr txBox="1">
            <a:spLocks noChangeArrowheads="1"/>
          </p:cNvSpPr>
          <p:nvPr/>
        </p:nvSpPr>
        <p:spPr bwMode="auto">
          <a:xfrm>
            <a:off x="7772400" y="4495800"/>
            <a:ext cx="1371600" cy="1281113"/>
          </a:xfrm>
          <a:prstGeom prst="rect">
            <a:avLst/>
          </a:prstGeom>
          <a:noFill/>
          <a:ln w="9525">
            <a:noFill/>
            <a:miter lim="800000"/>
            <a:headEnd/>
            <a:tailEnd/>
          </a:ln>
          <a:effectLst/>
        </p:spPr>
        <p:txBody>
          <a:bodyPr>
            <a:spAutoFit/>
          </a:bodyPr>
          <a:lstStyle/>
          <a:p>
            <a:pPr eaLnBrk="0" hangingPunct="0"/>
            <a:r>
              <a:rPr lang="en-GB">
                <a:latin typeface="Stone Sans ITC TT" pitchFamily="2" charset="0"/>
              </a:rPr>
              <a:t>Stott et al, Science 2000</a:t>
            </a:r>
          </a:p>
          <a:p>
            <a:pPr eaLnBrk="0" hangingPunct="0"/>
            <a:endParaRPr lang="en-GB" sz="2400">
              <a:latin typeface="Stone Sans ITC TT" pitchFamily="2"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457200" y="228600"/>
            <a:ext cx="8439150" cy="1187450"/>
          </a:xfrm>
          <a:prstGeom prst="rect">
            <a:avLst/>
          </a:prstGeom>
          <a:noFill/>
          <a:ln w="9525">
            <a:noFill/>
            <a:miter lim="800000"/>
            <a:headEnd/>
            <a:tailEnd/>
          </a:ln>
          <a:effectLst/>
        </p:spPr>
        <p:txBody>
          <a:bodyPr>
            <a:spAutoFit/>
          </a:bodyPr>
          <a:lstStyle/>
          <a:p>
            <a:pPr eaLnBrk="0" hangingPunct="0">
              <a:spcBef>
                <a:spcPct val="50000"/>
              </a:spcBef>
            </a:pPr>
            <a:r>
              <a:rPr lang="en-AU" sz="2400" b="1">
                <a:solidFill>
                  <a:srgbClr val="CC0000"/>
                </a:solidFill>
              </a:rPr>
              <a:t>“..model estimates that take into account both greenhouse gases and sulphate aerosols are consistent with observations over this period”		 SPM</a:t>
            </a:r>
          </a:p>
        </p:txBody>
      </p:sp>
      <p:pic>
        <p:nvPicPr>
          <p:cNvPr id="31747" name="Picture 3" descr="spm-fig3c-300-1-0"/>
          <p:cNvPicPr>
            <a:picLocks noChangeAspect="1" noChangeArrowheads="1"/>
          </p:cNvPicPr>
          <p:nvPr/>
        </p:nvPicPr>
        <p:blipFill>
          <a:blip r:embed="rId3"/>
          <a:srcRect/>
          <a:stretch>
            <a:fillRect/>
          </a:stretch>
        </p:blipFill>
        <p:spPr bwMode="auto">
          <a:xfrm>
            <a:off x="457200" y="1600200"/>
            <a:ext cx="7315200" cy="5178425"/>
          </a:xfrm>
          <a:prstGeom prst="rect">
            <a:avLst/>
          </a:prstGeom>
          <a:noFill/>
        </p:spPr>
      </p:pic>
      <p:sp>
        <p:nvSpPr>
          <p:cNvPr id="31748" name="Text Box 4"/>
          <p:cNvSpPr txBox="1">
            <a:spLocks noChangeArrowheads="1"/>
          </p:cNvSpPr>
          <p:nvPr/>
        </p:nvSpPr>
        <p:spPr bwMode="auto">
          <a:xfrm>
            <a:off x="7696200" y="5105400"/>
            <a:ext cx="1295400" cy="915988"/>
          </a:xfrm>
          <a:prstGeom prst="rect">
            <a:avLst/>
          </a:prstGeom>
          <a:noFill/>
          <a:ln w="9525">
            <a:noFill/>
            <a:miter lim="800000"/>
            <a:headEnd/>
            <a:tailEnd/>
          </a:ln>
          <a:effectLst/>
        </p:spPr>
        <p:txBody>
          <a:bodyPr>
            <a:spAutoFit/>
          </a:bodyPr>
          <a:lstStyle/>
          <a:p>
            <a:pPr eaLnBrk="0" hangingPunct="0"/>
            <a:r>
              <a:rPr lang="en-GB">
                <a:latin typeface="Stone Sans ITC TT" pitchFamily="2" charset="0"/>
              </a:rPr>
              <a:t>Stott et al, Science 2000</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533400" y="152400"/>
            <a:ext cx="8229600" cy="1143000"/>
          </a:xfrm>
        </p:spPr>
        <p:txBody>
          <a:bodyPr/>
          <a:lstStyle/>
          <a:p>
            <a:r>
              <a:rPr lang="en-US" sz="4000" b="1"/>
              <a:t>OCEAN SURFACE TEMPERATURES</a:t>
            </a:r>
          </a:p>
        </p:txBody>
      </p:sp>
      <p:sp>
        <p:nvSpPr>
          <p:cNvPr id="83971" name="Rectangle 3"/>
          <p:cNvSpPr>
            <a:spLocks noGrp="1" noChangeArrowheads="1"/>
          </p:cNvSpPr>
          <p:nvPr>
            <p:ph type="body" idx="1"/>
          </p:nvPr>
        </p:nvSpPr>
        <p:spPr/>
        <p:txBody>
          <a:bodyPr/>
          <a:lstStyle/>
          <a:p>
            <a:endParaRPr lang="en-US"/>
          </a:p>
        </p:txBody>
      </p:sp>
      <p:pic>
        <p:nvPicPr>
          <p:cNvPr id="83973" name="Picture 5" descr="070618153832-large"/>
          <p:cNvPicPr>
            <a:picLocks noChangeAspect="1" noChangeArrowheads="1"/>
          </p:cNvPicPr>
          <p:nvPr/>
        </p:nvPicPr>
        <p:blipFill>
          <a:blip r:embed="rId2"/>
          <a:srcRect/>
          <a:stretch>
            <a:fillRect/>
          </a:stretch>
        </p:blipFill>
        <p:spPr bwMode="auto">
          <a:xfrm>
            <a:off x="304800" y="1295400"/>
            <a:ext cx="8610600" cy="5181600"/>
          </a:xfrm>
          <a:prstGeom prst="rect">
            <a:avLst/>
          </a:prstGeom>
          <a:noFill/>
        </p:spPr>
      </p:pic>
      <p:sp>
        <p:nvSpPr>
          <p:cNvPr id="83974" name="Text Box 6"/>
          <p:cNvSpPr txBox="1">
            <a:spLocks noChangeArrowheads="1"/>
          </p:cNvSpPr>
          <p:nvPr/>
        </p:nvSpPr>
        <p:spPr bwMode="auto">
          <a:xfrm>
            <a:off x="1355725" y="6437313"/>
            <a:ext cx="5200650" cy="366712"/>
          </a:xfrm>
          <a:prstGeom prst="rect">
            <a:avLst/>
          </a:prstGeom>
          <a:noFill/>
          <a:ln w="9525">
            <a:noFill/>
            <a:miter lim="800000"/>
            <a:headEnd/>
            <a:tailEnd/>
          </a:ln>
          <a:effectLst/>
        </p:spPr>
        <p:txBody>
          <a:bodyPr wrap="none">
            <a:spAutoFit/>
          </a:bodyPr>
          <a:lstStyle/>
          <a:p>
            <a:r>
              <a:rPr lang="en-US"/>
              <a:t>70% OF LAND IS IN NORTHERN HEMISPHERE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04"/>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0"/>
            <a:ext cx="7772400" cy="685800"/>
          </a:xfrm>
        </p:spPr>
        <p:txBody>
          <a:bodyPr/>
          <a:lstStyle/>
          <a:p>
            <a:r>
              <a:rPr lang="en-US" sz="2000" b="1"/>
              <a:t>Comparison of the heat balance of the climate system</a:t>
            </a:r>
            <a:br>
              <a:rPr lang="en-US" sz="2000" b="1"/>
            </a:br>
            <a:r>
              <a:rPr lang="en-US" sz="1800"/>
              <a:t>Levitus et al (2001). Science Vol. 292, pp. 268. </a:t>
            </a:r>
            <a:endParaRPr lang="en-US" sz="2400" b="1"/>
          </a:p>
        </p:txBody>
      </p:sp>
      <p:sp>
        <p:nvSpPr>
          <p:cNvPr id="35843" name="Rectangle 3"/>
          <p:cNvSpPr>
            <a:spLocks noGrp="1" noChangeArrowheads="1"/>
          </p:cNvSpPr>
          <p:nvPr>
            <p:ph type="body" idx="1"/>
          </p:nvPr>
        </p:nvSpPr>
        <p:spPr>
          <a:xfrm>
            <a:off x="914400" y="1981200"/>
            <a:ext cx="7239000" cy="4114800"/>
          </a:xfrm>
        </p:spPr>
        <p:txBody>
          <a:bodyPr/>
          <a:lstStyle/>
          <a:p>
            <a:pPr>
              <a:buFontTx/>
              <a:buNone/>
            </a:pPr>
            <a:r>
              <a:rPr lang="en-US" sz="1400"/>
              <a:t>                </a:t>
            </a:r>
          </a:p>
        </p:txBody>
      </p:sp>
      <p:graphicFrame>
        <p:nvGraphicFramePr>
          <p:cNvPr id="35844" name="Object 4"/>
          <p:cNvGraphicFramePr>
            <a:graphicFrameLocks noChangeAspect="1"/>
          </p:cNvGraphicFramePr>
          <p:nvPr/>
        </p:nvGraphicFramePr>
        <p:xfrm>
          <a:off x="457200" y="838200"/>
          <a:ext cx="9083675" cy="8462963"/>
        </p:xfrm>
        <a:graphic>
          <a:graphicData uri="http://schemas.openxmlformats.org/presentationml/2006/ole">
            <p:oleObj spid="_x0000_s35844" name="Document" r:id="rId4" imgW="9085680" imgH="8465760" progId="Word.Document.8">
              <p:embed/>
            </p:oleObj>
          </a:graphicData>
        </a:graphic>
      </p:graphicFrame>
      <p:sp>
        <p:nvSpPr>
          <p:cNvPr id="35845" name="Text Box 5"/>
          <p:cNvSpPr txBox="1">
            <a:spLocks noChangeArrowheads="1"/>
          </p:cNvSpPr>
          <p:nvPr/>
        </p:nvSpPr>
        <p:spPr bwMode="auto">
          <a:xfrm>
            <a:off x="7162800" y="1524000"/>
            <a:ext cx="1012825" cy="519113"/>
          </a:xfrm>
          <a:prstGeom prst="rect">
            <a:avLst/>
          </a:prstGeom>
          <a:noFill/>
          <a:ln w="9525">
            <a:noFill/>
            <a:miter lim="800000"/>
            <a:headEnd/>
            <a:tailEnd/>
          </a:ln>
          <a:effectLst/>
        </p:spPr>
        <p:txBody>
          <a:bodyPr wrap="none">
            <a:spAutoFit/>
          </a:bodyPr>
          <a:lstStyle/>
          <a:p>
            <a:pPr eaLnBrk="0" hangingPunct="0"/>
            <a:r>
              <a:rPr lang="en-US" sz="2800">
                <a:latin typeface="Arial Black" pitchFamily="34" charset="0"/>
              </a:rPr>
              <a:t>90%</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Oceantemps"/>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7891" name="Text Box 3"/>
          <p:cNvSpPr txBox="1">
            <a:spLocks noChangeArrowheads="1"/>
          </p:cNvSpPr>
          <p:nvPr/>
        </p:nvSpPr>
        <p:spPr bwMode="auto">
          <a:xfrm>
            <a:off x="6019800" y="0"/>
            <a:ext cx="2035175" cy="366713"/>
          </a:xfrm>
          <a:prstGeom prst="rect">
            <a:avLst/>
          </a:prstGeom>
          <a:noFill/>
          <a:ln w="9525">
            <a:noFill/>
            <a:miter lim="800000"/>
            <a:headEnd/>
            <a:tailEnd/>
          </a:ln>
          <a:effectLst/>
        </p:spPr>
        <p:txBody>
          <a:bodyPr>
            <a:spAutoFit/>
          </a:bodyPr>
          <a:lstStyle/>
          <a:p>
            <a:pPr eaLnBrk="0" hangingPunct="0"/>
            <a:r>
              <a:rPr lang="en-US">
                <a:latin typeface="Arial Black" pitchFamily="34" charset="0"/>
              </a:rPr>
              <a:t>[1979 – 2002]</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4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199</TotalTime>
  <Words>728</Words>
  <Application>Microsoft Office PowerPoint</Application>
  <PresentationFormat>On-screen Show (4:3)</PresentationFormat>
  <Paragraphs>82</Paragraphs>
  <Slides>26</Slides>
  <Notes>15</Notes>
  <HiddenSlides>0</HiddenSlides>
  <MMClips>0</MMClips>
  <ScaleCrop>false</ScaleCrop>
  <HeadingPairs>
    <vt:vector size="8" baseType="variant">
      <vt:variant>
        <vt:lpstr>Fonts Used</vt:lpstr>
      </vt:variant>
      <vt:variant>
        <vt:i4>6</vt:i4>
      </vt:variant>
      <vt:variant>
        <vt:lpstr>Design Template</vt:lpstr>
      </vt:variant>
      <vt:variant>
        <vt:i4>6</vt:i4>
      </vt:variant>
      <vt:variant>
        <vt:lpstr>Embedded OLE Servers</vt:lpstr>
      </vt:variant>
      <vt:variant>
        <vt:i4>1</vt:i4>
      </vt:variant>
      <vt:variant>
        <vt:lpstr>Slide Titles</vt:lpstr>
      </vt:variant>
      <vt:variant>
        <vt:i4>26</vt:i4>
      </vt:variant>
    </vt:vector>
  </HeadingPairs>
  <TitlesOfParts>
    <vt:vector size="39" baseType="lpstr">
      <vt:lpstr>Arial</vt:lpstr>
      <vt:lpstr>Times New Roman</vt:lpstr>
      <vt:lpstr>Arial Black</vt:lpstr>
      <vt:lpstr>Stone Sans ITC TT</vt:lpstr>
      <vt:lpstr>Comic Sans MS</vt:lpstr>
      <vt:lpstr>Impact</vt:lpstr>
      <vt:lpstr>Default Design</vt:lpstr>
      <vt:lpstr>1_Default Design</vt:lpstr>
      <vt:lpstr>4_Default Design</vt:lpstr>
      <vt:lpstr>2_Default Design</vt:lpstr>
      <vt:lpstr>3_Default Design</vt:lpstr>
      <vt:lpstr>5_Default Design</vt:lpstr>
      <vt:lpstr>Microsoft Word Document</vt:lpstr>
      <vt:lpstr>Slide 1</vt:lpstr>
      <vt:lpstr>Global Change and Oceans</vt:lpstr>
      <vt:lpstr>Slide 3</vt:lpstr>
      <vt:lpstr>Slide 4</vt:lpstr>
      <vt:lpstr>Slide 5</vt:lpstr>
      <vt:lpstr>OCEAN SURFACE TEMPERATURES</vt:lpstr>
      <vt:lpstr>Slide 7</vt:lpstr>
      <vt:lpstr>Comparison of the heat balance of the climate system Levitus et al (2001). Science Vol. 292, pp. 268. </vt:lpstr>
      <vt:lpstr>Slide 9</vt:lpstr>
      <vt:lpstr>Slide 10</vt:lpstr>
      <vt:lpstr>Slide 11</vt:lpstr>
      <vt:lpstr>Slide 12</vt:lpstr>
      <vt:lpstr>Ocean acidification</vt:lpstr>
      <vt:lpstr>Slide 14</vt:lpstr>
      <vt:lpstr>Slide 15</vt:lpstr>
      <vt:lpstr>Slide 16</vt:lpstr>
      <vt:lpstr>Iron in the Oceans</vt:lpstr>
      <vt:lpstr>Slide 18</vt:lpstr>
      <vt:lpstr>Cashing in on Carbon Offsets</vt:lpstr>
      <vt:lpstr>Slide 20</vt:lpstr>
      <vt:lpstr>Slide 21</vt:lpstr>
      <vt:lpstr>Slide 22</vt:lpstr>
      <vt:lpstr>Slide 23</vt:lpstr>
      <vt:lpstr>Slide 24</vt:lpstr>
      <vt:lpstr>Slide 25</vt:lpstr>
      <vt:lpstr>Slide 26</vt:lpstr>
    </vt:vector>
  </TitlesOfParts>
  <Company>us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steve.running</dc:creator>
  <cp:lastModifiedBy>steve.running</cp:lastModifiedBy>
  <cp:revision>10</cp:revision>
  <dcterms:created xsi:type="dcterms:W3CDTF">2008-09-02T18:01:31Z</dcterms:created>
  <dcterms:modified xsi:type="dcterms:W3CDTF">2008-09-02T23:33:17Z</dcterms:modified>
</cp:coreProperties>
</file>