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4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78B1-037A-7046-831E-F2266842D74C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8969-F2A5-214D-A898-294456779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34EF-1662-4447-A299-1DA949470166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2B7C-7731-6F4A-A801-C3A1C5AB9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B114-990C-084D-8677-083721FC48AE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7636-3F8D-1A4C-A225-DD6331CDA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49F6-EB19-0147-9C86-500BB43B1ACC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10BB-F4E8-354B-A68B-CD8AA3E5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CaptionBacking.png"/>
          <p:cNvPicPr>
            <a:picLocks noChangeAspect="1"/>
          </p:cNvPicPr>
          <p:nvPr/>
        </p:nvPicPr>
        <p:blipFill>
          <a:blip r:embed="rId2"/>
          <a:srcRect l="52272" t="8888" r="5151" b="16566"/>
          <a:stretch>
            <a:fillRect/>
          </a:stretch>
        </p:blipFill>
        <p:spPr bwMode="auto">
          <a:xfrm>
            <a:off x="4594225" y="663575"/>
            <a:ext cx="38925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D85A-E229-5049-BE06-AB544C3FA85C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05FE-611D-8D44-AFA2-088F93F1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8C8-6FB2-6441-850A-5B56DB7B6518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924E-7CA9-004F-B045-B0E82EDEB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357D-374B-834A-83FD-85A078AF0F48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2399-06FB-2442-92F9-AD880DE86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1F3B-EB8A-3440-B340-3BEDC92E1A0F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6E2F-2893-7D40-B2D5-169B7A879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itlePhotoBacking-r.png"/>
          <p:cNvPicPr>
            <a:picLocks noChangeAspect="1"/>
          </p:cNvPicPr>
          <p:nvPr/>
        </p:nvPicPr>
        <p:blipFill>
          <a:blip r:embed="rId2"/>
          <a:srcRect l="17352" t="9412" r="17500" b="32353"/>
          <a:stretch>
            <a:fillRect/>
          </a:stretch>
        </p:blipFill>
        <p:spPr bwMode="auto">
          <a:xfrm>
            <a:off x="1587500" y="646113"/>
            <a:ext cx="59563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7BB47CE-1EEB-E54F-8E5D-C17337A5F20D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BFC0860-AFC7-2A46-92CC-12AFCF7AE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3C586"/>
                </a:solidFill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fld id="{7954DCEE-6CCF-874B-ADE8-67DBA7C5AB09}" type="datetime1">
              <a:rPr lang="en-US"/>
              <a:pPr/>
              <a:t>4/15/09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3C586"/>
                </a:solidFill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3C586"/>
                </a:solidFill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fld id="{C01981F0-69F8-E94E-B30B-68F90A1E0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1526-D0B2-E042-98FF-33337F040DD9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0A86-5DEB-914F-89FA-EC2AFE8B1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7965-C5F8-0944-924D-DDC711A138CF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46F7-A46C-944D-9CD1-245C8FF8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A127-E205-CE4F-83BF-77B5657EFFB2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972-1C5D-FB49-A4C6-C64BBEAD2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5F83-D2BA-6C46-8BCD-C86126620CFE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3AE8-9F0C-1840-A254-213C86944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5BB8-C2EB-CE43-A851-4BF27231DEB1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0C1-4EAD-2F47-86D7-0FF591632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5488" y="314325"/>
            <a:ext cx="769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5488" y="1587500"/>
            <a:ext cx="769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3F2BD8-7E09-EE40-B91B-4523B8F29A5C}" type="datetime1">
              <a:rPr lang="en-US"/>
              <a:pPr>
                <a:defRPr/>
              </a:pPr>
              <a:t>4/15/09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0E7E55-DC28-6040-B385-84F58BD2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44" r:id="rId2"/>
    <p:sldLayoutId id="2147483756" r:id="rId3"/>
    <p:sldLayoutId id="2147483757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8" r:id="rId13"/>
    <p:sldLayoutId id="2147483753" r:id="rId14"/>
    <p:sldLayoutId id="214748375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rgbClr val="FFFF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457200" indent="-457200" algn="l" rtl="0" fontAlgn="base">
        <a:spcBef>
          <a:spcPts val="2400"/>
        </a:spcBef>
        <a:spcAft>
          <a:spcPct val="0"/>
        </a:spcAft>
        <a:buSzPct val="90000"/>
        <a:buFont typeface="Wingdings" pitchFamily="-65" charset="2"/>
        <a:buChar char="v"/>
        <a:defRPr sz="2400" kern="1200">
          <a:solidFill>
            <a:srgbClr val="FFFFFF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fontAlgn="base">
        <a:spcBef>
          <a:spcPts val="1200"/>
        </a:spcBef>
        <a:spcAft>
          <a:spcPct val="0"/>
        </a:spcAft>
        <a:buClr>
          <a:srgbClr val="000000"/>
        </a:buClr>
        <a:buSzPct val="90000"/>
        <a:buFont typeface="Wingdings" pitchFamily="-65" charset="2"/>
        <a:buChar char="v"/>
        <a:defRPr sz="2200" kern="1200">
          <a:solidFill>
            <a:srgbClr val="FFFFFF"/>
          </a:solidFill>
          <a:latin typeface="+mn-lt"/>
          <a:ea typeface="ＭＳ Ｐゴシック" pitchFamily="-65" charset="-128"/>
          <a:cs typeface="+mn-cs"/>
        </a:defRPr>
      </a:lvl2pPr>
      <a:lvl3pPr marL="1263650" indent="-349250" algn="l" rtl="0" fontAlgn="base">
        <a:spcBef>
          <a:spcPts val="1200"/>
        </a:spcBef>
        <a:spcAft>
          <a:spcPct val="0"/>
        </a:spcAft>
        <a:buSzPct val="90000"/>
        <a:buFont typeface="Wingdings" pitchFamily="-65" charset="2"/>
        <a:buChar char="v"/>
        <a:defRPr sz="2000" kern="1200">
          <a:solidFill>
            <a:srgbClr val="FFFFFF"/>
          </a:solidFill>
          <a:latin typeface="+mn-lt"/>
          <a:ea typeface="ＭＳ Ｐゴシック" pitchFamily="-65" charset="-128"/>
          <a:cs typeface="+mn-cs"/>
        </a:defRPr>
      </a:lvl3pPr>
      <a:lvl4pPr marL="1600200" indent="-336550" algn="l" rtl="0" fontAlgn="base">
        <a:spcBef>
          <a:spcPts val="1200"/>
        </a:spcBef>
        <a:spcAft>
          <a:spcPct val="0"/>
        </a:spcAft>
        <a:buClr>
          <a:srgbClr val="000000"/>
        </a:buClr>
        <a:buSzPct val="90000"/>
        <a:buFont typeface="Wingdings" pitchFamily="-65" charset="2"/>
        <a:buChar char="v"/>
        <a:defRPr kern="1200">
          <a:solidFill>
            <a:srgbClr val="FFFFFF"/>
          </a:solidFill>
          <a:latin typeface="+mn-lt"/>
          <a:ea typeface="ＭＳ Ｐゴシック" pitchFamily="-65" charset="-128"/>
          <a:cs typeface="+mn-cs"/>
        </a:defRPr>
      </a:lvl4pPr>
      <a:lvl5pPr marL="2057400" indent="-457200" algn="l" rtl="0" fontAlgn="base">
        <a:spcBef>
          <a:spcPts val="1200"/>
        </a:spcBef>
        <a:spcAft>
          <a:spcPct val="0"/>
        </a:spcAft>
        <a:buSzPct val="90000"/>
        <a:buFont typeface="Wingdings" pitchFamily="-65" charset="2"/>
        <a:buChar char="v"/>
        <a:defRPr kern="1200">
          <a:solidFill>
            <a:srgbClr val="FFFFFF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4495801"/>
            <a:ext cx="5724862" cy="100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635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a:rPr>
              <a:t>R.E.L.F.</a:t>
            </a:r>
            <a:endParaRPr lang="en-US" b="1" dirty="0">
              <a:ln w="635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8" y="5503001"/>
            <a:ext cx="5724863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3175" cmpd="sng">
                  <a:solidFill>
                    <a:schemeClr val="tx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Revolving  Energy  Loan  Fund</a:t>
            </a:r>
            <a:endParaRPr lang="en-US" dirty="0">
              <a:ln w="3175" cmpd="sng">
                <a:solidFill>
                  <a:schemeClr val="tx1"/>
                </a:solidFill>
              </a:ln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1371600"/>
            <a:ext cx="8162365" cy="914400"/>
          </a:xfrm>
        </p:spPr>
        <p:txBody>
          <a:bodyPr/>
          <a:lstStyle/>
          <a:p>
            <a:r>
              <a:rPr lang="en-US" dirty="0" smtClean="0"/>
              <a:t>Vote TODAY!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2286000"/>
            <a:ext cx="8162365" cy="701000"/>
          </a:xfrm>
        </p:spPr>
        <p:txBody>
          <a:bodyPr/>
          <a:lstStyle/>
          <a:p>
            <a:r>
              <a:rPr lang="en-US" dirty="0" smtClean="0"/>
              <a:t> The Primary Election for ASUM Executives is today.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332" y="3429000"/>
            <a:ext cx="9060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Vote for a Green Candidate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relf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413" y="0"/>
            <a:ext cx="496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RELF?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Revolving Energy Loan Fund will be created through an OPTIONAL $4 per semester per student fee.</a:t>
            </a:r>
          </a:p>
          <a:p>
            <a:r>
              <a:rPr lang="en-US" smtClean="0"/>
              <a:t>The money will go toward funding sustainable initiatives on campus.</a:t>
            </a:r>
          </a:p>
          <a:p>
            <a:r>
              <a:rPr lang="en-US" smtClean="0"/>
              <a:t>These initiatives will be projects that enable the University to save money through reduced utility consumption.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xfrm>
            <a:off x="725488" y="2819400"/>
            <a:ext cx="7693025" cy="1143000"/>
          </a:xfrm>
        </p:spPr>
        <p:txBody>
          <a:bodyPr/>
          <a:lstStyle/>
          <a:p>
            <a:r>
              <a:rPr lang="en-US" smtClean="0"/>
              <a:t>How Does </a:t>
            </a:r>
            <a:r>
              <a:rPr lang="en-US" b="1" smtClean="0"/>
              <a:t>RELF</a:t>
            </a:r>
            <a:r>
              <a:rPr lang="en-US" smtClean="0"/>
              <a:t> Work?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5240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Calisto MT" pitchFamily="-65" charset="0"/>
              </a:rPr>
              <a:t>Optional Student Fee</a:t>
            </a:r>
          </a:p>
        </p:txBody>
      </p:sp>
      <p:sp>
        <p:nvSpPr>
          <p:cNvPr id="8" name="Down Arrow 7"/>
          <p:cNvSpPr/>
          <p:nvPr/>
        </p:nvSpPr>
        <p:spPr>
          <a:xfrm rot="17378774">
            <a:off x="2420938" y="487363"/>
            <a:ext cx="762000" cy="1447800"/>
          </a:xfrm>
          <a:prstGeom prst="downArrow">
            <a:avLst>
              <a:gd name="adj1" fmla="val 30423"/>
              <a:gd name="adj2" fmla="val 4768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1563" y="838200"/>
            <a:ext cx="17668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ircular Arrow 9"/>
          <p:cNvSpPr/>
          <p:nvPr/>
        </p:nvSpPr>
        <p:spPr>
          <a:xfrm rot="1293203">
            <a:off x="3463925" y="1255713"/>
            <a:ext cx="4786313" cy="4598987"/>
          </a:xfrm>
          <a:prstGeom prst="circularArrow">
            <a:avLst>
              <a:gd name="adj1" fmla="val 6308"/>
              <a:gd name="adj2" fmla="val 1142319"/>
              <a:gd name="adj3" fmla="val 20492730"/>
              <a:gd name="adj4" fmla="val 14480262"/>
              <a:gd name="adj5" fmla="val 1107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0" y="13716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alisto MT" pitchFamily="-65" charset="0"/>
              </a:rPr>
              <a:t>RELF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038600"/>
            <a:ext cx="19367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57913" y="4330700"/>
            <a:ext cx="17668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alisto MT" pitchFamily="-65" charset="0"/>
              </a:rPr>
              <a:t>Projects that Save Money</a:t>
            </a:r>
          </a:p>
        </p:txBody>
      </p:sp>
      <p:sp>
        <p:nvSpPr>
          <p:cNvPr id="14" name="Circular Arrow 13"/>
          <p:cNvSpPr/>
          <p:nvPr/>
        </p:nvSpPr>
        <p:spPr>
          <a:xfrm rot="8197728">
            <a:off x="2365375" y="2157413"/>
            <a:ext cx="4786313" cy="4598987"/>
          </a:xfrm>
          <a:prstGeom prst="circularArrow">
            <a:avLst>
              <a:gd name="adj1" fmla="val 6308"/>
              <a:gd name="adj2" fmla="val 1142319"/>
              <a:gd name="adj3" fmla="val 20492730"/>
              <a:gd name="adj4" fmla="val 16383315"/>
              <a:gd name="adj5" fmla="val 1107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952875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31875" y="4343400"/>
            <a:ext cx="247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Calisto MT" pitchFamily="-65" charset="0"/>
              </a:rPr>
              <a:t>Significant Energy and Money Savings</a:t>
            </a:r>
          </a:p>
        </p:txBody>
      </p:sp>
      <p:sp>
        <p:nvSpPr>
          <p:cNvPr id="17" name="Circular Arrow 16"/>
          <p:cNvSpPr/>
          <p:nvPr/>
        </p:nvSpPr>
        <p:spPr>
          <a:xfrm rot="15854167">
            <a:off x="1166812" y="1665288"/>
            <a:ext cx="4786313" cy="4598988"/>
          </a:xfrm>
          <a:prstGeom prst="circularArrow">
            <a:avLst>
              <a:gd name="adj1" fmla="val 6308"/>
              <a:gd name="adj2" fmla="val 1142319"/>
              <a:gd name="adj3" fmla="val 20492730"/>
              <a:gd name="adj4" fmla="val 16650471"/>
              <a:gd name="adj5" fmla="val 1107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819400"/>
            <a:ext cx="2328863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Box 21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1" grpId="0"/>
      <p:bldP spid="11" grpId="1"/>
      <p:bldP spid="13" grpId="0"/>
      <p:bldP spid="13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Vote For RELF?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3900" y="1598613"/>
            <a:ext cx="3773488" cy="4573587"/>
          </a:xfrm>
        </p:spPr>
        <p:txBody>
          <a:bodyPr/>
          <a:lstStyle/>
          <a:p>
            <a:r>
              <a:rPr lang="en-US" smtClean="0"/>
              <a:t>Help fund students who take the initiative in “Greening UM”</a:t>
            </a:r>
          </a:p>
          <a:p>
            <a:r>
              <a:rPr lang="en-US" smtClean="0"/>
              <a:t>Has the potential to save the University and the Students millions of dollars.</a:t>
            </a:r>
          </a:p>
          <a:p>
            <a:r>
              <a:rPr lang="en-US" smtClean="0"/>
              <a:t>Great investment of student funds </a:t>
            </a:r>
          </a:p>
        </p:txBody>
      </p:sp>
      <p:pic>
        <p:nvPicPr>
          <p:cNvPr id="21508" name="Content Placeholder 6" descr="relf_copy_skq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15216" r="-15216"/>
          <a:stretch>
            <a:fillRect/>
          </a:stretch>
        </p:blipFill>
        <p:spPr>
          <a:xfrm>
            <a:off x="4645025" y="1652588"/>
            <a:ext cx="4270375" cy="4519612"/>
          </a:xfrm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>
          <a:xfrm>
            <a:off x="725488" y="2819400"/>
            <a:ext cx="7693025" cy="1143000"/>
          </a:xfrm>
        </p:spPr>
        <p:txBody>
          <a:bodyPr/>
          <a:lstStyle/>
          <a:p>
            <a:r>
              <a:rPr lang="en-US" smtClean="0"/>
              <a:t>Does </a:t>
            </a:r>
            <a:r>
              <a:rPr lang="en-US" b="1" smtClean="0"/>
              <a:t>RELF</a:t>
            </a:r>
            <a:r>
              <a:rPr lang="en-US" smtClean="0"/>
              <a:t> Work?</a:t>
            </a:r>
          </a:p>
        </p:txBody>
      </p:sp>
      <p:sp>
        <p:nvSpPr>
          <p:cNvPr id="22531" name="TextBox 14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0"/>
            <a:ext cx="239077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80803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65" charset="0"/>
              <a:buChar char="•"/>
            </a:pPr>
            <a:r>
              <a:rPr lang="en-US">
                <a:latin typeface="Calisto MT" pitchFamily="-65" charset="0"/>
              </a:rPr>
              <a:t> Was the President of Harvard from July 1, 2001 – June 30, 2006</a:t>
            </a:r>
            <a:br>
              <a:rPr lang="en-US">
                <a:latin typeface="Calisto MT" pitchFamily="-65" charset="0"/>
              </a:rPr>
            </a:br>
            <a:endParaRPr lang="en-US">
              <a:latin typeface="Calisto MT" pitchFamily="-65" charset="0"/>
            </a:endParaRPr>
          </a:p>
          <a:p>
            <a:pPr>
              <a:buFont typeface="Arial" pitchFamily="-65" charset="0"/>
              <a:buChar char="•"/>
            </a:pPr>
            <a:r>
              <a:rPr lang="en-US">
                <a:latin typeface="Calisto MT" pitchFamily="-65" charset="0"/>
              </a:rPr>
              <a:t> Currently Director of National Economic Council under President Obama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381000"/>
            <a:ext cx="1631950" cy="2438400"/>
            <a:chOff x="304800" y="381000"/>
            <a:chExt cx="1632050" cy="2438400"/>
          </a:xfrm>
        </p:grpSpPr>
        <p:pic>
          <p:nvPicPr>
            <p:cNvPr id="23571" name="Picture 3"/>
            <p:cNvPicPr>
              <a:picLocks noChangeAspect="1"/>
            </p:cNvPicPr>
            <p:nvPr/>
          </p:nvPicPr>
          <p:blipFill>
            <a:blip r:embed="rId3"/>
            <a:srcRect b="5260"/>
            <a:stretch>
              <a:fillRect/>
            </a:stretch>
          </p:blipFill>
          <p:spPr bwMode="auto">
            <a:xfrm>
              <a:off x="304800" y="381000"/>
              <a:ext cx="1632050" cy="2178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2" name="TextBox 6"/>
            <p:cNvSpPr txBox="1">
              <a:spLocks noChangeArrowheads="1"/>
            </p:cNvSpPr>
            <p:nvPr/>
          </p:nvSpPr>
          <p:spPr bwMode="auto">
            <a:xfrm>
              <a:off x="304800" y="2480846"/>
              <a:ext cx="16320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latin typeface="Calisto MT" pitchFamily="-65" charset="0"/>
                </a:rPr>
                <a:t>Larry Summers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3581400"/>
            <a:ext cx="279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232150"/>
            <a:ext cx="21796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139445" y="1959581"/>
            <a:ext cx="238523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2006: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0400" y="4572000"/>
            <a:ext cx="2390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Calisto MT" pitchFamily="-65" charset="0"/>
              </a:rPr>
              <a:t>$25.9 Billion</a:t>
            </a:r>
          </a:p>
          <a:p>
            <a:pPr algn="ctr"/>
            <a:r>
              <a:rPr lang="en-US" sz="2400" b="1">
                <a:latin typeface="Calisto MT" pitchFamily="-65" charset="0"/>
              </a:rPr>
              <a:t>Endowment! 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39825" y="2886075"/>
            <a:ext cx="6769100" cy="1685925"/>
            <a:chOff x="997263" y="981670"/>
            <a:chExt cx="6768474" cy="1685330"/>
          </a:xfrm>
        </p:grpSpPr>
        <p:sp>
          <p:nvSpPr>
            <p:cNvPr id="17" name="Rectangle 16"/>
            <p:cNvSpPr/>
            <p:nvPr/>
          </p:nvSpPr>
          <p:spPr>
            <a:xfrm>
              <a:off x="997263" y="981670"/>
              <a:ext cx="60293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“</a:t>
              </a:r>
              <a:endPara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62800" y="1743670"/>
              <a:ext cx="6029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”</a:t>
              </a:r>
              <a:endParaRPr lang="en-US" sz="5400" b="1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70" name="Rectangle 18"/>
            <p:cNvSpPr>
              <a:spLocks noChangeArrowheads="1"/>
            </p:cNvSpPr>
            <p:nvPr/>
          </p:nvSpPr>
          <p:spPr bwMode="auto">
            <a:xfrm>
              <a:off x="1517337" y="1295400"/>
              <a:ext cx="58707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sto MT" pitchFamily="-65" charset="0"/>
                </a:rPr>
                <a:t>The best investment in the University is not the endowment but the Green Loan Fund,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304800" y="4030663"/>
            <a:ext cx="6477000" cy="1755775"/>
            <a:chOff x="304800" y="4031397"/>
            <a:chExt cx="6477000" cy="1754327"/>
          </a:xfrm>
        </p:grpSpPr>
        <p:sp>
          <p:nvSpPr>
            <p:cNvPr id="20" name="Rectangle 19"/>
            <p:cNvSpPr/>
            <p:nvPr/>
          </p:nvSpPr>
          <p:spPr>
            <a:xfrm>
              <a:off x="304800" y="4031397"/>
              <a:ext cx="5286300" cy="1754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Harvard’s</a:t>
              </a:r>
              <a:br>
                <a:rPr lang="en-US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</a:br>
              <a:r>
                <a:rPr lang="en-US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version of RELF</a:t>
              </a:r>
              <a:endPara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Bent-Up Arrow 20"/>
            <p:cNvSpPr/>
            <p:nvPr/>
          </p:nvSpPr>
          <p:spPr>
            <a:xfrm>
              <a:off x="5691188" y="4386704"/>
              <a:ext cx="1090612" cy="823233"/>
            </a:xfrm>
            <a:prstGeom prst="bentUpArrow">
              <a:avLst/>
            </a:prstGeom>
            <a:solidFill>
              <a:schemeClr val="tx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60525" y="4987925"/>
            <a:ext cx="5645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sto MT" pitchFamily="-65" charset="0"/>
              </a:rPr>
              <a:t>Harvard’s endowment averages a Return of Investment of 15% year over year</a:t>
            </a:r>
          </a:p>
        </p:txBody>
      </p:sp>
      <p:sp>
        <p:nvSpPr>
          <p:cNvPr id="23564" name="TextBox 23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9663" y="325438"/>
            <a:ext cx="22320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UM needs </a:t>
            </a:r>
            <a:r>
              <a:rPr lang="en-US" b="1" smtClean="0"/>
              <a:t>RELF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half" idx="1"/>
          </p:nvPr>
        </p:nvSpPr>
        <p:spPr>
          <a:xfrm>
            <a:off x="723900" y="1587500"/>
            <a:ext cx="3776663" cy="4583113"/>
          </a:xfrm>
        </p:spPr>
        <p:txBody>
          <a:bodyPr/>
          <a:lstStyle/>
          <a:p>
            <a:r>
              <a:rPr lang="en-US" smtClean="0"/>
              <a:t>Facility Services has outlined $25 million worth of projects that would increase campus efficiency.</a:t>
            </a:r>
          </a:p>
          <a:p>
            <a:r>
              <a:rPr lang="en-US" smtClean="0"/>
              <a:t>There are lots of opportunities for students to save money and the environment at the same time!</a:t>
            </a:r>
          </a:p>
          <a:p>
            <a:endParaRPr lang="en-US" smtClean="0"/>
          </a:p>
        </p:txBody>
      </p:sp>
      <p:pic>
        <p:nvPicPr>
          <p:cNvPr id="24580" name="Content Placeholder 7" descr="GoGreenLtBul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453" r="-17453"/>
          <a:stretch>
            <a:fillRect/>
          </a:stretch>
        </p:blipFill>
        <p:spPr>
          <a:xfrm>
            <a:off x="4648200" y="1587500"/>
            <a:ext cx="4191000" cy="5086350"/>
          </a:xfrm>
        </p:spPr>
      </p:pic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405063"/>
            <a:ext cx="8162925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Vote Yes! for RELF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0" y="4022725"/>
            <a:ext cx="9144000" cy="701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Voting will take place on </a:t>
            </a:r>
            <a:r>
              <a:rPr lang="en-US" sz="2400" dirty="0" err="1" smtClean="0">
                <a:ea typeface="+mn-ea"/>
                <a:cs typeface="+mn-cs"/>
              </a:rPr>
              <a:t>Cyberbear</a:t>
            </a:r>
            <a:r>
              <a:rPr lang="en-US" sz="2400" dirty="0" smtClean="0">
                <a:ea typeface="+mn-ea"/>
                <a:cs typeface="+mn-cs"/>
              </a:rPr>
              <a:t> from April 29th – April 30th.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6705600" y="6335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 pitchFamily="-65" charset="0"/>
              </a:rPr>
              <a:t>www.UMRELF.info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Please</a:t>
            </a:r>
            <a:endParaRPr lang="en-US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606" name="Rectangle 15"/>
          <p:cNvSpPr>
            <a:spLocks noChangeArrowheads="1"/>
          </p:cNvSpPr>
          <p:nvPr/>
        </p:nvSpPr>
        <p:spPr bwMode="auto">
          <a:xfrm>
            <a:off x="0" y="3149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sto MT" pitchFamily="-65" charset="0"/>
              </a:rPr>
              <a:t>SENATE BILL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4149</TotalTime>
  <Words>320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Calisto MT</vt:lpstr>
      <vt:lpstr>ＭＳ Ｐゴシック</vt:lpstr>
      <vt:lpstr>Arial</vt:lpstr>
      <vt:lpstr>Wingdings</vt:lpstr>
      <vt:lpstr>Calibri</vt:lpstr>
      <vt:lpstr>Venture</vt:lpstr>
      <vt:lpstr>R.E.L.F.</vt:lpstr>
      <vt:lpstr>What is RELF?</vt:lpstr>
      <vt:lpstr>How Does RELF Work?</vt:lpstr>
      <vt:lpstr>Slide 4</vt:lpstr>
      <vt:lpstr>Why Vote For RELF?</vt:lpstr>
      <vt:lpstr>Does RELF Work?</vt:lpstr>
      <vt:lpstr>Slide 7</vt:lpstr>
      <vt:lpstr>UM needs RELF</vt:lpstr>
      <vt:lpstr>Vote Yes! for RELF</vt:lpstr>
      <vt:lpstr>Vote TODAY! </vt:lpstr>
      <vt:lpstr>Slide 11</vt:lpstr>
    </vt:vector>
  </TitlesOfParts>
  <Company>University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R.E.L.F.</dc:title>
  <dc:creator>Patrick Rhea</dc:creator>
  <cp:lastModifiedBy>Patrick Rhea</cp:lastModifiedBy>
  <cp:revision>17</cp:revision>
  <dcterms:created xsi:type="dcterms:W3CDTF">2009-04-15T13:53:06Z</dcterms:created>
  <dcterms:modified xsi:type="dcterms:W3CDTF">2009-04-15T15:18:26Z</dcterms:modified>
</cp:coreProperties>
</file>