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359" r:id="rId4"/>
    <p:sldId id="259" r:id="rId5"/>
    <p:sldId id="306" r:id="rId6"/>
    <p:sldId id="267" r:id="rId7"/>
    <p:sldId id="276" r:id="rId8"/>
    <p:sldId id="305" r:id="rId9"/>
    <p:sldId id="327" r:id="rId10"/>
    <p:sldId id="326" r:id="rId11"/>
    <p:sldId id="328" r:id="rId12"/>
    <p:sldId id="329" r:id="rId13"/>
    <p:sldId id="311" r:id="rId14"/>
    <p:sldId id="272" r:id="rId15"/>
    <p:sldId id="273" r:id="rId16"/>
    <p:sldId id="270" r:id="rId17"/>
    <p:sldId id="271" r:id="rId18"/>
    <p:sldId id="317" r:id="rId19"/>
    <p:sldId id="318" r:id="rId20"/>
    <p:sldId id="275" r:id="rId21"/>
    <p:sldId id="294" r:id="rId22"/>
    <p:sldId id="382" r:id="rId23"/>
    <p:sldId id="260" r:id="rId24"/>
    <p:sldId id="261" r:id="rId25"/>
    <p:sldId id="379" r:id="rId26"/>
    <p:sldId id="292" r:id="rId27"/>
    <p:sldId id="293" r:id="rId28"/>
    <p:sldId id="280" r:id="rId29"/>
    <p:sldId id="363" r:id="rId30"/>
    <p:sldId id="364" r:id="rId31"/>
    <p:sldId id="296" r:id="rId32"/>
    <p:sldId id="297" r:id="rId33"/>
    <p:sldId id="298" r:id="rId34"/>
    <p:sldId id="371" r:id="rId35"/>
    <p:sldId id="281" r:id="rId36"/>
    <p:sldId id="345" r:id="rId37"/>
    <p:sldId id="278" r:id="rId38"/>
    <p:sldId id="366" r:id="rId39"/>
    <p:sldId id="279" r:id="rId40"/>
    <p:sldId id="352" r:id="rId41"/>
    <p:sldId id="365" r:id="rId42"/>
    <p:sldId id="367" r:id="rId43"/>
    <p:sldId id="266" r:id="rId44"/>
    <p:sldId id="346" r:id="rId45"/>
    <p:sldId id="262" r:id="rId46"/>
    <p:sldId id="347" r:id="rId47"/>
    <p:sldId id="381" r:id="rId48"/>
    <p:sldId id="285" r:id="rId49"/>
    <p:sldId id="284" r:id="rId50"/>
    <p:sldId id="286" r:id="rId51"/>
    <p:sldId id="380" r:id="rId52"/>
    <p:sldId id="288" r:id="rId53"/>
    <p:sldId id="291" r:id="rId54"/>
    <p:sldId id="289" r:id="rId55"/>
    <p:sldId id="295" r:id="rId56"/>
    <p:sldId id="372" r:id="rId57"/>
    <p:sldId id="373" r:id="rId58"/>
    <p:sldId id="374" r:id="rId59"/>
    <p:sldId id="375" r:id="rId60"/>
    <p:sldId id="377" r:id="rId61"/>
    <p:sldId id="301" r:id="rId62"/>
    <p:sldId id="287" r:id="rId63"/>
    <p:sldId id="299" r:id="rId64"/>
    <p:sldId id="302" r:id="rId65"/>
    <p:sldId id="370" r:id="rId66"/>
    <p:sldId id="337" r:id="rId67"/>
    <p:sldId id="369" r:id="rId68"/>
    <p:sldId id="378" r:id="rId69"/>
    <p:sldId id="376" r:id="rId70"/>
    <p:sldId id="342" r:id="rId71"/>
    <p:sldId id="335" r:id="rId72"/>
    <p:sldId id="383" r:id="rId73"/>
    <p:sldId id="282" r:id="rId74"/>
    <p:sldId id="343"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420" autoAdjust="0"/>
  </p:normalViewPr>
  <p:slideViewPr>
    <p:cSldViewPr>
      <p:cViewPr>
        <p:scale>
          <a:sx n="100" d="100"/>
          <a:sy n="100" d="100"/>
        </p:scale>
        <p:origin x="-950" y="-58"/>
      </p:cViewPr>
      <p:guideLst>
        <p:guide orient="horz" pos="2160"/>
        <p:guide pos="2880"/>
      </p:guideLst>
    </p:cSldViewPr>
  </p:slideViewPr>
  <p:notesTextViewPr>
    <p:cViewPr>
      <p:scale>
        <a:sx n="1" d="1"/>
        <a:sy n="1" d="1"/>
      </p:scale>
      <p:origin x="0" y="0"/>
    </p:cViewPr>
  </p:notesTextViewPr>
  <p:sorterViewPr>
    <p:cViewPr>
      <p:scale>
        <a:sx n="136" d="100"/>
        <a:sy n="136" d="100"/>
      </p:scale>
      <p:origin x="0" y="274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20F445-33C9-4246-B4DD-6464A3F1264A}" type="datetimeFigureOut">
              <a:rPr lang="en-US" smtClean="0"/>
              <a:pPr/>
              <a:t>4/11/2013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F064F8-D1B7-4774-97A6-4820A956EA04}" type="slidenum">
              <a:rPr lang="en-US" smtClean="0"/>
              <a:pPr/>
              <a:t>‹#›</a:t>
            </a:fld>
            <a:endParaRPr lang="en-US"/>
          </a:p>
        </p:txBody>
      </p:sp>
    </p:spTree>
    <p:extLst>
      <p:ext uri="{BB962C8B-B14F-4D97-AF65-F5344CB8AC3E}">
        <p14:creationId xmlns:p14="http://schemas.microsoft.com/office/powerpoint/2010/main" val="244198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illustrate the main elements of a remote sensing system with a simple example involving the following components;  an energy source (the Sun), an observed object (a tree), a sensor (our eye), and the flow of electromagnetic energy from the Sun to the object and to the sensor.  In this example, we are able to observe the tree by means of  </a:t>
            </a:r>
            <a:r>
              <a:rPr lang="en-US" sz="1200" i="1" kern="1200" dirty="0" smtClean="0">
                <a:solidFill>
                  <a:schemeClr val="tx1"/>
                </a:solidFill>
                <a:effectLst/>
                <a:latin typeface="+mn-lt"/>
                <a:ea typeface="+mn-ea"/>
                <a:cs typeface="+mn-cs"/>
              </a:rPr>
              <a:t>reflected</a:t>
            </a:r>
            <a:r>
              <a:rPr lang="en-US" sz="1200" kern="1200" dirty="0" smtClean="0">
                <a:solidFill>
                  <a:schemeClr val="tx1"/>
                </a:solidFill>
                <a:effectLst/>
                <a:latin typeface="+mn-lt"/>
                <a:ea typeface="+mn-ea"/>
                <a:cs typeface="+mn-cs"/>
              </a:rPr>
              <a:t> sunlight and we could have also employed artificial sources of light to illuminate the tree (e.g., a flashlight).  Our eyes can also sense the energy that originates from and is </a:t>
            </a:r>
            <a:r>
              <a:rPr lang="en-US" sz="1200" i="1" kern="1200" dirty="0" smtClean="0">
                <a:solidFill>
                  <a:schemeClr val="tx1"/>
                </a:solidFill>
                <a:effectLst/>
                <a:latin typeface="+mn-lt"/>
                <a:ea typeface="+mn-ea"/>
                <a:cs typeface="+mn-cs"/>
              </a:rPr>
              <a:t>emitted</a:t>
            </a:r>
            <a:r>
              <a:rPr lang="en-US" sz="1200" kern="1200" dirty="0" smtClean="0">
                <a:solidFill>
                  <a:schemeClr val="tx1"/>
                </a:solidFill>
                <a:effectLst/>
                <a:latin typeface="+mn-lt"/>
                <a:ea typeface="+mn-ea"/>
                <a:cs typeface="+mn-cs"/>
              </a:rPr>
              <a:t> from the object itself, as in the case of fires.  In remote sensing we often consider three ways of ‘sensing’ information about an object: (a) by reflection, (b) by emission, and (c) by combined emission-reflection (Fig. 2.1.).  The first of the three is the most important in remote sensing since it utilizes sunlight, the main source of energy on our planet. The Sun illuminates the Earth’s surface, which in turn reflects a portion of this energy back to space in a manner dependent on the composition and structure of the land cover present on the surface. The reflected electromagnetic energy is detected by the orbiting, space-based sensor, which then records and transmits this signal to a receiving station or satellite dish.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general, the flow of energy from one place to another may also occur through convection, conduction, and latent energy in addition to electromagnetic radiation. In remote sensing, we mostly focus on the measurement and information content of the electromagnetic radiation signal.  The remotely-sensed information, however, may be coupled with the other energy terms to yield measures of evapotranspiration, photosynthesis, and soil moisture.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6</a:t>
            </a:fld>
            <a:endParaRPr lang="en-US"/>
          </a:p>
        </p:txBody>
      </p:sp>
    </p:spTree>
    <p:extLst>
      <p:ext uri="{BB962C8B-B14F-4D97-AF65-F5344CB8AC3E}">
        <p14:creationId xmlns:p14="http://schemas.microsoft.com/office/powerpoint/2010/main" val="186704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MODIS GPP/NPP is the first continuous satellite-derived dataset monitoring global vegetation productivity. Continuous and accurate measurements of terrestrial NPP at the global</a:t>
            </a:r>
          </a:p>
          <a:p>
            <a:r>
              <a:rPr lang="en-US" sz="1200" b="0" i="0" u="none" strike="noStrike" kern="1200" baseline="0" dirty="0" smtClean="0">
                <a:solidFill>
                  <a:schemeClr val="tx1"/>
                </a:solidFill>
                <a:latin typeface="+mn-lt"/>
                <a:ea typeface="+mn-ea"/>
                <a:cs typeface="+mn-cs"/>
              </a:rPr>
              <a:t>scale are possible using satellite data. Since early 2000, for the first time, the</a:t>
            </a:r>
          </a:p>
          <a:p>
            <a:r>
              <a:rPr lang="en-US" sz="1200" b="0" i="0" u="none" strike="noStrike" kern="1200" baseline="0" dirty="0" smtClean="0">
                <a:solidFill>
                  <a:schemeClr val="tx1"/>
                </a:solidFill>
                <a:latin typeface="+mn-lt"/>
                <a:ea typeface="+mn-ea"/>
                <a:cs typeface="+mn-cs"/>
              </a:rPr>
              <a:t>MODIS sensors onboard the Terra and Aqua satellites, have operationally provided</a:t>
            </a:r>
          </a:p>
          <a:p>
            <a:r>
              <a:rPr lang="en-US" sz="1200" b="0" i="0" u="none" strike="noStrike" kern="1200" baseline="0" dirty="0" smtClean="0">
                <a:solidFill>
                  <a:schemeClr val="tx1"/>
                </a:solidFill>
                <a:latin typeface="+mn-lt"/>
                <a:ea typeface="+mn-ea"/>
                <a:cs typeface="+mn-cs"/>
              </a:rPr>
              <a:t>scientists with near real-time global terrestrial gross primary production (GPP) and</a:t>
            </a:r>
          </a:p>
          <a:p>
            <a:r>
              <a:rPr lang="en-US" sz="1200" b="0" i="0" u="none" strike="noStrike" kern="1200" baseline="0" dirty="0" smtClean="0">
                <a:solidFill>
                  <a:schemeClr val="tx1"/>
                </a:solidFill>
                <a:latin typeface="+mn-lt"/>
                <a:ea typeface="+mn-ea"/>
                <a:cs typeface="+mn-cs"/>
              </a:rPr>
              <a:t>net photosynthesis (</a:t>
            </a:r>
            <a:r>
              <a:rPr lang="en-US" sz="1200" b="0" i="0" u="none" strike="noStrike" kern="1200" baseline="0" dirty="0" err="1" smtClean="0">
                <a:solidFill>
                  <a:schemeClr val="tx1"/>
                </a:solidFill>
                <a:latin typeface="+mn-lt"/>
                <a:ea typeface="+mn-ea"/>
                <a:cs typeface="+mn-cs"/>
              </a:rPr>
              <a:t>PsnNet</a:t>
            </a:r>
            <a:r>
              <a:rPr lang="en-US" sz="1200" b="0" i="0" u="none" strike="noStrike" kern="1200" baseline="0" dirty="0" smtClean="0">
                <a:solidFill>
                  <a:schemeClr val="tx1"/>
                </a:solidFill>
                <a:latin typeface="+mn-lt"/>
                <a:ea typeface="+mn-ea"/>
                <a:cs typeface="+mn-cs"/>
              </a:rPr>
              <a:t>) data. These data are provided at 1 km spatial resolution</a:t>
            </a:r>
          </a:p>
          <a:p>
            <a:r>
              <a:rPr lang="en-US" sz="1200" b="0" i="0" u="none" strike="noStrike" kern="1200" baseline="0" dirty="0" smtClean="0">
                <a:solidFill>
                  <a:schemeClr val="tx1"/>
                </a:solidFill>
                <a:latin typeface="+mn-lt"/>
                <a:ea typeface="+mn-ea"/>
                <a:cs typeface="+mn-cs"/>
              </a:rPr>
              <a:t>and an 8-day interval, and annual NPP covers 109,782,756 km2 of vegetated land.</a:t>
            </a:r>
          </a:p>
          <a:p>
            <a:r>
              <a:rPr lang="en-US" sz="1200" b="0" i="0" u="none" strike="noStrike" kern="1200" baseline="0" dirty="0" smtClean="0">
                <a:solidFill>
                  <a:schemeClr val="tx1"/>
                </a:solidFill>
                <a:latin typeface="+mn-lt"/>
                <a:ea typeface="+mn-ea"/>
                <a:cs typeface="+mn-cs"/>
              </a:rPr>
              <a:t>These GPP, </a:t>
            </a:r>
            <a:r>
              <a:rPr lang="en-US" sz="1200" b="0" i="0" u="none" strike="noStrike" kern="1200" baseline="0" dirty="0" err="1" smtClean="0">
                <a:solidFill>
                  <a:schemeClr val="tx1"/>
                </a:solidFill>
                <a:latin typeface="+mn-lt"/>
                <a:ea typeface="+mn-ea"/>
                <a:cs typeface="+mn-cs"/>
              </a:rPr>
              <a:t>PsnNet</a:t>
            </a:r>
            <a:r>
              <a:rPr lang="en-US" sz="1200" b="0" i="0" u="none" strike="noStrike" kern="1200" baseline="0" dirty="0" smtClean="0">
                <a:solidFill>
                  <a:schemeClr val="tx1"/>
                </a:solidFill>
                <a:latin typeface="+mn-lt"/>
                <a:ea typeface="+mn-ea"/>
                <a:cs typeface="+mn-cs"/>
              </a:rPr>
              <a:t> and NPP products are collectively known as MOD17 and are</a:t>
            </a:r>
          </a:p>
          <a:p>
            <a:r>
              <a:rPr lang="en-US" sz="1200" b="0" i="0" u="none" strike="noStrike" kern="1200" baseline="0" dirty="0" smtClean="0">
                <a:solidFill>
                  <a:schemeClr val="tx1"/>
                </a:solidFill>
                <a:latin typeface="+mn-lt"/>
                <a:ea typeface="+mn-ea"/>
                <a:cs typeface="+mn-cs"/>
              </a:rPr>
              <a:t>part of a larger suite of MODIS land products (Justice et al. 2002), one of the core</a:t>
            </a:r>
          </a:p>
          <a:p>
            <a:r>
              <a:rPr lang="en-US" sz="1200" b="0" i="0" u="none" strike="noStrike" kern="1200" baseline="0" dirty="0" smtClean="0">
                <a:solidFill>
                  <a:schemeClr val="tx1"/>
                </a:solidFill>
                <a:latin typeface="+mn-lt"/>
                <a:ea typeface="+mn-ea"/>
                <a:cs typeface="+mn-cs"/>
              </a:rPr>
              <a:t>Earth System or Climate Data Records (ESDR or CDR). These products have improved based on extensive validation and calibration</a:t>
            </a:r>
          </a:p>
          <a:p>
            <a:r>
              <a:rPr lang="en-US" sz="1200" b="0" i="0" u="none" strike="noStrike" kern="1200" baseline="0" dirty="0" smtClean="0">
                <a:solidFill>
                  <a:schemeClr val="tx1"/>
                </a:solidFill>
                <a:latin typeface="+mn-lt"/>
                <a:ea typeface="+mn-ea"/>
                <a:cs typeface="+mn-cs"/>
              </a:rPr>
              <a:t>activities by the MODIS science team. The Collection-5 (C5) MODIS data are</a:t>
            </a:r>
          </a:p>
          <a:p>
            <a:r>
              <a:rPr lang="en-US" sz="1200" b="0" i="0" u="none" strike="noStrike" kern="1200" baseline="0" dirty="0" smtClean="0">
                <a:solidFill>
                  <a:schemeClr val="tx1"/>
                </a:solidFill>
                <a:latin typeface="+mn-lt"/>
                <a:ea typeface="+mn-ea"/>
                <a:cs typeface="+mn-cs"/>
              </a:rPr>
              <a:t>being reprocessed by NASA in 2007 and will have higher quality than the previous</a:t>
            </a:r>
          </a:p>
          <a:p>
            <a:r>
              <a:rPr lang="en-US" sz="1200" b="0" i="0" u="none" strike="noStrike" kern="1200" baseline="0" dirty="0" smtClean="0">
                <a:solidFill>
                  <a:schemeClr val="tx1"/>
                </a:solidFill>
                <a:latin typeface="+mn-lt"/>
                <a:ea typeface="+mn-ea"/>
                <a:cs typeface="+mn-cs"/>
              </a:rPr>
              <a:t>collections.</a:t>
            </a: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56</a:t>
            </a:fld>
            <a:endParaRPr lang="en-US"/>
          </a:p>
        </p:txBody>
      </p:sp>
    </p:spTree>
    <p:extLst>
      <p:ext uri="{BB962C8B-B14F-4D97-AF65-F5344CB8AC3E}">
        <p14:creationId xmlns:p14="http://schemas.microsoft.com/office/powerpoint/2010/main" val="337857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Rayleigh scattering </a:t>
            </a:r>
            <a:r>
              <a:rPr lang="en-US" sz="1200" dirty="0" smtClean="0"/>
              <a:t>occurs when the diameter of the matter (usually air molecules) are many times smaller than the incident electromagnetic radiation. This type of scattering is named after the English physicist who offered the first coherent explanation for it. All scattering is accomplished through absorption and re-emission of radiation by atoms or molecules in the manner described in the discussion on radiation from atomic structures. It is impossible to predict the direction in which a specific atom or molecule will emit a photon, hence scattering.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Rayleigh scattering is responsible for </a:t>
            </a:r>
            <a:r>
              <a:rPr lang="en-US" sz="1200" dirty="0" smtClean="0">
                <a:solidFill>
                  <a:srgbClr val="FC0128"/>
                </a:solidFill>
              </a:rPr>
              <a:t>red</a:t>
            </a:r>
            <a:r>
              <a:rPr lang="en-US" sz="1200" dirty="0" smtClean="0">
                <a:solidFill>
                  <a:schemeClr val="tx1"/>
                </a:solidFill>
              </a:rPr>
              <a:t> </a:t>
            </a:r>
            <a:r>
              <a:rPr lang="en-US" sz="1200" dirty="0" smtClean="0">
                <a:solidFill>
                  <a:srgbClr val="FC0128"/>
                </a:solidFill>
              </a:rPr>
              <a:t>sunsets</a:t>
            </a:r>
            <a:r>
              <a:rPr lang="en-US" sz="1200" dirty="0" smtClean="0">
                <a:solidFill>
                  <a:schemeClr val="tx1"/>
                </a:solidFill>
              </a:rPr>
              <a:t>. </a:t>
            </a:r>
            <a:r>
              <a:rPr lang="en-US" sz="1200" dirty="0" smtClean="0"/>
              <a:t>Since the atmosphere is a thin shell of gravitationally bound gas surrounding the solid Earth, sunlight must pass through a longer slant path of air at sunset (or sunrise) than at noon. Since the violet and blue wavelengths are scattered even more during their now-longer path through the air than when the Sun is overhead, what we see when we look toward the Sun is the residue - the wavelengths of sunlight that are hardly scattered away at all, especially the oranges and reds (Sagan, 1994).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Mie scattering </a:t>
            </a:r>
            <a:r>
              <a:rPr lang="en-US" sz="1200" dirty="0" smtClean="0"/>
              <a:t>takes place when there are essentially </a:t>
            </a:r>
            <a:r>
              <a:rPr lang="en-US" sz="1200" dirty="0" smtClean="0">
                <a:solidFill>
                  <a:schemeClr val="tx1"/>
                </a:solidFill>
              </a:rPr>
              <a:t>spherical</a:t>
            </a:r>
            <a:r>
              <a:rPr lang="en-US" sz="1200" dirty="0" smtClean="0"/>
              <a:t> particles present in the atmosphere </a:t>
            </a:r>
            <a:r>
              <a:rPr lang="en-US" sz="1200" dirty="0" smtClean="0">
                <a:solidFill>
                  <a:schemeClr val="tx1"/>
                </a:solidFill>
              </a:rPr>
              <a:t>with diameters approximately equal to the wavelength of radiation being considered</a:t>
            </a:r>
            <a:r>
              <a:rPr lang="en-US" sz="1200" dirty="0" smtClean="0"/>
              <a:t>. For visible light, water vapor, dust, and other particles ranging from a few tenths of a micrometer to several micrometers in diameter are the main scattering agents. The amount of scatter is greater than Rayleigh scatter and the wavelengths scattered are longer. </a:t>
            </a:r>
          </a:p>
          <a:p>
            <a:r>
              <a:rPr lang="en-US" sz="1200" dirty="0" smtClean="0">
                <a:solidFill>
                  <a:schemeClr val="tx1"/>
                </a:solidFill>
              </a:rPr>
              <a:t>Pollution</a:t>
            </a:r>
            <a:r>
              <a:rPr lang="en-US" sz="1200" dirty="0" smtClean="0"/>
              <a:t> also contributes to beautiful </a:t>
            </a:r>
            <a:r>
              <a:rPr lang="en-US" sz="1200" dirty="0" smtClean="0">
                <a:solidFill>
                  <a:schemeClr val="hlink"/>
                </a:solidFill>
              </a:rPr>
              <a:t>sunsets</a:t>
            </a:r>
            <a:r>
              <a:rPr lang="en-US" sz="1200" dirty="0" smtClean="0"/>
              <a:t> and </a:t>
            </a:r>
            <a:r>
              <a:rPr lang="en-US" sz="1200" dirty="0" smtClean="0">
                <a:solidFill>
                  <a:schemeClr val="hlink"/>
                </a:solidFill>
              </a:rPr>
              <a:t>sunrises</a:t>
            </a:r>
            <a:r>
              <a:rPr lang="en-US" sz="1200" dirty="0" smtClean="0"/>
              <a:t>. The greater the amount of smoke and dust particles in the atmospheric column, the more violet and blue light will be scattered away and only the longer </a:t>
            </a:r>
            <a:r>
              <a:rPr lang="en-US" sz="1200" dirty="0" smtClean="0">
                <a:solidFill>
                  <a:schemeClr val="hlink"/>
                </a:solidFill>
              </a:rPr>
              <a:t>orange</a:t>
            </a:r>
            <a:r>
              <a:rPr lang="en-US" sz="1200" dirty="0" smtClean="0"/>
              <a:t> and </a:t>
            </a:r>
            <a:r>
              <a:rPr lang="en-US" sz="1200" dirty="0" smtClean="0">
                <a:solidFill>
                  <a:srgbClr val="FC0128"/>
                </a:solidFill>
              </a:rPr>
              <a:t>red</a:t>
            </a:r>
            <a:r>
              <a:rPr lang="en-US" sz="1200" dirty="0" smtClean="0"/>
              <a:t> wavelength light will reach our eyes. </a:t>
            </a:r>
          </a:p>
          <a:p>
            <a:endParaRPr lang="en-US" sz="1200" dirty="0" smtClean="0"/>
          </a:p>
          <a:p>
            <a:pPr algn="l"/>
            <a:r>
              <a:rPr lang="en-US" sz="1200" dirty="0" smtClean="0">
                <a:solidFill>
                  <a:schemeClr val="tx1"/>
                </a:solidFill>
              </a:rPr>
              <a:t>Non-selective scattering </a:t>
            </a:r>
            <a:r>
              <a:rPr lang="en-US" sz="1200" dirty="0" smtClean="0"/>
              <a:t>is produced when there are particles in the atmosphere </a:t>
            </a:r>
            <a:r>
              <a:rPr lang="en-US" sz="1200" dirty="0" smtClean="0">
                <a:solidFill>
                  <a:schemeClr val="tx1"/>
                </a:solidFill>
              </a:rPr>
              <a:t>several times the diameter of the radiation being transmitted</a:t>
            </a:r>
            <a:r>
              <a:rPr lang="en-US" sz="1200" dirty="0" smtClean="0"/>
              <a:t>. This type of scattering is non-selective, i.e. all wavelengths of light are scattered, not just blue, green, or red. Thus, water droplets, which make up clouds and fog banks, scatter all wavelengths of visible light equally well, causing the cloud to appear white (a mixture of all colors of light in approximately equal quantities produces white). </a:t>
            </a:r>
          </a:p>
          <a:p>
            <a:pPr algn="l"/>
            <a:r>
              <a:rPr lang="en-US" sz="1200" dirty="0" smtClean="0"/>
              <a:t>Scattering can severely reduce the information content of remotely sensed data to the point that the imagery looses contrast and it is difficult to differentiate one object from another. </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7</a:t>
            </a:fld>
            <a:endParaRPr lang="en-US"/>
          </a:p>
        </p:txBody>
      </p:sp>
    </p:spTree>
    <p:extLst>
      <p:ext uri="{BB962C8B-B14F-4D97-AF65-F5344CB8AC3E}">
        <p14:creationId xmlns:p14="http://schemas.microsoft.com/office/powerpoint/2010/main" val="301628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Scattering, well,</a:t>
            </a:r>
            <a:r>
              <a:rPr lang="en-US" baseline="0" dirty="0" smtClean="0"/>
              <a:t> Rayleigh scattering, to be more precise.</a:t>
            </a:r>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9</a:t>
            </a:fld>
            <a:endParaRPr lang="en-US"/>
          </a:p>
        </p:txBody>
      </p:sp>
    </p:spTree>
    <p:extLst>
      <p:ext uri="{BB962C8B-B14F-4D97-AF65-F5344CB8AC3E}">
        <p14:creationId xmlns:p14="http://schemas.microsoft.com/office/powerpoint/2010/main" val="281565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Aeronet</a:t>
            </a:r>
            <a:r>
              <a:rPr lang="en-US" dirty="0" smtClean="0"/>
              <a:t> is a</a:t>
            </a:r>
            <a:r>
              <a:rPr lang="en-US" baseline="0" dirty="0" smtClean="0"/>
              <a:t> collection of ground-based radiometers viewing the sun and sky to derive information about dust content.</a:t>
            </a:r>
          </a:p>
          <a:p>
            <a:r>
              <a:rPr lang="en-US" baseline="0" dirty="0" smtClean="0"/>
              <a:t>Ground-based does not always mean terrestrially-based.</a:t>
            </a:r>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19</a:t>
            </a:fld>
            <a:endParaRPr lang="en-US"/>
          </a:p>
        </p:txBody>
      </p:sp>
    </p:spTree>
    <p:extLst>
      <p:ext uri="{BB962C8B-B14F-4D97-AF65-F5344CB8AC3E}">
        <p14:creationId xmlns:p14="http://schemas.microsoft.com/office/powerpoint/2010/main" val="398031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Whiskbroom: Approach is common to narrow swath sensors since it reduces wasted</a:t>
            </a:r>
          </a:p>
          <a:p>
            <a:r>
              <a:rPr lang="en-US" sz="1200" b="0" i="0" u="none" strike="noStrike" kern="1200" baseline="0" dirty="0" smtClean="0">
                <a:solidFill>
                  <a:schemeClr val="tx1"/>
                </a:solidFill>
                <a:latin typeface="+mn-lt"/>
                <a:ea typeface="+mn-ea"/>
                <a:cs typeface="+mn-cs"/>
              </a:rPr>
              <a:t>portions of the scan line</a:t>
            </a:r>
          </a:p>
          <a:p>
            <a:r>
              <a:rPr lang="en-US" sz="1200" b="0" i="0" u="none" strike="noStrike" kern="1200" baseline="0" dirty="0" err="1" smtClean="0">
                <a:solidFill>
                  <a:schemeClr val="tx1"/>
                </a:solidFill>
                <a:latin typeface="+mn-lt"/>
                <a:ea typeface="+mn-ea"/>
                <a:cs typeface="+mn-cs"/>
              </a:rPr>
              <a:t>Pushbroom</a:t>
            </a:r>
            <a:r>
              <a:rPr lang="en-US" sz="1200" b="0" i="0" u="none" strike="noStrike" kern="1200" baseline="0" dirty="0" smtClean="0">
                <a:solidFill>
                  <a:schemeClr val="tx1"/>
                </a:solidFill>
                <a:latin typeface="+mn-lt"/>
                <a:ea typeface="+mn-ea"/>
                <a:cs typeface="+mn-cs"/>
              </a:rPr>
              <a:t>: Used primarily for small swath widths since large swaths would require a</a:t>
            </a:r>
          </a:p>
          <a:p>
            <a:r>
              <a:rPr lang="en-US" sz="1200" b="0" i="0" u="none" strike="noStrike" kern="1200" baseline="0" dirty="0" smtClean="0">
                <a:solidFill>
                  <a:schemeClr val="tx1"/>
                </a:solidFill>
                <a:latin typeface="+mn-lt"/>
                <a:ea typeface="+mn-ea"/>
                <a:cs typeface="+mn-cs"/>
              </a:rPr>
              <a:t>large number of detectors</a:t>
            </a:r>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20</a:t>
            </a:fld>
            <a:endParaRPr lang="en-US"/>
          </a:p>
        </p:txBody>
      </p:sp>
    </p:spTree>
    <p:extLst>
      <p:ext uri="{BB962C8B-B14F-4D97-AF65-F5344CB8AC3E}">
        <p14:creationId xmlns:p14="http://schemas.microsoft.com/office/powerpoint/2010/main" val="2425942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NASA currently has a fleet of 16 remote sensing observatories orbiting Earth. The satellites include components of the A-Train (Terra, Aqua, Aura, </a:t>
            </a:r>
            <a:r>
              <a:rPr lang="en-US" dirty="0" err="1" smtClean="0">
                <a:latin typeface="Comic Sans MS" pitchFamily="66" charset="0"/>
              </a:rPr>
              <a:t>CloudSat</a:t>
            </a:r>
            <a:r>
              <a:rPr lang="en-US" dirty="0" smtClean="0">
                <a:latin typeface="Comic Sans MS" pitchFamily="66" charset="0"/>
              </a:rPr>
              <a:t>, CALIPSO), two satellites launched in 2011 (Aquarius, </a:t>
            </a:r>
            <a:r>
              <a:rPr lang="en-US" dirty="0" err="1" smtClean="0">
                <a:latin typeface="Comic Sans MS" pitchFamily="66" charset="0"/>
              </a:rPr>
              <a:t>Suomi</a:t>
            </a:r>
            <a:r>
              <a:rPr lang="en-US" dirty="0" smtClean="0">
                <a:latin typeface="Comic Sans MS" pitchFamily="66" charset="0"/>
              </a:rPr>
              <a:t> NPP), and nine others (ACRIMSAT, SORCE, GRACE, Jason-1 and 2, Landsat 7, </a:t>
            </a:r>
            <a:r>
              <a:rPr lang="en-US" dirty="0" err="1" smtClean="0">
                <a:latin typeface="Comic Sans MS" pitchFamily="66" charset="0"/>
              </a:rPr>
              <a:t>QuikSCAT</a:t>
            </a:r>
            <a:r>
              <a:rPr lang="en-US" dirty="0" smtClean="0">
                <a:latin typeface="Comic Sans MS" pitchFamily="66" charset="0"/>
              </a:rPr>
              <a:t>, TRMM, and EO-1). These satellites measure tropical rainfall, solar irradiance, clouds, sea surface height, ocean salinity, and other aspects of the global environment. Together, they provide a perspective of the Earth as a system.</a:t>
            </a:r>
            <a:br>
              <a:rPr lang="en-US" dirty="0" smtClean="0">
                <a:latin typeface="Comic Sans MS" pitchFamily="66" charset="0"/>
              </a:rPr>
            </a:br>
            <a:endParaRPr lang="en-US" dirty="0" smtClean="0">
              <a:latin typeface="Comic Sans MS" pitchFamily="66" charset="0"/>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22</a:t>
            </a:fld>
            <a:endParaRPr lang="en-US"/>
          </a:p>
        </p:txBody>
      </p:sp>
    </p:spTree>
    <p:extLst>
      <p:ext uri="{BB962C8B-B14F-4D97-AF65-F5344CB8AC3E}">
        <p14:creationId xmlns:p14="http://schemas.microsoft.com/office/powerpoint/2010/main" val="82056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 charset="0"/>
              </a:rPr>
              <a:t>Global change research investigates the underlying processes of change and their manifestation, the impacts and the prediction of change.</a:t>
            </a:r>
          </a:p>
          <a:p>
            <a:r>
              <a:rPr lang="en-US" sz="1200" dirty="0" smtClean="0">
                <a:latin typeface="Times New Roman" pitchFamily="1" charset="0"/>
              </a:rPr>
              <a:t>Monitoring of land cover and land use is an important element of the NASA Earth Science Enterprise. </a:t>
            </a:r>
          </a:p>
          <a:p>
            <a:r>
              <a:rPr lang="en-US" sz="1200" dirty="0" smtClean="0">
                <a:latin typeface="Times New Roman" pitchFamily="1" charset="0"/>
              </a:rPr>
              <a:t>Provide important inputs to parameterize or validate ecosystem process models.  High quality, consistent and well-calibrated satellite measurements are needed if we are to detect and monitor changes and trends in these variables. </a:t>
            </a:r>
          </a:p>
          <a:p>
            <a:r>
              <a:rPr lang="en-US" sz="1200" dirty="0" smtClean="0">
                <a:latin typeface="Times New Roman" pitchFamily="1" charset="0"/>
              </a:rPr>
              <a:t>Developing the next-generation data sets for global change research</a:t>
            </a: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24</a:t>
            </a:fld>
            <a:endParaRPr lang="en-US"/>
          </a:p>
        </p:txBody>
      </p:sp>
    </p:spTree>
    <p:extLst>
      <p:ext uri="{BB962C8B-B14F-4D97-AF65-F5344CB8AC3E}">
        <p14:creationId xmlns:p14="http://schemas.microsoft.com/office/powerpoint/2010/main" val="355851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August, 2005 Hurricane Katrina devastated the Southern U.S. coast and the resulting damage was the costliest storm damage in U.S. history. Portions of Landsat satellite data, acquired and processed by the U.S. Geological Survey illustrate the extent of the flooding in the New Orleans area and the long term impact of the storm. In the September, 2005 image dark tones represent flooded areas of the city. By October, 2005 significant areas are drying; however, the light brown tones represent areas where vegetation (trees, lawns, parks) has been destroyed. By September, 2009 the brown tones are replaced with more green colors, representing new growth of vegetation as neighborhoods rebuild. Federal, state and local officials use the Landsat data to monitor the effects of change and will use the imagery for planning of rehabilitating the region.</a:t>
            </a:r>
            <a:br>
              <a:rPr lang="en-US" dirty="0" smtClean="0">
                <a:effectLst/>
              </a:rPr>
            </a:br>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39</a:t>
            </a:fld>
            <a:endParaRPr lang="en-US"/>
          </a:p>
        </p:txBody>
      </p:sp>
    </p:spTree>
    <p:extLst>
      <p:ext uri="{BB962C8B-B14F-4D97-AF65-F5344CB8AC3E}">
        <p14:creationId xmlns:p14="http://schemas.microsoft.com/office/powerpoint/2010/main" val="146635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Figure 24.  Spectral mixture modeling with </a:t>
            </a:r>
            <a:r>
              <a:rPr lang="en-US" dirty="0" err="1" smtClean="0">
                <a:solidFill>
                  <a:srgbClr val="FF0000"/>
                </a:solidFill>
              </a:rPr>
              <a:t>hyperspectral</a:t>
            </a:r>
            <a:r>
              <a:rPr lang="en-US" dirty="0" smtClean="0">
                <a:solidFill>
                  <a:srgbClr val="FF0000"/>
                </a:solidFill>
              </a:rPr>
              <a:t> image data collected by the NASA AVIRIS sensor over a grassland region of Kansas, USA allowed for the detection and mapping of biophysical properties related to land cover and land use (</a:t>
            </a:r>
            <a:r>
              <a:rPr lang="en-US" dirty="0" err="1" smtClean="0">
                <a:solidFill>
                  <a:srgbClr val="FF0000"/>
                </a:solidFill>
              </a:rPr>
              <a:t>Wessman</a:t>
            </a:r>
            <a:r>
              <a:rPr lang="en-US" dirty="0" smtClean="0">
                <a:solidFill>
                  <a:srgbClr val="FF0000"/>
                </a:solidFill>
              </a:rPr>
              <a:t> et al. 1997).  Spectral graphs highlight some of the dominant land covers depicted in the analysis.</a:t>
            </a:r>
          </a:p>
        </p:txBody>
      </p:sp>
      <p:sp>
        <p:nvSpPr>
          <p:cNvPr id="4" name="Slide Number Placeholder 3"/>
          <p:cNvSpPr>
            <a:spLocks noGrp="1"/>
          </p:cNvSpPr>
          <p:nvPr>
            <p:ph type="sldNum" sz="quarter" idx="10"/>
          </p:nvPr>
        </p:nvSpPr>
        <p:spPr/>
        <p:txBody>
          <a:bodyPr/>
          <a:lstStyle/>
          <a:p>
            <a:fld id="{0BF064F8-D1B7-4774-97A6-4820A956EA04}" type="slidenum">
              <a:rPr lang="en-US" smtClean="0"/>
              <a:pPr/>
              <a:t>44</a:t>
            </a:fld>
            <a:endParaRPr lang="en-US"/>
          </a:p>
        </p:txBody>
      </p:sp>
    </p:spTree>
    <p:extLst>
      <p:ext uri="{BB962C8B-B14F-4D97-AF65-F5344CB8AC3E}">
        <p14:creationId xmlns:p14="http://schemas.microsoft.com/office/powerpoint/2010/main" val="1501711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43770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04571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48737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53326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83716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00241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564B3-238B-4506-BF87-49722AB78B33}" type="datetimeFigureOut">
              <a:rPr lang="en-US" smtClean="0"/>
              <a:pPr/>
              <a:t>4/11/2013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27217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564B3-238B-4506-BF87-49722AB78B33}" type="datetimeFigureOut">
              <a:rPr lang="en-US" smtClean="0"/>
              <a:pPr/>
              <a:t>4/11/2013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38481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564B3-238B-4506-BF87-49722AB78B33}" type="datetimeFigureOut">
              <a:rPr lang="en-US" smtClean="0"/>
              <a:pPr/>
              <a:t>4/11/2013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48878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6411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71759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564B3-238B-4506-BF87-49722AB78B33}" type="datetimeFigureOut">
              <a:rPr lang="en-US" smtClean="0"/>
              <a:pPr/>
              <a:t>4/11/2013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D3879-F506-4B8B-ADBF-541188BB355B}" type="slidenum">
              <a:rPr lang="en-US" smtClean="0"/>
              <a:pPr/>
              <a:t>‹#›</a:t>
            </a:fld>
            <a:endParaRPr lang="en-US"/>
          </a:p>
        </p:txBody>
      </p:sp>
    </p:spTree>
    <p:extLst>
      <p:ext uri="{BB962C8B-B14F-4D97-AF65-F5344CB8AC3E}">
        <p14:creationId xmlns:p14="http://schemas.microsoft.com/office/powerpoint/2010/main" val="3771464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hyperlink" Target="http://en.wikipedia.org/wiki/Satellite" TargetMode="External"/><Relationship Id="rId4" Type="http://schemas.openxmlformats.org/officeDocument/2006/relationships/hyperlink" Target="http://en.wikipedia.org/wiki/Eart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0.xml"/><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ciencebulletins.amnh.org/" TargetMode="Externa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hyperlink" Target="http://www.crisp.nus.edu.sg/~research/tutorial/rsmain.htm" TargetMode="External"/><Relationship Id="rId7" Type="http://schemas.openxmlformats.org/officeDocument/2006/relationships/hyperlink" Target="http://science.hq.nasa.gov/" TargetMode="External"/><Relationship Id="rId2" Type="http://schemas.openxmlformats.org/officeDocument/2006/relationships/hyperlink" Target="http://www.fas.org/irp/imint/docs/rst/Front/tofc.html" TargetMode="External"/><Relationship Id="rId1" Type="http://schemas.openxmlformats.org/officeDocument/2006/relationships/slideLayout" Target="../slideLayouts/slideLayout7.xml"/><Relationship Id="rId6" Type="http://schemas.openxmlformats.org/officeDocument/2006/relationships/hyperlink" Target="http://earthobservatory.nasa.gov/" TargetMode="External"/><Relationship Id="rId5" Type="http://schemas.openxmlformats.org/officeDocument/2006/relationships/hyperlink" Target="http://www.orbit.nesdis.noaa.gov/star/index.html" TargetMode="External"/><Relationship Id="rId4" Type="http://schemas.openxmlformats.org/officeDocument/2006/relationships/hyperlink" Target="http://www.nrcan.gc.ca/earth-sciences/geography-boundary/remote-sensing/fundamentals/14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05900" cy="1470025"/>
          </a:xfrm>
        </p:spPr>
        <p:txBody>
          <a:bodyPr>
            <a:normAutofit/>
          </a:bodyPr>
          <a:lstStyle/>
          <a:p>
            <a:r>
              <a:rPr lang="en-US" sz="4000" dirty="0" smtClean="0">
                <a:latin typeface="Comic Sans MS" pitchFamily="66" charset="0"/>
              </a:rPr>
              <a:t>Remote Sensing Principles and Applications</a:t>
            </a:r>
            <a:endParaRPr lang="en-US" sz="4000" dirty="0">
              <a:latin typeface="Comic Sans MS" pitchFamily="66" charset="0"/>
            </a:endParaRPr>
          </a:p>
        </p:txBody>
      </p:sp>
      <p:sp>
        <p:nvSpPr>
          <p:cNvPr id="3" name="Subtitle 2"/>
          <p:cNvSpPr>
            <a:spLocks noGrp="1"/>
          </p:cNvSpPr>
          <p:nvPr>
            <p:ph type="subTitle" idx="1"/>
          </p:nvPr>
        </p:nvSpPr>
        <p:spPr>
          <a:xfrm>
            <a:off x="0" y="1524000"/>
            <a:ext cx="9144000" cy="1196040"/>
          </a:xfrm>
        </p:spPr>
        <p:txBody>
          <a:bodyPr>
            <a:normAutofit/>
          </a:bodyPr>
          <a:lstStyle/>
          <a:p>
            <a:r>
              <a:rPr lang="en-US" sz="2800" dirty="0" smtClean="0">
                <a:latin typeface="Comic Sans MS" pitchFamily="66" charset="0"/>
              </a:rPr>
              <a:t>April 15, 17 2013</a:t>
            </a:r>
          </a:p>
          <a:p>
            <a:r>
              <a:rPr lang="en-US" sz="2800" dirty="0" smtClean="0">
                <a:latin typeface="Comic Sans MS" pitchFamily="66" charset="0"/>
              </a:rPr>
              <a:t>Youngwook Kim</a:t>
            </a:r>
            <a:endParaRPr lang="en-US" sz="2800" dirty="0">
              <a:latin typeface="Comic Sans MS" pitchFamily="66" charset="0"/>
            </a:endParaRPr>
          </a:p>
        </p:txBody>
      </p:sp>
      <p:pic>
        <p:nvPicPr>
          <p:cNvPr id="7170" name="Picture 2" descr="http://climate.jpl.nasa.gov/images/normPag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47975"/>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18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53534"/>
            <a:ext cx="9144000" cy="369332"/>
          </a:xfrm>
          <a:prstGeom prst="rect">
            <a:avLst/>
          </a:prstGeom>
          <a:noFill/>
        </p:spPr>
        <p:txBody>
          <a:bodyPr wrap="square" rtlCol="0">
            <a:spAutoFit/>
          </a:bodyPr>
          <a:lstStyle/>
          <a:p>
            <a:r>
              <a:rPr lang="en-US" dirty="0" smtClean="0">
                <a:latin typeface="Comic Sans MS" pitchFamily="66" charset="0"/>
              </a:rPr>
              <a:t>Why are clouds white?</a:t>
            </a:r>
            <a:endParaRPr lang="en-US" dirty="0">
              <a:latin typeface="Comic Sans MS" pitchFamily="66" charset="0"/>
            </a:endParaRP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295400"/>
            <a:ext cx="4100512"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190386"/>
            <a:ext cx="4724400" cy="33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Quiz #2</a:t>
            </a:r>
            <a:endParaRPr lang="en-US" sz="2800" b="1" i="1" dirty="0">
              <a:latin typeface="Comic Sans MS" pitchFamily="66" charset="0"/>
            </a:endParaRPr>
          </a:p>
        </p:txBody>
      </p:sp>
    </p:spTree>
    <p:extLst>
      <p:ext uri="{BB962C8B-B14F-4D97-AF65-F5344CB8AC3E}">
        <p14:creationId xmlns:p14="http://schemas.microsoft.com/office/powerpoint/2010/main" val="22867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4818"/>
                                        </p:tgtEl>
                                        <p:attrNameLst>
                                          <p:attrName>style.visibility</p:attrName>
                                        </p:attrNameLst>
                                      </p:cBhvr>
                                      <p:to>
                                        <p:strVal val="visible"/>
                                      </p:to>
                                    </p:set>
                                    <p:animEffect transition="in" filter="fade">
                                      <p:cBhvr>
                                        <p:cTn id="10" dur="500"/>
                                        <p:tgtEl>
                                          <p:spTgt spid="348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fade">
                                      <p:cBhvr>
                                        <p:cTn id="15"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Why are clouds white?</a:t>
            </a:r>
            <a:endParaRPr lang="en-US" dirty="0">
              <a:latin typeface="Comic Sans MS" pitchFamily="66" charset="0"/>
            </a:endParaRP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1"/>
            <a:ext cx="3657600" cy="273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7" y="2209800"/>
            <a:ext cx="482441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Quiz #3</a:t>
            </a:r>
            <a:endParaRPr lang="en-US" sz="2800" b="1" i="1" dirty="0">
              <a:latin typeface="Comic Sans MS" pitchFamily="66" charset="0"/>
            </a:endParaRPr>
          </a:p>
        </p:txBody>
      </p:sp>
    </p:spTree>
    <p:extLst>
      <p:ext uri="{BB962C8B-B14F-4D97-AF65-F5344CB8AC3E}">
        <p14:creationId xmlns:p14="http://schemas.microsoft.com/office/powerpoint/2010/main" val="2933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fade">
                                      <p:cBhvr>
                                        <p:cTn id="15"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49843"/>
            <a:ext cx="9144000" cy="369332"/>
          </a:xfrm>
          <a:prstGeom prst="rect">
            <a:avLst/>
          </a:prstGeom>
          <a:noFill/>
        </p:spPr>
        <p:txBody>
          <a:bodyPr wrap="square" rtlCol="0">
            <a:spAutoFit/>
          </a:bodyPr>
          <a:lstStyle/>
          <a:p>
            <a:r>
              <a:rPr lang="en-US" dirty="0" smtClean="0">
                <a:latin typeface="Comic Sans MS" pitchFamily="66" charset="0"/>
              </a:rPr>
              <a:t>Why are sunsets red?</a:t>
            </a:r>
            <a:endParaRPr lang="en-US" dirty="0">
              <a:latin typeface="Comic Sans MS" pitchFamily="66"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54034"/>
            <a:ext cx="9144000" cy="500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Quiz #4</a:t>
            </a:r>
            <a:endParaRPr lang="en-US" sz="2800" b="1" i="1" dirty="0">
              <a:latin typeface="Comic Sans MS" pitchFamily="66" charset="0"/>
            </a:endParaRPr>
          </a:p>
        </p:txBody>
      </p:sp>
    </p:spTree>
    <p:extLst>
      <p:ext uri="{BB962C8B-B14F-4D97-AF65-F5344CB8AC3E}">
        <p14:creationId xmlns:p14="http://schemas.microsoft.com/office/powerpoint/2010/main" val="21532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fade">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Resolution</a:t>
            </a:r>
            <a:endParaRPr lang="en-US" sz="2800" b="1" i="1" dirty="0">
              <a:latin typeface="Comic Sans MS" pitchFamily="66" charset="0"/>
            </a:endParaRPr>
          </a:p>
        </p:txBody>
      </p:sp>
      <p:sp>
        <p:nvSpPr>
          <p:cNvPr id="4" name="TextBox 3"/>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Four basic types- Spatial, Temporal, Radiometric, Spectral</a:t>
            </a:r>
            <a:endParaRPr lang="en-US" dirty="0">
              <a:latin typeface="Comic Sans MS" pitchFamily="66" charset="0"/>
            </a:endParaRPr>
          </a:p>
        </p:txBody>
      </p:sp>
      <p:sp>
        <p:nvSpPr>
          <p:cNvPr id="5" name="Rectangle 6"/>
          <p:cNvSpPr>
            <a:spLocks noChangeArrowheads="1"/>
          </p:cNvSpPr>
          <p:nvPr/>
        </p:nvSpPr>
        <p:spPr bwMode="auto">
          <a:xfrm>
            <a:off x="-9527" y="1295400"/>
            <a:ext cx="91535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Temporal resolution</a:t>
            </a:r>
          </a:p>
          <a:p>
            <a:pPr>
              <a:spcBef>
                <a:spcPct val="20000"/>
              </a:spcBef>
            </a:pPr>
            <a:r>
              <a:rPr lang="en-US" b="1" dirty="0">
                <a:solidFill>
                  <a:srgbClr val="00B050"/>
                </a:solidFill>
                <a:latin typeface="Comic Sans MS" pitchFamily="66" charset="0"/>
                <a:cs typeface="Times New Roman" pitchFamily="18" charset="0"/>
              </a:rPr>
              <a:t> ●Frequency of the data collection (repeat cycle and revisit time)</a:t>
            </a:r>
          </a:p>
          <a:p>
            <a:pPr>
              <a:spcBef>
                <a:spcPct val="20000"/>
              </a:spcBef>
            </a:pPr>
            <a:r>
              <a:rPr lang="en-US" b="1" dirty="0">
                <a:solidFill>
                  <a:srgbClr val="00B050"/>
                </a:solidFill>
                <a:latin typeface="Comic Sans MS" pitchFamily="66" charset="0"/>
                <a:cs typeface="Times New Roman" pitchFamily="18" charset="0"/>
              </a:rPr>
              <a:t> ●How long the sensor is on over target (integration time or shutter speed)</a:t>
            </a:r>
          </a:p>
          <a:p>
            <a:pPr>
              <a:spcBef>
                <a:spcPct val="20000"/>
              </a:spcBef>
            </a:pPr>
            <a:r>
              <a:rPr lang="en-US" b="1" dirty="0">
                <a:solidFill>
                  <a:srgbClr val="00B050"/>
                </a:solidFill>
                <a:latin typeface="Comic Sans MS" pitchFamily="66" charset="0"/>
                <a:cs typeface="Times New Roman" pitchFamily="18" charset="0"/>
              </a:rPr>
              <a:t> ●Mission lifetime or operation </a:t>
            </a:r>
            <a:r>
              <a:rPr lang="en-US" b="1" dirty="0" smtClean="0">
                <a:solidFill>
                  <a:srgbClr val="00B050"/>
                </a:solidFill>
                <a:latin typeface="Comic Sans MS" pitchFamily="66" charset="0"/>
                <a:cs typeface="Times New Roman" pitchFamily="18" charset="0"/>
              </a:rPr>
              <a:t>period</a:t>
            </a:r>
            <a:endParaRPr lang="en-US" b="1" dirty="0" smtClean="0">
              <a:latin typeface="Comic Sans MS" pitchFamily="66" charset="0"/>
            </a:endParaRPr>
          </a:p>
          <a:p>
            <a:pPr>
              <a:spcBef>
                <a:spcPct val="20000"/>
              </a:spcBef>
              <a:buFont typeface="Wingdings" pitchFamily="2" charset="2"/>
              <a:buChar char="Ø"/>
            </a:pPr>
            <a:r>
              <a:rPr lang="en-US" b="1" dirty="0" smtClean="0">
                <a:latin typeface="Comic Sans MS" pitchFamily="66" charset="0"/>
              </a:rPr>
              <a:t>Radiometric resolution</a:t>
            </a:r>
          </a:p>
          <a:p>
            <a:pPr>
              <a:spcBef>
                <a:spcPct val="20000"/>
              </a:spcBef>
            </a:pPr>
            <a:r>
              <a:rPr lang="en-US" b="1" dirty="0" smtClean="0">
                <a:solidFill>
                  <a:srgbClr val="00B050"/>
                </a:solidFill>
                <a:latin typeface="Comic Sans MS" pitchFamily="66" charset="0"/>
                <a:cs typeface="Times New Roman" pitchFamily="18" charset="0"/>
              </a:rPr>
              <a:t> ●Sampling changes in energy levels</a:t>
            </a:r>
          </a:p>
          <a:p>
            <a:pPr>
              <a:spcBef>
                <a:spcPct val="20000"/>
              </a:spcBef>
            </a:pPr>
            <a:r>
              <a:rPr lang="en-US" b="1" dirty="0" smtClean="0">
                <a:solidFill>
                  <a:srgbClr val="00B050"/>
                </a:solidFill>
                <a:latin typeface="Comic Sans MS" pitchFamily="66" charset="0"/>
                <a:cs typeface="Times New Roman" pitchFamily="18" charset="0"/>
              </a:rPr>
              <a:t> ●Smallest detectable change in energy</a:t>
            </a:r>
          </a:p>
          <a:p>
            <a:pPr>
              <a:spcBef>
                <a:spcPct val="20000"/>
              </a:spcBef>
            </a:pPr>
            <a:r>
              <a:rPr lang="en-US" b="1" dirty="0" smtClean="0">
                <a:solidFill>
                  <a:srgbClr val="00B050"/>
                </a:solidFill>
                <a:latin typeface="Comic Sans MS" pitchFamily="66" charset="0"/>
                <a:cs typeface="Times New Roman" pitchFamily="18" charset="0"/>
              </a:rPr>
              <a:t> ●Minimum and maximum detectable energy levels (Dynamic Range)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rPr>
              <a:t>Spectral </a:t>
            </a:r>
            <a:r>
              <a:rPr lang="en-US" b="1" dirty="0">
                <a:latin typeface="Comic Sans MS" pitchFamily="66" charset="0"/>
              </a:rPr>
              <a:t>resolution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●Band spacing</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●Narrowest band width</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●Overall spectral coverage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rPr>
              <a:t>Spatial </a:t>
            </a:r>
            <a:r>
              <a:rPr lang="en-US" b="1" dirty="0">
                <a:latin typeface="Comic Sans MS" pitchFamily="66" charset="0"/>
              </a:rPr>
              <a:t>resolution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●Spatial sampling of data points (Ground sampling interval – GSI)</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●Smallest area sampled (Pixel size, Ground Instantaneous Filed of View-GIFOV, Ground Sampling Distance-GSD)</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●Full area covered by the sensor (swath width)</a:t>
            </a: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151355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1066800" y="4572000"/>
            <a:ext cx="4876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Rectangle 4"/>
          <p:cNvSpPr>
            <a:spLocks noChangeArrowheads="1"/>
          </p:cNvSpPr>
          <p:nvPr/>
        </p:nvSpPr>
        <p:spPr bwMode="auto">
          <a:xfrm>
            <a:off x="1828800" y="2667000"/>
            <a:ext cx="160020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June 1, 2001</a:t>
            </a:r>
          </a:p>
        </p:txBody>
      </p:sp>
      <p:sp>
        <p:nvSpPr>
          <p:cNvPr id="5" name="Rectangle 5"/>
          <p:cNvSpPr>
            <a:spLocks noChangeArrowheads="1"/>
          </p:cNvSpPr>
          <p:nvPr/>
        </p:nvSpPr>
        <p:spPr bwMode="auto">
          <a:xfrm>
            <a:off x="3752850" y="2667000"/>
            <a:ext cx="16573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June 17, 2002</a:t>
            </a:r>
          </a:p>
        </p:txBody>
      </p:sp>
      <p:sp>
        <p:nvSpPr>
          <p:cNvPr id="6" name="Rectangle 6"/>
          <p:cNvSpPr>
            <a:spLocks noChangeArrowheads="1"/>
          </p:cNvSpPr>
          <p:nvPr/>
        </p:nvSpPr>
        <p:spPr bwMode="auto">
          <a:xfrm>
            <a:off x="5791200" y="2667000"/>
            <a:ext cx="15811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July 3, 2003</a:t>
            </a:r>
          </a:p>
        </p:txBody>
      </p:sp>
      <p:sp>
        <p:nvSpPr>
          <p:cNvPr id="7" name="Rectangle 7"/>
          <p:cNvSpPr>
            <a:spLocks noChangeArrowheads="1"/>
          </p:cNvSpPr>
          <p:nvPr/>
        </p:nvSpPr>
        <p:spPr bwMode="auto">
          <a:xfrm>
            <a:off x="2286000" y="1981200"/>
            <a:ext cx="4572000" cy="466725"/>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a:effectLst>
                  <a:outerShdw blurRad="38100" dist="38100" dir="2700000" algn="tl">
                    <a:srgbClr val="000000"/>
                  </a:outerShdw>
                </a:effectLst>
              </a:rPr>
              <a:t>Remote Sensor Data Acquisition</a:t>
            </a:r>
          </a:p>
        </p:txBody>
      </p:sp>
      <p:sp>
        <p:nvSpPr>
          <p:cNvPr id="8" name="Line 8"/>
          <p:cNvSpPr>
            <a:spLocks noChangeShapeType="1"/>
          </p:cNvSpPr>
          <p:nvPr/>
        </p:nvSpPr>
        <p:spPr bwMode="auto">
          <a:xfrm>
            <a:off x="1447800" y="5410200"/>
            <a:ext cx="60960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 name="Line 9"/>
          <p:cNvSpPr>
            <a:spLocks noChangeShapeType="1"/>
          </p:cNvSpPr>
          <p:nvPr/>
        </p:nvSpPr>
        <p:spPr bwMode="auto">
          <a:xfrm>
            <a:off x="2667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a:off x="4572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1"/>
          <p:cNvSpPr>
            <a:spLocks noChangeShapeType="1"/>
          </p:cNvSpPr>
          <p:nvPr/>
        </p:nvSpPr>
        <p:spPr bwMode="auto">
          <a:xfrm>
            <a:off x="6477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2"/>
          <p:cNvSpPr>
            <a:spLocks noChangeShapeType="1"/>
          </p:cNvSpPr>
          <p:nvPr/>
        </p:nvSpPr>
        <p:spPr bwMode="auto">
          <a:xfrm>
            <a:off x="2743200" y="4495800"/>
            <a:ext cx="1676400"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3"/>
          <p:cNvSpPr>
            <a:spLocks noChangeArrowheads="1"/>
          </p:cNvSpPr>
          <p:nvPr/>
        </p:nvSpPr>
        <p:spPr bwMode="auto">
          <a:xfrm>
            <a:off x="2971800" y="3810000"/>
            <a:ext cx="12001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16 days</a:t>
            </a:r>
          </a:p>
        </p:txBody>
      </p:sp>
      <p:sp>
        <p:nvSpPr>
          <p:cNvPr id="14" name="Oval 14"/>
          <p:cNvSpPr>
            <a:spLocks noChangeArrowheads="1"/>
          </p:cNvSpPr>
          <p:nvPr/>
        </p:nvSpPr>
        <p:spPr bwMode="auto">
          <a:xfrm>
            <a:off x="24384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5"/>
          <p:cNvSpPr>
            <a:spLocks noChangeArrowheads="1"/>
          </p:cNvSpPr>
          <p:nvPr/>
        </p:nvSpPr>
        <p:spPr bwMode="auto">
          <a:xfrm>
            <a:off x="44196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6"/>
          <p:cNvSpPr>
            <a:spLocks noChangeArrowheads="1"/>
          </p:cNvSpPr>
          <p:nvPr/>
        </p:nvSpPr>
        <p:spPr bwMode="auto">
          <a:xfrm>
            <a:off x="63246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7"/>
          <p:cNvSpPr>
            <a:spLocks noChangeArrowheads="1"/>
          </p:cNvSpPr>
          <p:nvPr/>
        </p:nvSpPr>
        <p:spPr bwMode="auto">
          <a:xfrm>
            <a:off x="7696200" y="601980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18" name="Rectangle 17"/>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Temporal Resolution</a:t>
            </a:r>
            <a:endParaRPr lang="en-US" sz="2800" b="1" i="1" dirty="0">
              <a:latin typeface="Comic Sans MS" pitchFamily="66" charset="0"/>
            </a:endParaRPr>
          </a:p>
        </p:txBody>
      </p:sp>
    </p:spTree>
    <p:extLst>
      <p:ext uri="{BB962C8B-B14F-4D97-AF65-F5344CB8AC3E}">
        <p14:creationId xmlns:p14="http://schemas.microsoft.com/office/powerpoint/2010/main" val="3897961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1066800" y="4572000"/>
            <a:ext cx="4876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Line 4"/>
          <p:cNvSpPr>
            <a:spLocks noChangeShapeType="1"/>
          </p:cNvSpPr>
          <p:nvPr/>
        </p:nvSpPr>
        <p:spPr bwMode="auto">
          <a:xfrm>
            <a:off x="1828800" y="2514600"/>
            <a:ext cx="11430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 name="Oval 5"/>
          <p:cNvSpPr>
            <a:spLocks noChangeArrowheads="1"/>
          </p:cNvSpPr>
          <p:nvPr/>
        </p:nvSpPr>
        <p:spPr bwMode="auto">
          <a:xfrm>
            <a:off x="1447800" y="23622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Oval 6"/>
          <p:cNvSpPr>
            <a:spLocks noChangeArrowheads="1"/>
          </p:cNvSpPr>
          <p:nvPr/>
        </p:nvSpPr>
        <p:spPr bwMode="auto">
          <a:xfrm>
            <a:off x="1447800" y="42672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7"/>
          <p:cNvSpPr>
            <a:spLocks noChangeArrowheads="1"/>
          </p:cNvSpPr>
          <p:nvPr/>
        </p:nvSpPr>
        <p:spPr bwMode="auto">
          <a:xfrm>
            <a:off x="1447800" y="32766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8"/>
          <p:cNvSpPr>
            <a:spLocks noChangeShapeType="1"/>
          </p:cNvSpPr>
          <p:nvPr/>
        </p:nvSpPr>
        <p:spPr bwMode="auto">
          <a:xfrm>
            <a:off x="1828800" y="3505200"/>
            <a:ext cx="23622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 name="Line 9"/>
          <p:cNvSpPr>
            <a:spLocks noChangeShapeType="1"/>
          </p:cNvSpPr>
          <p:nvPr/>
        </p:nvSpPr>
        <p:spPr bwMode="auto">
          <a:xfrm>
            <a:off x="1828800" y="4419600"/>
            <a:ext cx="48768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10"/>
          <p:cNvSpPr>
            <a:spLocks noChangeArrowheads="1"/>
          </p:cNvSpPr>
          <p:nvPr/>
        </p:nvSpPr>
        <p:spPr bwMode="auto">
          <a:xfrm>
            <a:off x="3124200" y="21336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8-bit</a:t>
            </a:r>
          </a:p>
          <a:p>
            <a:r>
              <a:rPr lang="en-US" sz="2000">
                <a:effectLst>
                  <a:outerShdw blurRad="38100" dist="38100" dir="2700000" algn="tl">
                    <a:srgbClr val="000000"/>
                  </a:outerShdw>
                </a:effectLst>
              </a:rPr>
              <a:t>(0 - 255)</a:t>
            </a:r>
          </a:p>
        </p:txBody>
      </p:sp>
      <p:sp>
        <p:nvSpPr>
          <p:cNvPr id="11" name="Rectangle 11"/>
          <p:cNvSpPr>
            <a:spLocks noChangeArrowheads="1"/>
          </p:cNvSpPr>
          <p:nvPr/>
        </p:nvSpPr>
        <p:spPr bwMode="auto">
          <a:xfrm>
            <a:off x="4343400" y="32004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9-bit</a:t>
            </a:r>
          </a:p>
          <a:p>
            <a:r>
              <a:rPr lang="en-US" sz="2000">
                <a:effectLst>
                  <a:outerShdw blurRad="38100" dist="38100" dir="2700000" algn="tl">
                    <a:srgbClr val="000000"/>
                  </a:outerShdw>
                </a:effectLst>
              </a:rPr>
              <a:t>(0 - 511)</a:t>
            </a:r>
          </a:p>
        </p:txBody>
      </p:sp>
      <p:sp>
        <p:nvSpPr>
          <p:cNvPr id="12" name="Rectangle 12"/>
          <p:cNvSpPr>
            <a:spLocks noChangeArrowheads="1"/>
          </p:cNvSpPr>
          <p:nvPr/>
        </p:nvSpPr>
        <p:spPr bwMode="auto">
          <a:xfrm>
            <a:off x="6858000" y="40386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10-bit</a:t>
            </a:r>
          </a:p>
          <a:p>
            <a:r>
              <a:rPr lang="en-US" sz="2000">
                <a:effectLst>
                  <a:outerShdw blurRad="38100" dist="38100" dir="2700000" algn="tl">
                    <a:srgbClr val="000000"/>
                  </a:outerShdw>
                </a:effectLst>
              </a:rPr>
              <a:t>(0 - 1023)</a:t>
            </a:r>
          </a:p>
        </p:txBody>
      </p:sp>
      <p:sp>
        <p:nvSpPr>
          <p:cNvPr id="13" name="Text Box 13"/>
          <p:cNvSpPr txBox="1">
            <a:spLocks noChangeArrowheads="1"/>
          </p:cNvSpPr>
          <p:nvPr/>
        </p:nvSpPr>
        <p:spPr bwMode="auto">
          <a:xfrm>
            <a:off x="1447800" y="23622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4" name="Text Box 14"/>
          <p:cNvSpPr txBox="1">
            <a:spLocks noChangeArrowheads="1"/>
          </p:cNvSpPr>
          <p:nvPr/>
        </p:nvSpPr>
        <p:spPr bwMode="auto">
          <a:xfrm>
            <a:off x="1447800" y="32766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5" name="Text Box 15"/>
          <p:cNvSpPr txBox="1">
            <a:spLocks noChangeArrowheads="1"/>
          </p:cNvSpPr>
          <p:nvPr/>
        </p:nvSpPr>
        <p:spPr bwMode="auto">
          <a:xfrm>
            <a:off x="1441450" y="42672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6" name="Rectangle 16"/>
          <p:cNvSpPr>
            <a:spLocks noChangeArrowheads="1"/>
          </p:cNvSpPr>
          <p:nvPr/>
        </p:nvSpPr>
        <p:spPr bwMode="auto">
          <a:xfrm>
            <a:off x="7696200" y="601980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17" name="Rectangle 1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Radiometric Resolution</a:t>
            </a:r>
            <a:endParaRPr lang="en-US" sz="2800" b="1" i="1" dirty="0">
              <a:latin typeface="Comic Sans MS" pitchFamily="66" charset="0"/>
            </a:endParaRPr>
          </a:p>
        </p:txBody>
      </p:sp>
    </p:spTree>
    <p:extLst>
      <p:ext uri="{BB962C8B-B14F-4D97-AF65-F5344CB8AC3E}">
        <p14:creationId xmlns:p14="http://schemas.microsoft.com/office/powerpoint/2010/main" val="17331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pectralResolution2.pic                                        0002A6E7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517524"/>
            <a:ext cx="6515100" cy="6302287"/>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525" y="6488113"/>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Spectral Resolution</a:t>
            </a:r>
            <a:endParaRPr lang="en-US" sz="2800" b="1" i="1" dirty="0">
              <a:latin typeface="Comic Sans MS" pitchFamily="66" charset="0"/>
            </a:endParaRPr>
          </a:p>
        </p:txBody>
      </p:sp>
    </p:spTree>
    <p:extLst>
      <p:ext uri="{BB962C8B-B14F-4D97-AF65-F5344CB8AC3E}">
        <p14:creationId xmlns:p14="http://schemas.microsoft.com/office/powerpoint/2010/main" val="3490278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Resolutions2.pic                                               0002A6E7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506413"/>
            <a:ext cx="5648325" cy="5943600"/>
          </a:xfrm>
          <a:prstGeom prst="rect">
            <a:avLst/>
          </a:prstGeom>
          <a:noFill/>
          <a:ln w="9525">
            <a:solidFill>
              <a:schemeClr val="tx1"/>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6497638"/>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pic>
        <p:nvPicPr>
          <p:cNvPr id="5" name="Picture 2" descr="http://marumurang.com.ne.kr/reserv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307" y="381000"/>
            <a:ext cx="3298183" cy="2971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70883" y="3478213"/>
            <a:ext cx="3373117" cy="2308324"/>
          </a:xfrm>
          <a:prstGeom prst="rect">
            <a:avLst/>
          </a:prstGeom>
        </p:spPr>
        <p:txBody>
          <a:bodyPr wrap="square">
            <a:spAutoFit/>
          </a:bodyPr>
          <a:lstStyle/>
          <a:p>
            <a:r>
              <a:rPr lang="en-US" b="1" dirty="0">
                <a:latin typeface="Comic Sans MS" pitchFamily="66" charset="0"/>
              </a:rPr>
              <a:t>Swath width</a:t>
            </a:r>
            <a:r>
              <a:rPr lang="en-US" dirty="0">
                <a:latin typeface="Comic Sans MS" pitchFamily="66" charset="0"/>
              </a:rPr>
              <a:t> refers to the strip of the </a:t>
            </a:r>
            <a:r>
              <a:rPr lang="en-US" dirty="0">
                <a:latin typeface="Comic Sans MS" pitchFamily="66" charset="0"/>
                <a:hlinkClick r:id="rId4" tooltip="Earth"/>
              </a:rPr>
              <a:t>Earth</a:t>
            </a:r>
            <a:r>
              <a:rPr lang="en-US" dirty="0">
                <a:latin typeface="Comic Sans MS" pitchFamily="66" charset="0"/>
              </a:rPr>
              <a:t>’s surface from which geographic data are collected by a moving vehicle such as a </a:t>
            </a:r>
            <a:r>
              <a:rPr lang="en-US" dirty="0">
                <a:latin typeface="Comic Sans MS" pitchFamily="66" charset="0"/>
                <a:hlinkClick r:id="rId5" tooltip="Satellite"/>
              </a:rPr>
              <a:t>satellite</a:t>
            </a:r>
            <a:r>
              <a:rPr lang="en-US" dirty="0">
                <a:latin typeface="Comic Sans MS" pitchFamily="66" charset="0"/>
              </a:rPr>
              <a:t>, aircraft or ship in the course of swath </a:t>
            </a:r>
            <a:r>
              <a:rPr lang="en-US" dirty="0" smtClean="0">
                <a:latin typeface="Comic Sans MS" pitchFamily="66" charset="0"/>
              </a:rPr>
              <a:t>mapping (</a:t>
            </a:r>
            <a:r>
              <a:rPr lang="en-US" dirty="0" err="1" smtClean="0">
                <a:latin typeface="Comic Sans MS" pitchFamily="66" charset="0"/>
              </a:rPr>
              <a:t>Wikepedia</a:t>
            </a:r>
            <a:r>
              <a:rPr lang="en-US" dirty="0" smtClean="0">
                <a:latin typeface="Comic Sans MS" pitchFamily="66" charset="0"/>
              </a:rPr>
              <a:t>)</a:t>
            </a:r>
            <a:endParaRPr lang="en-US" dirty="0">
              <a:latin typeface="Comic Sans MS" pitchFamily="66" charset="0"/>
            </a:endParaRPr>
          </a:p>
        </p:txBody>
      </p:sp>
      <p:sp>
        <p:nvSpPr>
          <p:cNvPr id="7" name="Rectangle 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Spatial Resolution</a:t>
            </a:r>
            <a:endParaRPr lang="en-US" sz="2800" b="1" i="1" dirty="0">
              <a:latin typeface="Comic Sans MS" pitchFamily="66" charset="0"/>
            </a:endParaRPr>
          </a:p>
        </p:txBody>
      </p:sp>
      <p:sp>
        <p:nvSpPr>
          <p:cNvPr id="8" name="Rectangle 7"/>
          <p:cNvSpPr/>
          <p:nvPr/>
        </p:nvSpPr>
        <p:spPr>
          <a:xfrm>
            <a:off x="5522624" y="6482834"/>
            <a:ext cx="3621376" cy="369332"/>
          </a:xfrm>
          <a:prstGeom prst="rect">
            <a:avLst/>
          </a:prstGeom>
        </p:spPr>
        <p:txBody>
          <a:bodyPr wrap="none">
            <a:spAutoFit/>
          </a:bodyPr>
          <a:lstStyle/>
          <a:p>
            <a:r>
              <a:rPr lang="en-US" dirty="0"/>
              <a:t>http://www.ntsg.umt.edu/node/659</a:t>
            </a:r>
          </a:p>
        </p:txBody>
      </p:sp>
    </p:spTree>
    <p:extLst>
      <p:ext uri="{BB962C8B-B14F-4D97-AF65-F5344CB8AC3E}">
        <p14:creationId xmlns:p14="http://schemas.microsoft.com/office/powerpoint/2010/main" val="2804407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Satellite Orbits</a:t>
            </a:r>
            <a:endParaRPr lang="en-US" sz="2800" b="1" i="1" dirty="0">
              <a:latin typeface="Comic Sans MS" pitchFamily="66" charset="0"/>
            </a:endParaRPr>
          </a:p>
        </p:txBody>
      </p:sp>
      <p:pic>
        <p:nvPicPr>
          <p:cNvPr id="15364" name="Picture 4" descr="http://cimss.ssec.wisc.edu/sage/remote_sensing/lesson1/images/polar_orb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628650"/>
            <a:ext cx="2286000" cy="26860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Typical orbits are</a:t>
            </a:r>
            <a:endParaRPr lang="en-US" dirty="0">
              <a:latin typeface="Comic Sans MS" pitchFamily="66" charset="0"/>
            </a:endParaRPr>
          </a:p>
        </p:txBody>
      </p:sp>
      <p:sp>
        <p:nvSpPr>
          <p:cNvPr id="10" name="Rectangle 6"/>
          <p:cNvSpPr>
            <a:spLocks noChangeArrowheads="1"/>
          </p:cNvSpPr>
          <p:nvPr/>
        </p:nvSpPr>
        <p:spPr bwMode="auto">
          <a:xfrm>
            <a:off x="-9527" y="1295400"/>
            <a:ext cx="381952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Polar</a:t>
            </a:r>
          </a:p>
          <a:p>
            <a:pPr>
              <a:spcBef>
                <a:spcPct val="20000"/>
              </a:spcBef>
              <a:buFont typeface="Wingdings" pitchFamily="2" charset="2"/>
              <a:buChar char="Ø"/>
            </a:pPr>
            <a:r>
              <a:rPr lang="en-US" b="1" dirty="0" smtClean="0">
                <a:latin typeface="Comic Sans MS" pitchFamily="66" charset="0"/>
              </a:rPr>
              <a:t>Geo-synchronous</a:t>
            </a:r>
            <a:endParaRPr lang="en-US" b="1" dirty="0">
              <a:latin typeface="Comic Sans MS" pitchFamily="66" charset="0"/>
            </a:endParaRPr>
          </a:p>
          <a:p>
            <a:pPr>
              <a:spcBef>
                <a:spcPct val="20000"/>
              </a:spcBef>
              <a:buFont typeface="Wingdings" pitchFamily="2" charset="2"/>
              <a:buChar char="Ø"/>
            </a:pPr>
            <a:r>
              <a:rPr lang="en-US" b="1" dirty="0" smtClean="0">
                <a:latin typeface="Comic Sans MS" pitchFamily="66" charset="0"/>
              </a:rPr>
              <a:t>Sun-synchronous</a:t>
            </a:r>
            <a:endParaRPr lang="en-US" b="1" dirty="0">
              <a:latin typeface="Comic Sans MS" pitchFamily="66"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15372" name="Picture 12" descr="http://www.ssec.wisc.edu/sose/pirs/images/geo_orb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485900"/>
            <a:ext cx="3381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73968"/>
            <a:ext cx="311106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8" name="Picture 18" descr="http://www.crisp.nus.edu.sg/%7Eresearch/tutorial/sunorbi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2" y="3594616"/>
            <a:ext cx="3248025"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4583668"/>
            <a:ext cx="2686954" cy="369332"/>
          </a:xfrm>
          <a:prstGeom prst="rect">
            <a:avLst/>
          </a:prstGeom>
        </p:spPr>
        <p:txBody>
          <a:bodyPr wrap="none">
            <a:spAutoFit/>
          </a:bodyPr>
          <a:lstStyle/>
          <a:p>
            <a:r>
              <a:rPr lang="en-US" b="1" dirty="0" smtClean="0">
                <a:latin typeface="Comic Sans MS" pitchFamily="66" charset="0"/>
              </a:rPr>
              <a:t>Sun-synchronous orbit</a:t>
            </a:r>
            <a:endParaRPr lang="en-US" dirty="0"/>
          </a:p>
        </p:txBody>
      </p:sp>
      <p:sp>
        <p:nvSpPr>
          <p:cNvPr id="4" name="Rectangle 3"/>
          <p:cNvSpPr/>
          <p:nvPr/>
        </p:nvSpPr>
        <p:spPr>
          <a:xfrm>
            <a:off x="5503574" y="6400800"/>
            <a:ext cx="3621376" cy="369332"/>
          </a:xfrm>
          <a:prstGeom prst="rect">
            <a:avLst/>
          </a:prstGeom>
        </p:spPr>
        <p:txBody>
          <a:bodyPr wrap="none">
            <a:spAutoFit/>
          </a:bodyPr>
          <a:lstStyle/>
          <a:p>
            <a:r>
              <a:rPr lang="en-US" dirty="0"/>
              <a:t>http://www.ntsg.umt.edu/node/660</a:t>
            </a:r>
          </a:p>
        </p:txBody>
      </p:sp>
    </p:spTree>
    <p:extLst>
      <p:ext uri="{BB962C8B-B14F-4D97-AF65-F5344CB8AC3E}">
        <p14:creationId xmlns:p14="http://schemas.microsoft.com/office/powerpoint/2010/main" val="3130366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Other remote sensing</a:t>
            </a:r>
            <a:endParaRPr lang="en-US" sz="2800" b="1" i="1" dirty="0">
              <a:latin typeface="Comic Sans MS" pitchFamily="66" charset="0"/>
            </a:endParaRPr>
          </a:p>
        </p:txBody>
      </p:sp>
      <p:sp>
        <p:nvSpPr>
          <p:cNvPr id="10" name="Rectangle 6"/>
          <p:cNvSpPr>
            <a:spLocks noChangeArrowheads="1"/>
          </p:cNvSpPr>
          <p:nvPr/>
        </p:nvSpPr>
        <p:spPr bwMode="auto">
          <a:xfrm>
            <a:off x="-9527" y="685800"/>
            <a:ext cx="381952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Aircraft-based sensors</a:t>
            </a:r>
          </a:p>
          <a:p>
            <a:pPr>
              <a:spcBef>
                <a:spcPct val="20000"/>
              </a:spcBef>
              <a:buFont typeface="Wingdings" pitchFamily="2" charset="2"/>
              <a:buChar char="Ø"/>
            </a:pPr>
            <a:r>
              <a:rPr lang="en-US" b="1" dirty="0" err="1" smtClean="0">
                <a:latin typeface="Comic Sans MS" pitchFamily="66" charset="0"/>
              </a:rPr>
              <a:t>Aeronet</a:t>
            </a:r>
            <a:endParaRPr lang="en-US" b="1" dirty="0">
              <a:latin typeface="Comic Sans MS" pitchFamily="66" charset="0"/>
            </a:endParaRPr>
          </a:p>
          <a:p>
            <a:pPr>
              <a:spcBef>
                <a:spcPct val="20000"/>
              </a:spcBef>
              <a:buFont typeface="Wingdings" pitchFamily="2" charset="2"/>
              <a:buChar char="Ø"/>
            </a:pPr>
            <a:r>
              <a:rPr lang="en-US" b="1" dirty="0" smtClean="0">
                <a:latin typeface="Comic Sans MS" pitchFamily="66" charset="0"/>
              </a:rPr>
              <a:t>Buoys</a:t>
            </a:r>
            <a:endParaRPr lang="en-US" b="1" dirty="0">
              <a:latin typeface="Comic Sans MS" pitchFamily="66"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260" y="782323"/>
            <a:ext cx="2389340" cy="294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6" y="4114800"/>
            <a:ext cx="43338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769519"/>
            <a:ext cx="1811542" cy="29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181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latin typeface="Comic Sans MS" pitchFamily="66" charset="0"/>
              </a:rPr>
              <a:t>What is Remote Sensing?</a:t>
            </a:r>
            <a:endParaRPr lang="en-US" sz="2800" b="1" i="1" dirty="0">
              <a:latin typeface="Comic Sans MS" pitchFamily="66" charset="0"/>
            </a:endParaRPr>
          </a:p>
        </p:txBody>
      </p:sp>
      <p:sp>
        <p:nvSpPr>
          <p:cNvPr id="5" name="Rectangle 6"/>
          <p:cNvSpPr>
            <a:spLocks noChangeArrowheads="1"/>
          </p:cNvSpPr>
          <p:nvPr/>
        </p:nvSpPr>
        <p:spPr bwMode="auto">
          <a:xfrm>
            <a:off x="0" y="13716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latin typeface="Comic Sans MS" pitchFamily="66" charset="0"/>
                <a:cs typeface="Times New Roman" pitchFamily="18" charset="0"/>
              </a:rPr>
              <a:t>The measurement or acquisition of information of some property of an object or phenomenon, by a recording device that is not physical or intimate contact with the object or phenomenon under study (ASPRS 1983)</a:t>
            </a:r>
          </a:p>
          <a:p>
            <a:pPr>
              <a:spcBef>
                <a:spcPct val="20000"/>
              </a:spcBef>
              <a:buFont typeface="Wingdings" pitchFamily="2" charset="2"/>
              <a:buChar char="Ø"/>
            </a:pPr>
            <a:endParaRPr lang="en-US" dirty="0">
              <a:latin typeface="Comic Sans MS" pitchFamily="66" charset="0"/>
              <a:cs typeface="Times New Roman" pitchFamily="18" charset="0"/>
            </a:endParaRPr>
          </a:p>
          <a:p>
            <a:pPr>
              <a:spcBef>
                <a:spcPct val="20000"/>
              </a:spcBef>
              <a:buFont typeface="Wingdings" pitchFamily="2" charset="2"/>
              <a:buChar char="Ø"/>
            </a:pPr>
            <a:endParaRPr lang="en-US" dirty="0">
              <a:solidFill>
                <a:schemeClr val="tx2"/>
              </a:solidFill>
              <a:latin typeface="Comic Sans MS" pitchFamily="66" charset="0"/>
              <a:cs typeface="Times New Roman" pitchFamily="18" charset="0"/>
            </a:endParaRPr>
          </a:p>
          <a:p>
            <a:pPr>
              <a:spcBef>
                <a:spcPct val="20000"/>
              </a:spcBef>
              <a:buFont typeface="Wingdings" pitchFamily="2" charset="2"/>
              <a:buChar char="Ø"/>
            </a:pPr>
            <a:endParaRPr lang="en-US" dirty="0">
              <a:solidFill>
                <a:schemeClr val="tx2"/>
              </a:solidFill>
              <a:latin typeface="Comic Sans MS" pitchFamily="66" charset="0"/>
            </a:endParaRPr>
          </a:p>
        </p:txBody>
      </p:sp>
      <p:sp>
        <p:nvSpPr>
          <p:cNvPr id="2" name="Rectangle 1"/>
          <p:cNvSpPr/>
          <p:nvPr/>
        </p:nvSpPr>
        <p:spPr>
          <a:xfrm>
            <a:off x="0" y="2906494"/>
            <a:ext cx="9144000" cy="646331"/>
          </a:xfrm>
          <a:prstGeom prst="rect">
            <a:avLst/>
          </a:prstGeom>
        </p:spPr>
        <p:txBody>
          <a:bodyPr wrap="square">
            <a:spAutoFit/>
          </a:bodyPr>
          <a:lstStyle/>
          <a:p>
            <a:pPr>
              <a:spcBef>
                <a:spcPct val="20000"/>
              </a:spcBef>
              <a:buFont typeface="Wingdings" pitchFamily="2" charset="2"/>
              <a:buChar char="Ø"/>
            </a:pPr>
            <a:r>
              <a:rPr lang="en-US" dirty="0">
                <a:latin typeface="Comic Sans MS" pitchFamily="66" charset="0"/>
                <a:cs typeface="Times New Roman" pitchFamily="18" charset="0"/>
              </a:rPr>
              <a:t>Acquisition of information about the condition and/or the state of a target by a sensor that is not in direct physical contact with it (</a:t>
            </a:r>
            <a:r>
              <a:rPr lang="en-US" dirty="0" err="1">
                <a:latin typeface="Comic Sans MS" pitchFamily="66" charset="0"/>
                <a:cs typeface="Times New Roman" pitchFamily="18" charset="0"/>
              </a:rPr>
              <a:t>Asrar</a:t>
            </a:r>
            <a:r>
              <a:rPr lang="en-US" dirty="0">
                <a:latin typeface="Comic Sans MS" pitchFamily="66" charset="0"/>
                <a:cs typeface="Times New Roman" pitchFamily="18" charset="0"/>
              </a:rPr>
              <a:t> 1989)</a:t>
            </a:r>
          </a:p>
        </p:txBody>
      </p:sp>
      <p:sp>
        <p:nvSpPr>
          <p:cNvPr id="3" name="Rectangle 2"/>
          <p:cNvSpPr/>
          <p:nvPr/>
        </p:nvSpPr>
        <p:spPr>
          <a:xfrm>
            <a:off x="9525" y="4038600"/>
            <a:ext cx="9144000" cy="1754326"/>
          </a:xfrm>
          <a:prstGeom prst="rect">
            <a:avLst/>
          </a:prstGeom>
        </p:spPr>
        <p:txBody>
          <a:bodyPr wrap="square">
            <a:spAutoFit/>
          </a:bodyPr>
          <a:lstStyle/>
          <a:p>
            <a:pPr>
              <a:spcBef>
                <a:spcPct val="20000"/>
              </a:spcBef>
              <a:buFont typeface="Wingdings" pitchFamily="2" charset="2"/>
              <a:buChar char="Ø"/>
            </a:pPr>
            <a:r>
              <a:rPr lang="en-US" dirty="0">
                <a:latin typeface="Comic Sans MS" pitchFamily="66" charset="0"/>
              </a:rPr>
              <a:t>Remote sensing </a:t>
            </a:r>
            <a:r>
              <a:rPr lang="en-US" dirty="0" smtClean="0">
                <a:latin typeface="Comic Sans MS" pitchFamily="66" charset="0"/>
              </a:rPr>
              <a:t>(RS) is </a:t>
            </a:r>
            <a:r>
              <a:rPr lang="en-US" dirty="0">
                <a:latin typeface="Comic Sans MS" pitchFamily="66" charset="0"/>
              </a:rPr>
              <a:t>the acquisition of information about an object or phenomenon without making physical contact with the object. In modern usage, the term generally refers to the use of aerial sensor technologies to detect and classify objects on Earth (both on the surface, and in the atmosphere and oceans) by means of propagated signals (e.g. electromagnetic radiation emitted from aircraft or satellites) (Wikipedia)</a:t>
            </a:r>
            <a:endParaRPr lang="en-US" dirty="0">
              <a:solidFill>
                <a:schemeClr val="tx2"/>
              </a:solidFill>
              <a:latin typeface="Comic Sans MS" pitchFamily="66" charset="0"/>
            </a:endParaRPr>
          </a:p>
        </p:txBody>
      </p:sp>
    </p:spTree>
    <p:extLst>
      <p:ext uri="{BB962C8B-B14F-4D97-AF65-F5344CB8AC3E}">
        <p14:creationId xmlns:p14="http://schemas.microsoft.com/office/powerpoint/2010/main" val="3598491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 y="4800600"/>
            <a:ext cx="1800225" cy="1200329"/>
          </a:xfrm>
          <a:prstGeom prst="rect">
            <a:avLst/>
          </a:prstGeom>
          <a:noFill/>
        </p:spPr>
        <p:txBody>
          <a:bodyPr wrap="square" rtlCol="0">
            <a:spAutoFit/>
          </a:bodyPr>
          <a:lstStyle/>
          <a:p>
            <a:r>
              <a:rPr lang="en-US" dirty="0" smtClean="0">
                <a:latin typeface="Comic Sans MS" pitchFamily="66" charset="0"/>
              </a:rPr>
              <a:t>Whiskbroom</a:t>
            </a:r>
          </a:p>
          <a:p>
            <a:pPr marL="285750" indent="-285750">
              <a:buFontTx/>
              <a:buChar char="-"/>
            </a:pPr>
            <a:r>
              <a:rPr lang="en-US" dirty="0" smtClean="0">
                <a:latin typeface="Comic Sans MS" pitchFamily="66" charset="0"/>
              </a:rPr>
              <a:t>MSS, </a:t>
            </a:r>
          </a:p>
          <a:p>
            <a:pPr marL="285750" indent="-285750">
              <a:buFontTx/>
              <a:buChar char="-"/>
            </a:pPr>
            <a:r>
              <a:rPr lang="en-US" dirty="0" smtClean="0">
                <a:latin typeface="Comic Sans MS" pitchFamily="66" charset="0"/>
              </a:rPr>
              <a:t>TM</a:t>
            </a:r>
          </a:p>
          <a:p>
            <a:pPr marL="285750" indent="-285750">
              <a:buFontTx/>
              <a:buChar char="-"/>
            </a:pPr>
            <a:r>
              <a:rPr lang="en-US" dirty="0" smtClean="0">
                <a:latin typeface="Comic Sans MS" pitchFamily="66" charset="0"/>
              </a:rPr>
              <a:t>ETM+</a:t>
            </a:r>
            <a:endParaRPr lang="en-US" dirty="0">
              <a:latin typeface="Comic Sans MS" pitchFamily="66" charset="0"/>
            </a:endParaRPr>
          </a:p>
        </p:txBody>
      </p:sp>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793" y="4864189"/>
            <a:ext cx="2270782" cy="168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76800" y="4870539"/>
            <a:ext cx="1447800" cy="1200329"/>
          </a:xfrm>
          <a:prstGeom prst="rect">
            <a:avLst/>
          </a:prstGeom>
          <a:noFill/>
        </p:spPr>
        <p:txBody>
          <a:bodyPr wrap="square" rtlCol="0">
            <a:spAutoFit/>
          </a:bodyPr>
          <a:lstStyle/>
          <a:p>
            <a:r>
              <a:rPr lang="en-US" dirty="0" err="1" smtClean="0">
                <a:latin typeface="Comic Sans MS" pitchFamily="66" charset="0"/>
              </a:rPr>
              <a:t>Pushbroom</a:t>
            </a:r>
            <a:endParaRPr lang="en-US" dirty="0" smtClean="0">
              <a:latin typeface="Comic Sans MS" pitchFamily="66" charset="0"/>
            </a:endParaRPr>
          </a:p>
          <a:p>
            <a:pPr marL="285750" indent="-285750">
              <a:buFontTx/>
              <a:buChar char="-"/>
            </a:pPr>
            <a:r>
              <a:rPr lang="en-US" dirty="0" smtClean="0">
                <a:latin typeface="Comic Sans MS" pitchFamily="66" charset="0"/>
              </a:rPr>
              <a:t>SPOT</a:t>
            </a:r>
          </a:p>
          <a:p>
            <a:pPr marL="285750" indent="-285750">
              <a:buFontTx/>
              <a:buChar char="-"/>
            </a:pPr>
            <a:r>
              <a:rPr lang="en-US" dirty="0" smtClean="0">
                <a:latin typeface="Comic Sans MS" pitchFamily="66" charset="0"/>
              </a:rPr>
              <a:t>ASTER</a:t>
            </a:r>
          </a:p>
          <a:p>
            <a:pPr marL="285750" indent="-285750">
              <a:buFontTx/>
              <a:buChar char="-"/>
            </a:pPr>
            <a:r>
              <a:rPr lang="en-US" dirty="0" smtClean="0">
                <a:latin typeface="Comic Sans MS" pitchFamily="66" charset="0"/>
              </a:rPr>
              <a:t>ALI</a:t>
            </a:r>
            <a:endParaRPr lang="en-US" dirty="0">
              <a:latin typeface="Comic Sans MS" pitchFamily="66" charset="0"/>
            </a:endParaRPr>
          </a:p>
        </p:txBody>
      </p:sp>
      <p:grpSp>
        <p:nvGrpSpPr>
          <p:cNvPr id="4" name="Group 3"/>
          <p:cNvGrpSpPr/>
          <p:nvPr/>
        </p:nvGrpSpPr>
        <p:grpSpPr>
          <a:xfrm>
            <a:off x="6415087" y="4730749"/>
            <a:ext cx="2652713" cy="2047337"/>
            <a:chOff x="6186487" y="4231867"/>
            <a:chExt cx="2976563" cy="2355720"/>
          </a:xfrm>
        </p:grpSpPr>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487" y="4231867"/>
              <a:ext cx="2976563" cy="235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186487" y="4349750"/>
              <a:ext cx="6477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Sensor systems</a:t>
            </a:r>
            <a:endParaRPr lang="en-US" sz="2800" b="1" i="1" dirty="0">
              <a:latin typeface="Comic Sans MS" pitchFamily="66" charset="0"/>
            </a:endParaRPr>
          </a:p>
        </p:txBody>
      </p:sp>
      <p:sp>
        <p:nvSpPr>
          <p:cNvPr id="14" name="TextBox 13"/>
          <p:cNvSpPr txBox="1"/>
          <p:nvPr/>
        </p:nvSpPr>
        <p:spPr>
          <a:xfrm>
            <a:off x="0" y="575191"/>
            <a:ext cx="9144000" cy="646331"/>
          </a:xfrm>
          <a:prstGeom prst="rect">
            <a:avLst/>
          </a:prstGeom>
          <a:noFill/>
        </p:spPr>
        <p:txBody>
          <a:bodyPr wrap="square" rtlCol="0">
            <a:spAutoFit/>
          </a:bodyPr>
          <a:lstStyle/>
          <a:p>
            <a:r>
              <a:rPr lang="en-US" dirty="0" smtClean="0">
                <a:latin typeface="Comic Sans MS" pitchFamily="66" charset="0"/>
              </a:rPr>
              <a:t>Most satellite systems are now electro-optical systems (not film based) and all EO systems have similar characteristics</a:t>
            </a:r>
            <a:endParaRPr lang="en-US" dirty="0">
              <a:latin typeface="Comic Sans MS" pitchFamily="66" charset="0"/>
            </a:endParaRPr>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256" y="1298802"/>
            <a:ext cx="5043487" cy="291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4437617"/>
            <a:ext cx="9144000" cy="369332"/>
          </a:xfrm>
          <a:prstGeom prst="rect">
            <a:avLst/>
          </a:prstGeom>
          <a:noFill/>
        </p:spPr>
        <p:txBody>
          <a:bodyPr wrap="square" rtlCol="0">
            <a:spAutoFit/>
          </a:bodyPr>
          <a:lstStyle/>
          <a:p>
            <a:r>
              <a:rPr lang="en-US" dirty="0" smtClean="0">
                <a:latin typeface="Comic Sans MS" pitchFamily="66" charset="0"/>
              </a:rPr>
              <a:t>Scanning systems</a:t>
            </a:r>
            <a:endParaRPr lang="en-US" dirty="0">
              <a:latin typeface="Comic Sans MS" pitchFamily="66" charset="0"/>
            </a:endParaRPr>
          </a:p>
        </p:txBody>
      </p:sp>
    </p:spTree>
    <p:extLst>
      <p:ext uri="{BB962C8B-B14F-4D97-AF65-F5344CB8AC3E}">
        <p14:creationId xmlns:p14="http://schemas.microsoft.com/office/powerpoint/2010/main" val="174810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Types of calibration- Geometric and Radiometric</a:t>
            </a:r>
            <a:endParaRPr lang="en-US" dirty="0">
              <a:latin typeface="Comic Sans MS" pitchFamily="66" charset="0"/>
            </a:endParaRPr>
          </a:p>
        </p:txBody>
      </p:sp>
      <p:sp>
        <p:nvSpPr>
          <p:cNvPr id="5" name="Rectangle 6"/>
          <p:cNvSpPr>
            <a:spLocks noChangeArrowheads="1"/>
          </p:cNvSpPr>
          <p:nvPr/>
        </p:nvSpPr>
        <p:spPr bwMode="auto">
          <a:xfrm>
            <a:off x="-9525" y="1295400"/>
            <a:ext cx="9153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Geometric calibration: pixels location in latitude and longitude and height</a:t>
            </a:r>
          </a:p>
          <a:p>
            <a:pPr>
              <a:spcBef>
                <a:spcPct val="20000"/>
              </a:spcBef>
              <a:buFont typeface="Wingdings" pitchFamily="2" charset="2"/>
              <a:buChar char="Ø"/>
            </a:pPr>
            <a:r>
              <a:rPr lang="en-US" dirty="0" smtClean="0">
                <a:latin typeface="Comic Sans MS" pitchFamily="66" charset="0"/>
              </a:rPr>
              <a:t>Radiometric calibration allows the sensor output to be converted to an absolute scale</a:t>
            </a: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Calibrations and corrections</a:t>
            </a:r>
            <a:endParaRPr lang="en-US" sz="2800" b="1" i="1" dirty="0">
              <a:latin typeface="Comic Sans MS" pitchFamily="66" charset="0"/>
            </a:endParaRPr>
          </a:p>
        </p:txBody>
      </p:sp>
      <p:sp>
        <p:nvSpPr>
          <p:cNvPr id="7" name="TextBox 6"/>
          <p:cNvSpPr txBox="1"/>
          <p:nvPr/>
        </p:nvSpPr>
        <p:spPr>
          <a:xfrm>
            <a:off x="-9525" y="3505200"/>
            <a:ext cx="9144000" cy="369332"/>
          </a:xfrm>
          <a:prstGeom prst="rect">
            <a:avLst/>
          </a:prstGeom>
          <a:noFill/>
        </p:spPr>
        <p:txBody>
          <a:bodyPr wrap="square" rtlCol="0">
            <a:spAutoFit/>
          </a:bodyPr>
          <a:lstStyle/>
          <a:p>
            <a:r>
              <a:rPr lang="en-US" dirty="0" smtClean="0">
                <a:latin typeface="Comic Sans MS" pitchFamily="66" charset="0"/>
              </a:rPr>
              <a:t>VNIR/SWIR atmospheric correction</a:t>
            </a:r>
            <a:endParaRPr lang="en-US" dirty="0">
              <a:latin typeface="Comic Sans MS" pitchFamily="66" charset="0"/>
            </a:endParaRPr>
          </a:p>
        </p:txBody>
      </p:sp>
      <p:sp>
        <p:nvSpPr>
          <p:cNvPr id="9" name="Rectangle 6"/>
          <p:cNvSpPr>
            <a:spLocks noChangeArrowheads="1"/>
          </p:cNvSpPr>
          <p:nvPr/>
        </p:nvSpPr>
        <p:spPr bwMode="auto">
          <a:xfrm>
            <a:off x="0" y="4038600"/>
            <a:ext cx="9153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Sun angle is a critical factor in the VNIR/SWIR</a:t>
            </a:r>
          </a:p>
          <a:p>
            <a:pPr>
              <a:spcBef>
                <a:spcPct val="20000"/>
              </a:spcBef>
              <a:buFont typeface="Wingdings" pitchFamily="2" charset="2"/>
              <a:buChar char="Ø"/>
            </a:pPr>
            <a:r>
              <a:rPr lang="en-US" dirty="0" smtClean="0">
                <a:latin typeface="Comic Sans MS" pitchFamily="66" charset="0"/>
              </a:rPr>
              <a:t>Proper atmospheric correction in the VNIR/SWIR allows direct comparison to two scenes to determine changes in surface characteristics</a:t>
            </a:r>
          </a:p>
          <a:p>
            <a:pPr>
              <a:spcBef>
                <a:spcPct val="20000"/>
              </a:spcBef>
            </a:pPr>
            <a:r>
              <a:rPr lang="en-US" dirty="0">
                <a:solidFill>
                  <a:srgbClr val="00B050"/>
                </a:solidFill>
                <a:latin typeface="Comic Sans MS" pitchFamily="66" charset="0"/>
                <a:cs typeface="Times New Roman" pitchFamily="18" charset="0"/>
              </a:rPr>
              <a:t> </a:t>
            </a:r>
            <a:r>
              <a:rPr lang="en-US" dirty="0" smtClean="0">
                <a:solidFill>
                  <a:srgbClr val="00B050"/>
                </a:solidFill>
                <a:latin typeface="Comic Sans MS" pitchFamily="66" charset="0"/>
                <a:cs typeface="Times New Roman" pitchFamily="18" charset="0"/>
              </a:rPr>
              <a:t>●Removes effects due to view and solar angles</a:t>
            </a:r>
          </a:p>
          <a:p>
            <a:pPr>
              <a:spcBef>
                <a:spcPct val="20000"/>
              </a:spcBef>
            </a:pPr>
            <a:r>
              <a:rPr lang="en-US" dirty="0" smtClean="0">
                <a:solidFill>
                  <a:srgbClr val="00B050"/>
                </a:solidFill>
                <a:latin typeface="Comic Sans MS" pitchFamily="66" charset="0"/>
                <a:cs typeface="Times New Roman" pitchFamily="18" charset="0"/>
              </a:rPr>
              <a:t> ●Changes in atmospheric conditions are taken into account (aerosol amounts, water vapor content, </a:t>
            </a:r>
            <a:r>
              <a:rPr lang="en-US" dirty="0" err="1" smtClean="0">
                <a:solidFill>
                  <a:srgbClr val="00B050"/>
                </a:solidFill>
                <a:latin typeface="Comic Sans MS" pitchFamily="66" charset="0"/>
                <a:cs typeface="Times New Roman" pitchFamily="18" charset="0"/>
              </a:rPr>
              <a:t>etc</a:t>
            </a:r>
            <a:r>
              <a:rPr lang="en-US" dirty="0" smtClean="0">
                <a:solidFill>
                  <a:srgbClr val="00B050"/>
                </a:solidFill>
                <a:latin typeface="Comic Sans MS" pitchFamily="66" charset="0"/>
                <a:cs typeface="Times New Roman" pitchFamily="18" charset="0"/>
              </a:rPr>
              <a:t>)</a:t>
            </a:r>
            <a:endParaRPr lang="en-US" dirty="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2123308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525" y="19812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000000">
                      <a:alpha val="43137"/>
                    </a:srgbClr>
                  </a:outerShdw>
                </a:effectLst>
                <a:latin typeface="Comic Sans MS" pitchFamily="66" charset="0"/>
              </a:rPr>
              <a:t>Current Satellite Systems and Sensors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9526" y="3048000"/>
            <a:ext cx="7629525" cy="369332"/>
          </a:xfrm>
          <a:prstGeom prst="rect">
            <a:avLst/>
          </a:prstGeom>
        </p:spPr>
        <p:txBody>
          <a:bodyPr wrap="square">
            <a:spAutoFit/>
          </a:bodyPr>
          <a:lstStyle/>
          <a:p>
            <a:r>
              <a:rPr lang="en-US" dirty="0"/>
              <a:t>http://svs.gsfc.nasa.gov/vis/a000000/a003800/a003892/index.html</a:t>
            </a:r>
          </a:p>
        </p:txBody>
      </p:sp>
    </p:spTree>
    <p:extLst>
      <p:ext uri="{BB962C8B-B14F-4D97-AF65-F5344CB8AC3E}">
        <p14:creationId xmlns:p14="http://schemas.microsoft.com/office/powerpoint/2010/main" val="4163242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000000">
                      <a:alpha val="43137"/>
                    </a:srgbClr>
                  </a:outerShdw>
                </a:effectLst>
                <a:latin typeface="Comic Sans MS" pitchFamily="66" charset="0"/>
              </a:rPr>
              <a:t>Current Satellite Systems and Sensors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7"/>
          <p:cNvSpPr>
            <a:spLocks noChangeArrowheads="1"/>
          </p:cNvSpPr>
          <p:nvPr/>
        </p:nvSpPr>
        <p:spPr bwMode="auto">
          <a:xfrm>
            <a:off x="0" y="1066800"/>
            <a:ext cx="9144000" cy="130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solidFill>
                  <a:srgbClr val="000000"/>
                </a:solidFill>
                <a:latin typeface="Comic Sans MS" pitchFamily="66" charset="0"/>
                <a:cs typeface="Times New Roman" pitchFamily="18" charset="0"/>
              </a:rPr>
              <a:t> </a:t>
            </a:r>
            <a:r>
              <a:rPr lang="en-US" b="1" dirty="0">
                <a:latin typeface="Comic Sans MS" pitchFamily="66" charset="0"/>
                <a:cs typeface="Times New Roman" pitchFamily="18" charset="0"/>
              </a:rPr>
              <a:t>Multispectral Remote Sensing</a:t>
            </a:r>
            <a:r>
              <a:rPr lang="en-US" b="1" dirty="0">
                <a:solidFill>
                  <a:schemeClr val="hlink"/>
                </a:solidFill>
                <a:latin typeface="Comic Sans MS" pitchFamily="66" charset="0"/>
                <a:cs typeface="Times New Roman" pitchFamily="18" charset="0"/>
              </a:rPr>
              <a:t> </a:t>
            </a:r>
            <a:r>
              <a:rPr lang="en-US" dirty="0">
                <a:solidFill>
                  <a:srgbClr val="000000"/>
                </a:solidFill>
                <a:latin typeface="Comic Sans MS" pitchFamily="66" charset="0"/>
                <a:cs typeface="Times New Roman" pitchFamily="18" charset="0"/>
              </a:rPr>
              <a:t>is the collection of reflected, emitted, or backscattered energy from an object or area of interest in multiple bands of the electromagnetic spectrum.</a:t>
            </a:r>
          </a:p>
          <a:p>
            <a:pPr>
              <a:spcBef>
                <a:spcPct val="20000"/>
              </a:spcBef>
              <a:buFont typeface="Wingdings" pitchFamily="2" charset="2"/>
              <a:buNone/>
            </a:pPr>
            <a:r>
              <a:rPr lang="en-US" dirty="0">
                <a:solidFill>
                  <a:srgbClr val="000000"/>
                </a:solidFill>
                <a:latin typeface="Comic Sans MS" pitchFamily="66" charset="0"/>
                <a:cs typeface="Times New Roman" pitchFamily="18" charset="0"/>
              </a:rPr>
              <a:t>    Landsat, MODIS, SPOT, ASTER, IKONOS, </a:t>
            </a:r>
            <a:r>
              <a:rPr lang="en-US" dirty="0" err="1">
                <a:solidFill>
                  <a:srgbClr val="000000"/>
                </a:solidFill>
                <a:latin typeface="Comic Sans MS" pitchFamily="66" charset="0"/>
                <a:cs typeface="Times New Roman" pitchFamily="18" charset="0"/>
              </a:rPr>
              <a:t>Quickbird</a:t>
            </a:r>
            <a:endParaRPr lang="en-US" dirty="0">
              <a:solidFill>
                <a:srgbClr val="000000"/>
              </a:solidFill>
              <a:latin typeface="Comic Sans MS" pitchFamily="66" charset="0"/>
              <a:cs typeface="Times New Roman" pitchFamily="18" charset="0"/>
            </a:endParaRP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p:txBody>
      </p:sp>
      <p:sp>
        <p:nvSpPr>
          <p:cNvPr id="5" name="Rectangle 4"/>
          <p:cNvSpPr/>
          <p:nvPr/>
        </p:nvSpPr>
        <p:spPr>
          <a:xfrm>
            <a:off x="-1" y="3033172"/>
            <a:ext cx="9134475" cy="701731"/>
          </a:xfrm>
          <a:prstGeom prst="rect">
            <a:avLst/>
          </a:prstGeom>
        </p:spPr>
        <p:txBody>
          <a:bodyPr wrap="square">
            <a:spAutoFit/>
          </a:bodyPr>
          <a:lstStyle/>
          <a:p>
            <a:pPr>
              <a:spcBef>
                <a:spcPct val="20000"/>
              </a:spcBef>
              <a:buFont typeface="Wingdings" pitchFamily="2" charset="2"/>
              <a:buChar char="Ø"/>
            </a:pPr>
            <a:r>
              <a:rPr lang="en-US" b="1" dirty="0" err="1">
                <a:latin typeface="Comic Sans MS" pitchFamily="66" charset="0"/>
                <a:cs typeface="Times New Roman" pitchFamily="18" charset="0"/>
              </a:rPr>
              <a:t>Hyperspectral</a:t>
            </a:r>
            <a:r>
              <a:rPr lang="en-US" b="1" dirty="0">
                <a:latin typeface="Comic Sans MS" pitchFamily="66" charset="0"/>
                <a:cs typeface="Times New Roman" pitchFamily="18" charset="0"/>
              </a:rPr>
              <a:t> Remote Sensing</a:t>
            </a:r>
            <a:r>
              <a:rPr lang="en-US" dirty="0">
                <a:solidFill>
                  <a:srgbClr val="000000"/>
                </a:solidFill>
                <a:latin typeface="Comic Sans MS" pitchFamily="66" charset="0"/>
                <a:cs typeface="Times New Roman" pitchFamily="18" charset="0"/>
              </a:rPr>
              <a:t> involves data collection in hundreds of bands. </a:t>
            </a:r>
          </a:p>
          <a:p>
            <a:pPr>
              <a:spcBef>
                <a:spcPct val="20000"/>
              </a:spcBef>
              <a:buFont typeface="Wingdings" pitchFamily="2" charset="2"/>
              <a:buNone/>
            </a:pPr>
            <a:r>
              <a:rPr lang="en-US" dirty="0">
                <a:solidFill>
                  <a:srgbClr val="000000"/>
                </a:solidFill>
                <a:latin typeface="Comic Sans MS" pitchFamily="66" charset="0"/>
                <a:cs typeface="Times New Roman" pitchFamily="18" charset="0"/>
              </a:rPr>
              <a:t>    AVIRIS (Air-borne), Hyperion (Space-borne</a:t>
            </a:r>
            <a:r>
              <a:rPr lang="en-US" dirty="0" smtClean="0">
                <a:solidFill>
                  <a:srgbClr val="000000"/>
                </a:solidFill>
                <a:latin typeface="Comic Sans MS" pitchFamily="66" charset="0"/>
                <a:cs typeface="Times New Roman" pitchFamily="18" charset="0"/>
              </a:rPr>
              <a:t>)</a:t>
            </a:r>
            <a:endParaRPr lang="en-US" dirty="0">
              <a:solidFill>
                <a:srgbClr val="000000"/>
              </a:solidFill>
              <a:latin typeface="Comic Sans MS" pitchFamily="66" charset="0"/>
              <a:cs typeface="Times New Roman" pitchFamily="18" charset="0"/>
            </a:endParaRPr>
          </a:p>
        </p:txBody>
      </p:sp>
      <p:sp>
        <p:nvSpPr>
          <p:cNvPr id="50" name="Rectangle 49"/>
          <p:cNvSpPr/>
          <p:nvPr/>
        </p:nvSpPr>
        <p:spPr>
          <a:xfrm>
            <a:off x="9524" y="4267200"/>
            <a:ext cx="4572000" cy="369332"/>
          </a:xfrm>
          <a:prstGeom prst="rect">
            <a:avLst/>
          </a:prstGeom>
        </p:spPr>
        <p:txBody>
          <a:bodyPr>
            <a:spAutoFit/>
          </a:bodyPr>
          <a:lstStyle/>
          <a:p>
            <a:pPr>
              <a:spcBef>
                <a:spcPct val="20000"/>
              </a:spcBef>
              <a:buFont typeface="Wingdings" pitchFamily="2" charset="2"/>
              <a:buChar char="Ø"/>
            </a:pPr>
            <a:r>
              <a:rPr lang="en-US" dirty="0">
                <a:latin typeface="Comic Sans MS" pitchFamily="66" charset="0"/>
                <a:cs typeface="Times New Roman" pitchFamily="18" charset="0"/>
              </a:rPr>
              <a:t>Active and passive </a:t>
            </a:r>
            <a:r>
              <a:rPr lang="en-US" dirty="0" smtClean="0">
                <a:latin typeface="Comic Sans MS" pitchFamily="66" charset="0"/>
                <a:cs typeface="Times New Roman" pitchFamily="18" charset="0"/>
              </a:rPr>
              <a:t>microwave sensors</a:t>
            </a: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1217202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527050"/>
            <a:ext cx="9153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MODIS</a:t>
            </a:r>
            <a:endParaRPr lang="en-US" sz="2800" b="1" i="1" dirty="0">
              <a:effectLst>
                <a:outerShdw blurRad="38100" dist="38100" dir="2700000" algn="tl">
                  <a:srgbClr val="FFFFFF"/>
                </a:outerShdw>
              </a:effectLst>
              <a:latin typeface="Comic Sans MS" pitchFamily="66" charset="0"/>
            </a:endParaRPr>
          </a:p>
        </p:txBody>
      </p:sp>
      <p:sp>
        <p:nvSpPr>
          <p:cNvPr id="3" name="Rectangle 6"/>
          <p:cNvSpPr>
            <a:spLocks noChangeArrowheads="1"/>
          </p:cNvSpPr>
          <p:nvPr/>
        </p:nvSpPr>
        <p:spPr bwMode="auto">
          <a:xfrm>
            <a:off x="685800" y="1447800"/>
            <a:ext cx="7848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sz="1800">
                <a:solidFill>
                  <a:srgbClr val="003399"/>
                </a:solidFill>
              </a:rPr>
              <a:t>Platform:</a:t>
            </a:r>
            <a:r>
              <a:rPr lang="en-US" sz="1800"/>
              <a:t> EOS Terra and Aqu</a:t>
            </a:r>
            <a:r>
              <a:rPr lang="en-US" sz="1800">
                <a:solidFill>
                  <a:srgbClr val="003399"/>
                </a:solidFill>
              </a:rPr>
              <a:t>a</a:t>
            </a:r>
          </a:p>
          <a:p>
            <a:pPr>
              <a:spcBef>
                <a:spcPct val="20000"/>
              </a:spcBef>
              <a:buFont typeface="Wingdings" pitchFamily="2" charset="2"/>
              <a:buChar char="Ø"/>
            </a:pPr>
            <a:r>
              <a:rPr lang="en-US" sz="1800">
                <a:solidFill>
                  <a:srgbClr val="003399"/>
                </a:solidFill>
              </a:rPr>
              <a:t>Pixel resolution:</a:t>
            </a:r>
            <a:r>
              <a:rPr lang="en-US" sz="1800"/>
              <a:t> </a:t>
            </a:r>
            <a:r>
              <a:rPr lang="en-US" sz="1800" u="sng"/>
              <a:t>250, 500</a:t>
            </a:r>
            <a:r>
              <a:rPr lang="en-US" sz="1800"/>
              <a:t>, and 1000 m (~6 km at edge)</a:t>
            </a:r>
          </a:p>
          <a:p>
            <a:pPr>
              <a:spcBef>
                <a:spcPct val="20000"/>
              </a:spcBef>
              <a:buFont typeface="Wingdings" pitchFamily="2" charset="2"/>
              <a:buChar char="Ø"/>
            </a:pPr>
            <a:r>
              <a:rPr lang="en-US" sz="1800">
                <a:solidFill>
                  <a:srgbClr val="003399"/>
                </a:solidFill>
              </a:rPr>
              <a:t>Overpass times</a:t>
            </a:r>
            <a:r>
              <a:rPr lang="en-US" sz="1800"/>
              <a:t>: </a:t>
            </a:r>
            <a:r>
              <a:rPr lang="en-US" sz="1800" u="sng"/>
              <a:t>10:30</a:t>
            </a:r>
            <a:r>
              <a:rPr lang="en-US" sz="1800"/>
              <a:t> (Terra) and 13:30 (Aqua)</a:t>
            </a:r>
          </a:p>
          <a:p>
            <a:pPr>
              <a:spcBef>
                <a:spcPct val="20000"/>
              </a:spcBef>
              <a:buFont typeface="Wingdings" pitchFamily="2" charset="2"/>
              <a:buChar char="Ø"/>
            </a:pPr>
            <a:r>
              <a:rPr lang="en-US" sz="1800">
                <a:solidFill>
                  <a:srgbClr val="003399"/>
                </a:solidFill>
              </a:rPr>
              <a:t>Spectral bands:</a:t>
            </a:r>
            <a:r>
              <a:rPr lang="en-US" sz="1800"/>
              <a:t> </a:t>
            </a:r>
            <a:r>
              <a:rPr lang="en-US" sz="1800" u="sng"/>
              <a:t>36</a:t>
            </a:r>
            <a:r>
              <a:rPr lang="en-US" sz="1800"/>
              <a:t> </a:t>
            </a:r>
          </a:p>
          <a:p>
            <a:pPr>
              <a:spcBef>
                <a:spcPct val="20000"/>
              </a:spcBef>
              <a:buFont typeface="Wingdings" pitchFamily="2" charset="2"/>
              <a:buChar char="Ø"/>
            </a:pPr>
            <a:r>
              <a:rPr lang="en-US" sz="1800">
                <a:solidFill>
                  <a:srgbClr val="003399"/>
                </a:solidFill>
              </a:rPr>
              <a:t>Started</a:t>
            </a:r>
            <a:r>
              <a:rPr lang="en-US" sz="1800"/>
              <a:t>: 2000</a:t>
            </a:r>
          </a:p>
        </p:txBody>
      </p:sp>
      <p:grpSp>
        <p:nvGrpSpPr>
          <p:cNvPr id="4" name="Group 63"/>
          <p:cNvGrpSpPr>
            <a:grpSpLocks/>
          </p:cNvGrpSpPr>
          <p:nvPr/>
        </p:nvGrpSpPr>
        <p:grpSpPr bwMode="auto">
          <a:xfrm>
            <a:off x="-9525" y="3600450"/>
            <a:ext cx="6019800" cy="3257550"/>
            <a:chOff x="0" y="2268"/>
            <a:chExt cx="3792" cy="2052"/>
          </a:xfrm>
        </p:grpSpPr>
        <p:pic>
          <p:nvPicPr>
            <p:cNvPr id="5"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 y="2944"/>
              <a:ext cx="3327"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3"/>
            <p:cNvSpPr>
              <a:spLocks noChangeShapeType="1"/>
            </p:cNvSpPr>
            <p:nvPr/>
          </p:nvSpPr>
          <p:spPr bwMode="auto">
            <a:xfrm>
              <a:off x="1427" y="3295"/>
              <a:ext cx="393" cy="912"/>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54"/>
            <p:cNvSpPr>
              <a:spLocks noChangeShapeType="1"/>
            </p:cNvSpPr>
            <p:nvPr/>
          </p:nvSpPr>
          <p:spPr bwMode="auto">
            <a:xfrm flipH="1" flipV="1">
              <a:off x="1032" y="2565"/>
              <a:ext cx="289" cy="1087"/>
            </a:xfrm>
            <a:prstGeom prst="line">
              <a:avLst/>
            </a:prstGeom>
            <a:noFill/>
            <a:ln w="12700">
              <a:solidFill>
                <a:schemeClr val="tx1"/>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5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3" y="2268"/>
              <a:ext cx="102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6"/>
            <p:cNvSpPr>
              <a:spLocks noChangeArrowheads="1"/>
            </p:cNvSpPr>
            <p:nvPr/>
          </p:nvSpPr>
          <p:spPr bwMode="auto">
            <a:xfrm>
              <a:off x="387" y="2317"/>
              <a:ext cx="77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en-US" altLang="ko-KR" sz="1400" b="1">
                  <a:latin typeface="Arial" charset="0"/>
                  <a:ea typeface="Gulim" pitchFamily="34" charset="-127"/>
                </a:rPr>
                <a:t>Terra-MODIS</a:t>
              </a:r>
            </a:p>
          </p:txBody>
        </p:sp>
        <p:sp>
          <p:nvSpPr>
            <p:cNvPr id="10" name="Line 57"/>
            <p:cNvSpPr>
              <a:spLocks noChangeShapeType="1"/>
            </p:cNvSpPr>
            <p:nvPr/>
          </p:nvSpPr>
          <p:spPr bwMode="auto">
            <a:xfrm flipH="1">
              <a:off x="1518" y="2916"/>
              <a:ext cx="643" cy="343"/>
            </a:xfrm>
            <a:prstGeom prst="line">
              <a:avLst/>
            </a:prstGeom>
            <a:noFill/>
            <a:ln w="12700">
              <a:solidFill>
                <a:srgbClr val="00D07C"/>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58"/>
            <p:cNvSpPr>
              <a:spLocks noChangeShapeType="1"/>
            </p:cNvSpPr>
            <p:nvPr/>
          </p:nvSpPr>
          <p:spPr bwMode="auto">
            <a:xfrm>
              <a:off x="1455" y="2645"/>
              <a:ext cx="376" cy="1565"/>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59"/>
            <p:cNvSpPr>
              <a:spLocks noChangeShapeType="1"/>
            </p:cNvSpPr>
            <p:nvPr/>
          </p:nvSpPr>
          <p:spPr bwMode="auto">
            <a:xfrm flipH="1">
              <a:off x="1427" y="2646"/>
              <a:ext cx="17" cy="651"/>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rc 60"/>
            <p:cNvSpPr>
              <a:spLocks/>
            </p:cNvSpPr>
            <p:nvPr/>
          </p:nvSpPr>
          <p:spPr bwMode="auto">
            <a:xfrm rot="60000">
              <a:off x="0" y="2498"/>
              <a:ext cx="3792" cy="715"/>
            </a:xfrm>
            <a:custGeom>
              <a:avLst/>
              <a:gdLst>
                <a:gd name="G0" fmla="+- 18286 0 0"/>
                <a:gd name="G1" fmla="+- 21600 0 0"/>
                <a:gd name="G2" fmla="+- 21600 0 0"/>
                <a:gd name="T0" fmla="*/ 0 w 38214"/>
                <a:gd name="T1" fmla="*/ 10102 h 21600"/>
                <a:gd name="T2" fmla="*/ 38214 w 38214"/>
                <a:gd name="T3" fmla="*/ 13267 h 21600"/>
                <a:gd name="T4" fmla="*/ 18286 w 38214"/>
                <a:gd name="T5" fmla="*/ 21600 h 21600"/>
              </a:gdLst>
              <a:ahLst/>
              <a:cxnLst>
                <a:cxn ang="0">
                  <a:pos x="T0" y="T1"/>
                </a:cxn>
                <a:cxn ang="0">
                  <a:pos x="T2" y="T3"/>
                </a:cxn>
                <a:cxn ang="0">
                  <a:pos x="T4" y="T5"/>
                </a:cxn>
              </a:cxnLst>
              <a:rect l="0" t="0" r="r" b="b"/>
              <a:pathLst>
                <a:path w="38214" h="21600" fill="none" extrusionOk="0">
                  <a:moveTo>
                    <a:pt x="0" y="10102"/>
                  </a:moveTo>
                  <a:cubicBezTo>
                    <a:pt x="3953" y="3815"/>
                    <a:pt x="10859" y="-1"/>
                    <a:pt x="18286" y="0"/>
                  </a:cubicBezTo>
                  <a:cubicBezTo>
                    <a:pt x="26995" y="0"/>
                    <a:pt x="34853" y="5231"/>
                    <a:pt x="38213" y="13267"/>
                  </a:cubicBezTo>
                </a:path>
                <a:path w="38214" h="21600" stroke="0" extrusionOk="0">
                  <a:moveTo>
                    <a:pt x="0" y="10102"/>
                  </a:moveTo>
                  <a:cubicBezTo>
                    <a:pt x="3953" y="3815"/>
                    <a:pt x="10859" y="-1"/>
                    <a:pt x="18286" y="0"/>
                  </a:cubicBezTo>
                  <a:cubicBezTo>
                    <a:pt x="26995" y="0"/>
                    <a:pt x="34853" y="5231"/>
                    <a:pt x="38213" y="13267"/>
                  </a:cubicBezTo>
                  <a:lnTo>
                    <a:pt x="18286" y="21600"/>
                  </a:lnTo>
                  <a:close/>
                </a:path>
              </a:pathLst>
            </a:custGeom>
            <a:noFill/>
            <a:ln w="12700">
              <a:solidFill>
                <a:schemeClr val="tx1"/>
              </a:solidFill>
              <a:prstDash val="lgDash"/>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62"/>
            <p:cNvSpPr>
              <a:spLocks noChangeArrowheads="1"/>
            </p:cNvSpPr>
            <p:nvPr/>
          </p:nvSpPr>
          <p:spPr bwMode="auto">
            <a:xfrm>
              <a:off x="2160" y="2688"/>
              <a:ext cx="1104"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US" altLang="ko-KR" sz="1200" b="1">
                  <a:solidFill>
                    <a:srgbClr val="FF3300"/>
                  </a:solidFill>
                  <a:latin typeface="Arial" charset="0"/>
                  <a:ea typeface="Gulim" pitchFamily="34" charset="-127"/>
                </a:rPr>
                <a:t>TerraMODIS</a:t>
              </a:r>
            </a:p>
            <a:p>
              <a:pPr eaLnBrk="0" hangingPunct="0"/>
              <a:r>
                <a:rPr lang="en-US" altLang="ko-KR" sz="1200" b="1">
                  <a:solidFill>
                    <a:srgbClr val="FF3300"/>
                  </a:solidFill>
                  <a:latin typeface="Arial" charset="0"/>
                  <a:ea typeface="Gulim" pitchFamily="34" charset="-127"/>
                </a:rPr>
                <a:t>swath Coverage 2330km</a:t>
              </a:r>
            </a:p>
          </p:txBody>
        </p:sp>
      </p:gr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500" y="4903788"/>
            <a:ext cx="2800310" cy="194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Multispectral sensors: Moderate and coarse resolution</a:t>
            </a:r>
            <a:endParaRPr lang="en-US" sz="2400" b="1" i="1" dirty="0">
              <a:latin typeface="Comic Sans MS" pitchFamily="66" charset="0"/>
            </a:endParaRPr>
          </a:p>
        </p:txBody>
      </p:sp>
      <p:sp>
        <p:nvSpPr>
          <p:cNvPr id="23" name="Rectangle 22"/>
          <p:cNvSpPr/>
          <p:nvPr/>
        </p:nvSpPr>
        <p:spPr>
          <a:xfrm>
            <a:off x="-3175" y="1035050"/>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Moderate Resolution Imaging </a:t>
            </a:r>
            <a:r>
              <a:rPr lang="en-US" dirty="0" err="1" smtClean="0">
                <a:latin typeface="Comic Sans MS" pitchFamily="66" charset="0"/>
                <a:cs typeface="Times New Roman" pitchFamily="18" charset="0"/>
              </a:rPr>
              <a:t>Spectroradiometer</a:t>
            </a:r>
            <a:endParaRPr lang="en-US" dirty="0">
              <a:latin typeface="Comic Sans MS" pitchFamily="66" charset="0"/>
              <a:cs typeface="Times New Roman" pitchFamily="18" charset="0"/>
            </a:endParaRPr>
          </a:p>
        </p:txBody>
      </p:sp>
      <p:grpSp>
        <p:nvGrpSpPr>
          <p:cNvPr id="20" name="Group 19"/>
          <p:cNvGrpSpPr/>
          <p:nvPr/>
        </p:nvGrpSpPr>
        <p:grpSpPr>
          <a:xfrm>
            <a:off x="3438525" y="394494"/>
            <a:ext cx="5715000" cy="3696494"/>
            <a:chOff x="3438525" y="394494"/>
            <a:chExt cx="5715000" cy="3696494"/>
          </a:xfrm>
        </p:grpSpPr>
        <p:pic>
          <p:nvPicPr>
            <p:cNvPr id="16" name="Picture 47" descr="MOD13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8525" y="2424113"/>
              <a:ext cx="1433513" cy="15319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8" descr="MODIS_Gri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3025" y="1952625"/>
              <a:ext cx="4000500" cy="213836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49"/>
            <p:cNvSpPr>
              <a:spLocks noChangeShapeType="1"/>
            </p:cNvSpPr>
            <p:nvPr/>
          </p:nvSpPr>
          <p:spPr bwMode="auto">
            <a:xfrm flipH="1">
              <a:off x="4851400" y="2665413"/>
              <a:ext cx="1298575" cy="1277938"/>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46"/>
            <p:cNvSpPr>
              <a:spLocks noChangeShapeType="1"/>
            </p:cNvSpPr>
            <p:nvPr/>
          </p:nvSpPr>
          <p:spPr bwMode="auto">
            <a:xfrm>
              <a:off x="4841875" y="2424113"/>
              <a:ext cx="1193800" cy="111125"/>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394494"/>
              <a:ext cx="1433513" cy="153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ne 46"/>
            <p:cNvSpPr>
              <a:spLocks noChangeShapeType="1"/>
            </p:cNvSpPr>
            <p:nvPr/>
          </p:nvSpPr>
          <p:spPr bwMode="auto">
            <a:xfrm flipH="1">
              <a:off x="6256334" y="394494"/>
              <a:ext cx="1135065" cy="2029620"/>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49"/>
            <p:cNvSpPr>
              <a:spLocks noChangeShapeType="1"/>
            </p:cNvSpPr>
            <p:nvPr/>
          </p:nvSpPr>
          <p:spPr bwMode="auto">
            <a:xfrm flipH="1">
              <a:off x="6400799" y="1922463"/>
              <a:ext cx="2424112" cy="612776"/>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440671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9526" y="0"/>
            <a:ext cx="9153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MODIS</a:t>
            </a:r>
            <a:endParaRPr lang="en-US" sz="2800" b="1" i="1" dirty="0">
              <a:effectLst>
                <a:outerShdw blurRad="38100" dist="38100" dir="2700000" algn="tl">
                  <a:srgbClr val="FFFFFF"/>
                </a:outerShdw>
              </a:effectLst>
              <a:latin typeface="Comic Sans MS" pitchFamily="66" charset="0"/>
            </a:endParaRPr>
          </a:p>
        </p:txBody>
      </p:sp>
      <p:sp>
        <p:nvSpPr>
          <p:cNvPr id="4" name="Rectangle 7"/>
          <p:cNvSpPr>
            <a:spLocks noChangeArrowheads="1"/>
          </p:cNvSpPr>
          <p:nvPr/>
        </p:nvSpPr>
        <p:spPr bwMode="auto">
          <a:xfrm>
            <a:off x="0" y="10668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Global </a:t>
            </a:r>
            <a:r>
              <a:rPr lang="en-US" dirty="0">
                <a:latin typeface="Comic Sans MS" pitchFamily="66" charset="0"/>
              </a:rPr>
              <a:t>change research investigates the underlying processes of change and their manifestation, the impacts and the prediction of </a:t>
            </a:r>
            <a:r>
              <a:rPr lang="en-US" dirty="0" smtClean="0">
                <a:latin typeface="Comic Sans MS" pitchFamily="66" charset="0"/>
              </a:rPr>
              <a:t>change</a:t>
            </a:r>
          </a:p>
          <a:p>
            <a:pPr>
              <a:spcBef>
                <a:spcPct val="20000"/>
              </a:spcBef>
              <a:buFont typeface="Wingdings" pitchFamily="2" charset="2"/>
              <a:buChar char="Ø"/>
            </a:pPr>
            <a:endParaRPr lang="en-US" dirty="0">
              <a:latin typeface="Comic Sans MS" pitchFamily="66" charset="0"/>
            </a:endParaRPr>
          </a:p>
          <a:p>
            <a:pPr>
              <a:spcBef>
                <a:spcPct val="20000"/>
              </a:spcBef>
              <a:buFont typeface="Wingdings" pitchFamily="2" charset="2"/>
              <a:buChar char="Ø"/>
            </a:pPr>
            <a:r>
              <a:rPr lang="en-US" dirty="0">
                <a:latin typeface="Comic Sans MS" pitchFamily="66" charset="0"/>
              </a:rPr>
              <a:t>Monitoring of land cover and land use is an important element of the NASA Earth Science </a:t>
            </a:r>
            <a:r>
              <a:rPr lang="en-US" dirty="0" smtClean="0">
                <a:latin typeface="Comic Sans MS" pitchFamily="66" charset="0"/>
              </a:rPr>
              <a:t>Enterprise</a:t>
            </a:r>
          </a:p>
          <a:p>
            <a:pPr>
              <a:spcBef>
                <a:spcPct val="20000"/>
              </a:spcBef>
              <a:buFont typeface="Wingdings" pitchFamily="2" charset="2"/>
              <a:buChar char="Ø"/>
            </a:pPr>
            <a:endParaRPr lang="en-US" dirty="0" smtClean="0">
              <a:solidFill>
                <a:srgbClr val="000000"/>
              </a:solidFill>
              <a:latin typeface="Comic Sans MS" pitchFamily="66" charset="0"/>
              <a:cs typeface="Times New Roman" pitchFamily="18" charset="0"/>
            </a:endParaRPr>
          </a:p>
          <a:p>
            <a:pPr>
              <a:spcBef>
                <a:spcPct val="20000"/>
              </a:spcBef>
              <a:buFont typeface="Wingdings" pitchFamily="2" charset="2"/>
              <a:buChar char="Ø"/>
            </a:pPr>
            <a:r>
              <a:rPr lang="en-US" dirty="0">
                <a:latin typeface="Comic Sans MS" pitchFamily="66" charset="0"/>
              </a:rPr>
              <a:t>Provide important inputs to parameterize or validate ecosystem process models.  High quality, consistent and well-calibrated satellite measurements are needed if we are to detect and monitor changes and trends in these </a:t>
            </a:r>
            <a:r>
              <a:rPr lang="en-US" dirty="0" smtClean="0">
                <a:latin typeface="Comic Sans MS" pitchFamily="66" charset="0"/>
              </a:rPr>
              <a:t>variables</a:t>
            </a: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a:p>
            <a:pPr>
              <a:spcBef>
                <a:spcPct val="20000"/>
              </a:spcBef>
              <a:buFont typeface="Wingdings" pitchFamily="2" charset="2"/>
              <a:buChar char="Ø"/>
            </a:pPr>
            <a:r>
              <a:rPr lang="en-US" dirty="0">
                <a:latin typeface="Comic Sans MS" pitchFamily="66" charset="0"/>
              </a:rPr>
              <a:t>Developing the next-generation data sets for global change research</a:t>
            </a: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p:txBody>
      </p:sp>
    </p:spTree>
    <p:extLst>
      <p:ext uri="{BB962C8B-B14F-4D97-AF65-F5344CB8AC3E}">
        <p14:creationId xmlns:p14="http://schemas.microsoft.com/office/powerpoint/2010/main" val="951125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53988"/>
            <a:ext cx="9144000"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r>
              <a:rPr lang="en-US" sz="2800" dirty="0">
                <a:latin typeface="Comic Sans MS" pitchFamily="66" charset="0"/>
              </a:rPr>
              <a:t>MODIS Key Specifications</a:t>
            </a:r>
            <a:br>
              <a:rPr lang="en-US" sz="2800" dirty="0">
                <a:latin typeface="Comic Sans MS" pitchFamily="66" charset="0"/>
              </a:rPr>
            </a:br>
            <a:r>
              <a:rPr lang="en-US" sz="2800" dirty="0">
                <a:latin typeface="Comic Sans MS" pitchFamily="66" charset="0"/>
              </a:rPr>
              <a:t>(MODIS Instruments are meeting specs)</a:t>
            </a:r>
          </a:p>
        </p:txBody>
      </p:sp>
      <p:pic>
        <p:nvPicPr>
          <p:cNvPr id="3" name="Picture 11" descr="MODIS sp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03" y="914400"/>
            <a:ext cx="880481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44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588"/>
            <a:ext cx="91440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r>
              <a:rPr lang="en-US" sz="2800" dirty="0">
                <a:solidFill>
                  <a:srgbClr val="0000FF"/>
                </a:solidFill>
                <a:latin typeface="Comic Sans MS" pitchFamily="66" charset="0"/>
              </a:rPr>
              <a:t> MODIS </a:t>
            </a:r>
            <a:r>
              <a:rPr lang="en-US" sz="2800" dirty="0" smtClean="0">
                <a:solidFill>
                  <a:srgbClr val="0000FF"/>
                </a:solidFill>
                <a:latin typeface="Comic Sans MS" pitchFamily="66" charset="0"/>
              </a:rPr>
              <a:t>Products</a:t>
            </a:r>
            <a:endParaRPr lang="en-US" sz="2800" dirty="0">
              <a:solidFill>
                <a:srgbClr val="0000FF"/>
              </a:solidFill>
              <a:latin typeface="Comic Sans MS" pitchFamily="66" charset="0"/>
            </a:endParaRPr>
          </a:p>
        </p:txBody>
      </p:sp>
      <p:sp>
        <p:nvSpPr>
          <p:cNvPr id="3" name="Text Box 3"/>
          <p:cNvSpPr txBox="1">
            <a:spLocks noChangeArrowheads="1"/>
          </p:cNvSpPr>
          <p:nvPr/>
        </p:nvSpPr>
        <p:spPr bwMode="auto">
          <a:xfrm>
            <a:off x="722313" y="838200"/>
            <a:ext cx="4786312"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b="0" dirty="0">
                <a:solidFill>
                  <a:srgbClr val="0000FF"/>
                </a:solidFill>
                <a:latin typeface="Helv" charset="0"/>
              </a:rPr>
              <a:t>  </a:t>
            </a:r>
            <a:r>
              <a:rPr lang="en-US" sz="1400" dirty="0">
                <a:latin typeface="Helv" charset="0"/>
              </a:rPr>
              <a:t>MOD01	Level-1A Radiance Counts	</a:t>
            </a:r>
          </a:p>
          <a:p>
            <a:pPr algn="l"/>
            <a:r>
              <a:rPr lang="en-US" sz="1400" dirty="0">
                <a:latin typeface="Helv" charset="0"/>
              </a:rPr>
              <a:t>  MOD02	Level-1B Calibrated Relocated Radiances</a:t>
            </a:r>
          </a:p>
          <a:p>
            <a:pPr algn="l"/>
            <a:r>
              <a:rPr lang="en-US" sz="1400" dirty="0">
                <a:latin typeface="Helv" charset="0"/>
              </a:rPr>
              <a:t>     -also Level 1B “subsampled” 5kmX5km pro	</a:t>
            </a:r>
          </a:p>
          <a:p>
            <a:pPr algn="l"/>
            <a:r>
              <a:rPr lang="en-US" sz="1400" dirty="0">
                <a:latin typeface="Helv" charset="0"/>
              </a:rPr>
              <a:t>  MOD03	</a:t>
            </a:r>
            <a:r>
              <a:rPr lang="en-US" sz="1400" dirty="0" err="1">
                <a:latin typeface="Helv" charset="0"/>
              </a:rPr>
              <a:t>Geolocation</a:t>
            </a:r>
            <a:r>
              <a:rPr lang="en-US" sz="1400" dirty="0">
                <a:latin typeface="Helv" charset="0"/>
              </a:rPr>
              <a:t> Data Set	</a:t>
            </a:r>
          </a:p>
          <a:p>
            <a:pPr algn="l"/>
            <a:r>
              <a:rPr lang="en-US" sz="1400" dirty="0">
                <a:latin typeface="Helv" charset="0"/>
              </a:rPr>
              <a:t>  </a:t>
            </a:r>
            <a:r>
              <a:rPr lang="en-US" sz="1400" dirty="0">
                <a:solidFill>
                  <a:srgbClr val="3366FF"/>
                </a:solidFill>
                <a:latin typeface="Helv" charset="0"/>
              </a:rPr>
              <a:t>MOD04	Aerosol Product	</a:t>
            </a:r>
          </a:p>
          <a:p>
            <a:pPr algn="l"/>
            <a:r>
              <a:rPr lang="en-US" sz="1400" dirty="0">
                <a:solidFill>
                  <a:srgbClr val="3366FF"/>
                </a:solidFill>
                <a:latin typeface="Helv" charset="0"/>
              </a:rPr>
              <a:t>  MOD05	Total </a:t>
            </a:r>
            <a:r>
              <a:rPr lang="en-US" sz="1400" dirty="0" err="1">
                <a:solidFill>
                  <a:srgbClr val="3366FF"/>
                </a:solidFill>
                <a:latin typeface="Helv" charset="0"/>
              </a:rPr>
              <a:t>Precipitable</a:t>
            </a:r>
            <a:r>
              <a:rPr lang="en-US" sz="1400" dirty="0">
                <a:solidFill>
                  <a:srgbClr val="3366FF"/>
                </a:solidFill>
                <a:latin typeface="Helv" charset="0"/>
              </a:rPr>
              <a:t> Water	</a:t>
            </a:r>
          </a:p>
          <a:p>
            <a:pPr algn="l"/>
            <a:r>
              <a:rPr lang="en-US" sz="1400" dirty="0">
                <a:solidFill>
                  <a:srgbClr val="3366FF"/>
                </a:solidFill>
                <a:latin typeface="Helv" charset="0"/>
              </a:rPr>
              <a:t>  MOD06	Cloud Product	</a:t>
            </a:r>
          </a:p>
          <a:p>
            <a:pPr algn="l"/>
            <a:r>
              <a:rPr lang="en-US" sz="1400" dirty="0">
                <a:solidFill>
                  <a:srgbClr val="3366FF"/>
                </a:solidFill>
                <a:latin typeface="Helv" charset="0"/>
              </a:rPr>
              <a:t>  MOD07	Atmospheric Profiles	</a:t>
            </a:r>
          </a:p>
          <a:p>
            <a:pPr algn="l"/>
            <a:r>
              <a:rPr lang="en-US" sz="1400" dirty="0">
                <a:solidFill>
                  <a:srgbClr val="3366FF"/>
                </a:solidFill>
                <a:latin typeface="Helv" charset="0"/>
              </a:rPr>
              <a:t>  MOD08	Gridded Atmospheric Product  (Level 3)</a:t>
            </a:r>
            <a:r>
              <a:rPr lang="en-US" sz="1400" dirty="0">
                <a:latin typeface="Helv" charset="0"/>
              </a:rPr>
              <a:t>	</a:t>
            </a:r>
          </a:p>
          <a:p>
            <a:pPr algn="l"/>
            <a:r>
              <a:rPr lang="en-US" sz="1400" dirty="0">
                <a:latin typeface="Helv" charset="0"/>
              </a:rPr>
              <a:t>  </a:t>
            </a:r>
            <a:r>
              <a:rPr lang="en-US" sz="1400" dirty="0">
                <a:solidFill>
                  <a:srgbClr val="996633"/>
                </a:solidFill>
                <a:latin typeface="Helv" charset="0"/>
              </a:rPr>
              <a:t>MOD09	Atmospherically-corrected Surface</a:t>
            </a:r>
          </a:p>
          <a:p>
            <a:pPr algn="l"/>
            <a:r>
              <a:rPr lang="en-US" sz="1400" dirty="0">
                <a:solidFill>
                  <a:srgbClr val="996633"/>
                </a:solidFill>
                <a:latin typeface="Helv" charset="0"/>
              </a:rPr>
              <a:t>                    Reflectance</a:t>
            </a:r>
          </a:p>
          <a:p>
            <a:pPr algn="l"/>
            <a:r>
              <a:rPr lang="en-US" sz="1400" dirty="0">
                <a:solidFill>
                  <a:srgbClr val="996633"/>
                </a:solidFill>
                <a:latin typeface="Helv" charset="0"/>
              </a:rPr>
              <a:t>  MOD10    Snow Cover	</a:t>
            </a:r>
          </a:p>
          <a:p>
            <a:pPr algn="l"/>
            <a:r>
              <a:rPr lang="en-US" sz="1400" dirty="0">
                <a:solidFill>
                  <a:srgbClr val="996633"/>
                </a:solidFill>
                <a:latin typeface="Helv" charset="0"/>
              </a:rPr>
              <a:t>  MOD11	Land Surface Temperature &amp; Emissivity	</a:t>
            </a:r>
          </a:p>
          <a:p>
            <a:pPr algn="l"/>
            <a:r>
              <a:rPr lang="en-US" sz="1400" dirty="0">
                <a:solidFill>
                  <a:srgbClr val="996633"/>
                </a:solidFill>
                <a:latin typeface="Helv" charset="0"/>
              </a:rPr>
              <a:t>  MOD12	Land Cover/Land Cover Change	</a:t>
            </a:r>
          </a:p>
          <a:p>
            <a:pPr algn="l"/>
            <a:r>
              <a:rPr lang="en-US" sz="1400" dirty="0">
                <a:solidFill>
                  <a:srgbClr val="996633"/>
                </a:solidFill>
                <a:latin typeface="Helv" charset="0"/>
              </a:rPr>
              <a:t>  MOD13	Vegetation Indices	</a:t>
            </a:r>
          </a:p>
          <a:p>
            <a:pPr algn="l"/>
            <a:r>
              <a:rPr lang="en-US" sz="1400" dirty="0">
                <a:solidFill>
                  <a:srgbClr val="996633"/>
                </a:solidFill>
                <a:latin typeface="Helv" charset="0"/>
              </a:rPr>
              <a:t>  MOD14	Thermal Anomalies, Fires &amp;  Biomass </a:t>
            </a:r>
          </a:p>
          <a:p>
            <a:pPr algn="l"/>
            <a:r>
              <a:rPr lang="en-US" sz="1400" dirty="0">
                <a:solidFill>
                  <a:srgbClr val="996633"/>
                </a:solidFill>
                <a:latin typeface="Helv" charset="0"/>
              </a:rPr>
              <a:t>                     Burning	</a:t>
            </a:r>
          </a:p>
          <a:p>
            <a:pPr algn="l"/>
            <a:r>
              <a:rPr lang="en-US" sz="1400" dirty="0">
                <a:solidFill>
                  <a:srgbClr val="996633"/>
                </a:solidFill>
                <a:latin typeface="Helv" charset="0"/>
              </a:rPr>
              <a:t>  MOD15	Leaf Area Index &amp; FPAR	</a:t>
            </a:r>
          </a:p>
          <a:p>
            <a:pPr algn="l"/>
            <a:r>
              <a:rPr lang="en-US" sz="1400" dirty="0">
                <a:solidFill>
                  <a:srgbClr val="996633"/>
                </a:solidFill>
                <a:latin typeface="Helv" charset="0"/>
              </a:rPr>
              <a:t>  MOD16	Surface Resistance &amp; Evapotranspiration	</a:t>
            </a:r>
          </a:p>
          <a:p>
            <a:pPr algn="l"/>
            <a:r>
              <a:rPr lang="en-US" sz="1400" dirty="0">
                <a:solidFill>
                  <a:srgbClr val="996633"/>
                </a:solidFill>
                <a:latin typeface="Helv" charset="0"/>
              </a:rPr>
              <a:t>  MOD17	Vegetation Production, Net  Primary </a:t>
            </a:r>
          </a:p>
          <a:p>
            <a:pPr algn="l"/>
            <a:r>
              <a:rPr lang="en-US" sz="1400" dirty="0">
                <a:solidFill>
                  <a:srgbClr val="996633"/>
                </a:solidFill>
                <a:latin typeface="Helv" charset="0"/>
              </a:rPr>
              <a:t>                    Productivity</a:t>
            </a:r>
          </a:p>
          <a:p>
            <a:pPr algn="l"/>
            <a:r>
              <a:rPr lang="en-US" sz="1400" dirty="0">
                <a:latin typeface="Helv" charset="0"/>
              </a:rPr>
              <a:t>  </a:t>
            </a:r>
            <a:r>
              <a:rPr lang="en-US" sz="1400" dirty="0">
                <a:solidFill>
                  <a:srgbClr val="66FF66"/>
                </a:solidFill>
                <a:latin typeface="Helv" charset="0"/>
              </a:rPr>
              <a:t>MOD18	Normalized Water-leaving  Radiance	</a:t>
            </a:r>
          </a:p>
          <a:p>
            <a:pPr algn="l"/>
            <a:r>
              <a:rPr lang="en-US" sz="1400" dirty="0">
                <a:solidFill>
                  <a:srgbClr val="66FF66"/>
                </a:solidFill>
                <a:latin typeface="Helv" charset="0"/>
              </a:rPr>
              <a:t>  MOD19	Pigment Concentration	</a:t>
            </a:r>
          </a:p>
          <a:p>
            <a:pPr algn="l"/>
            <a:r>
              <a:rPr lang="en-US" sz="1400" dirty="0">
                <a:solidFill>
                  <a:srgbClr val="66FF66"/>
                </a:solidFill>
                <a:latin typeface="Helv" charset="0"/>
              </a:rPr>
              <a:t>  MOD20	Chlorophyll Fluorescence	</a:t>
            </a:r>
          </a:p>
          <a:p>
            <a:pPr algn="l"/>
            <a:r>
              <a:rPr lang="en-US" sz="1400" dirty="0">
                <a:solidFill>
                  <a:srgbClr val="66FF66"/>
                </a:solidFill>
                <a:latin typeface="Helv" charset="0"/>
              </a:rPr>
              <a:t>  MOD21	</a:t>
            </a:r>
            <a:r>
              <a:rPr lang="en-US" sz="1400" dirty="0" err="1">
                <a:solidFill>
                  <a:srgbClr val="66FF66"/>
                </a:solidFill>
                <a:latin typeface="Helv" charset="0"/>
              </a:rPr>
              <a:t>Chlorophyll_a</a:t>
            </a:r>
            <a:r>
              <a:rPr lang="en-US" sz="1400" dirty="0">
                <a:solidFill>
                  <a:srgbClr val="66FF66"/>
                </a:solidFill>
                <a:latin typeface="Helv" charset="0"/>
              </a:rPr>
              <a:t> Pigment Concentration	</a:t>
            </a:r>
          </a:p>
          <a:p>
            <a:pPr algn="l"/>
            <a:r>
              <a:rPr lang="en-US" sz="1400" dirty="0">
                <a:solidFill>
                  <a:srgbClr val="66FF66"/>
                </a:solidFill>
                <a:latin typeface="Helv" charset="0"/>
              </a:rPr>
              <a:t>  MOD22	</a:t>
            </a:r>
            <a:r>
              <a:rPr lang="en-US" sz="1400" dirty="0" err="1">
                <a:solidFill>
                  <a:srgbClr val="66FF66"/>
                </a:solidFill>
                <a:latin typeface="Helv" charset="0"/>
              </a:rPr>
              <a:t>Photosynthetically</a:t>
            </a:r>
            <a:r>
              <a:rPr lang="en-US" sz="1400" dirty="0">
                <a:solidFill>
                  <a:srgbClr val="66FF66"/>
                </a:solidFill>
                <a:latin typeface="Helv" charset="0"/>
              </a:rPr>
              <a:t> Active Radiation (PAR)</a:t>
            </a:r>
            <a:endParaRPr lang="en-US" sz="1400" i="1" dirty="0">
              <a:solidFill>
                <a:srgbClr val="66FF66"/>
              </a:solidFill>
            </a:endParaRPr>
          </a:p>
        </p:txBody>
      </p:sp>
      <p:sp>
        <p:nvSpPr>
          <p:cNvPr id="4" name="Text Box 4"/>
          <p:cNvSpPr txBox="1">
            <a:spLocks noChangeArrowheads="1"/>
          </p:cNvSpPr>
          <p:nvPr/>
        </p:nvSpPr>
        <p:spPr bwMode="auto">
          <a:xfrm>
            <a:off x="5054600" y="838200"/>
            <a:ext cx="3914775"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a:solidFill>
                  <a:srgbClr val="0000FF"/>
                </a:solidFill>
                <a:latin typeface="Helv" charset="0"/>
              </a:rPr>
              <a:t>  </a:t>
            </a:r>
            <a:r>
              <a:rPr lang="en-US" sz="1400">
                <a:solidFill>
                  <a:srgbClr val="66FF66"/>
                </a:solidFill>
                <a:latin typeface="Helv" charset="0"/>
              </a:rPr>
              <a:t>MOD23	Suspended-Solids Conc, Ocean  		     Water</a:t>
            </a:r>
          </a:p>
          <a:p>
            <a:pPr algn="l"/>
            <a:r>
              <a:rPr lang="en-US" sz="1400">
                <a:solidFill>
                  <a:srgbClr val="66FF66"/>
                </a:solidFill>
                <a:latin typeface="Helv" charset="0"/>
              </a:rPr>
              <a:t>  MOD24	Organic Matter Concentration	</a:t>
            </a:r>
          </a:p>
          <a:p>
            <a:pPr algn="l"/>
            <a:r>
              <a:rPr lang="en-US" sz="1400">
                <a:solidFill>
                  <a:srgbClr val="66FF66"/>
                </a:solidFill>
                <a:latin typeface="Helv" charset="0"/>
              </a:rPr>
              <a:t>  MOD25	Coccolith Concentration	</a:t>
            </a:r>
          </a:p>
          <a:p>
            <a:pPr algn="l"/>
            <a:r>
              <a:rPr lang="en-US" sz="1400">
                <a:solidFill>
                  <a:srgbClr val="66FF66"/>
                </a:solidFill>
                <a:latin typeface="Helv" charset="0"/>
              </a:rPr>
              <a:t>  MOD26	Ocean Water Attenuation 	   	       Coefficient</a:t>
            </a:r>
          </a:p>
          <a:p>
            <a:pPr algn="l"/>
            <a:r>
              <a:rPr lang="en-US" sz="1400">
                <a:solidFill>
                  <a:srgbClr val="66FF66"/>
                </a:solidFill>
                <a:latin typeface="Helv" charset="0"/>
              </a:rPr>
              <a:t>  MOD27	Ocean Primary Productivity	</a:t>
            </a:r>
          </a:p>
          <a:p>
            <a:pPr algn="l"/>
            <a:r>
              <a:rPr lang="en-US" sz="1400">
                <a:solidFill>
                  <a:srgbClr val="66FF66"/>
                </a:solidFill>
                <a:latin typeface="Helv" charset="0"/>
              </a:rPr>
              <a:t>  MOD28	Sea Surface Temperature	</a:t>
            </a:r>
          </a:p>
          <a:p>
            <a:pPr algn="l"/>
            <a:r>
              <a:rPr lang="en-US" sz="1400">
                <a:solidFill>
                  <a:srgbClr val="66FF66"/>
                </a:solidFill>
                <a:latin typeface="Helv" charset="0"/>
              </a:rPr>
              <a:t>  MOD29	Sea Ice Cover</a:t>
            </a:r>
          </a:p>
          <a:p>
            <a:pPr algn="l" fontAlgn="b"/>
            <a:r>
              <a:rPr lang="en-US" sz="1400" b="0">
                <a:solidFill>
                  <a:srgbClr val="66FF66"/>
                </a:solidFill>
                <a:latin typeface="Times" pitchFamily="1" charset="0"/>
                <a:cs typeface="Arial" pitchFamily="34" charset="0"/>
              </a:rPr>
              <a:t>  </a:t>
            </a:r>
            <a:r>
              <a:rPr lang="en-US" sz="1400">
                <a:solidFill>
                  <a:srgbClr val="66FF66"/>
                </a:solidFill>
                <a:latin typeface="Times" pitchFamily="1" charset="0"/>
                <a:cs typeface="Arial" pitchFamily="34" charset="0"/>
              </a:rPr>
              <a:t>MOD30     </a:t>
            </a:r>
            <a:r>
              <a:rPr lang="en-US" sz="1400">
                <a:solidFill>
                  <a:srgbClr val="66FF66"/>
                </a:solidFill>
                <a:latin typeface="Helv" charset="0"/>
                <a:cs typeface="Arial" pitchFamily="34" charset="0"/>
              </a:rPr>
              <a:t>Temperature and Moisture</a:t>
            </a:r>
          </a:p>
          <a:p>
            <a:pPr algn="l" fontAlgn="b"/>
            <a:r>
              <a:rPr lang="en-US" sz="1400">
                <a:solidFill>
                  <a:srgbClr val="66FF66"/>
                </a:solidFill>
                <a:latin typeface="Helv" charset="0"/>
                <a:cs typeface="Arial" pitchFamily="34" charset="0"/>
              </a:rPr>
              <a:t>                    Profiles</a:t>
            </a:r>
            <a:r>
              <a:rPr lang="en-US" sz="1400">
                <a:solidFill>
                  <a:srgbClr val="66FF66"/>
                </a:solidFill>
                <a:latin typeface="Helv" charset="0"/>
              </a:rPr>
              <a:t>	</a:t>
            </a:r>
            <a:r>
              <a:rPr lang="en-US" sz="1400">
                <a:solidFill>
                  <a:schemeClr val="accent1"/>
                </a:solidFill>
                <a:latin typeface="Helv" charset="0"/>
              </a:rPr>
              <a:t>	</a:t>
            </a:r>
          </a:p>
          <a:p>
            <a:pPr algn="l"/>
            <a:r>
              <a:rPr lang="en-US" sz="1400">
                <a:latin typeface="Helv" charset="0"/>
              </a:rPr>
              <a:t>  MOD32	Processing Framework &amp; Match-</a:t>
            </a:r>
          </a:p>
          <a:p>
            <a:pPr algn="l"/>
            <a:r>
              <a:rPr lang="en-US" sz="1400">
                <a:latin typeface="Helv" charset="0"/>
              </a:rPr>
              <a:t>                   up</a:t>
            </a:r>
          </a:p>
          <a:p>
            <a:pPr algn="l"/>
            <a:r>
              <a:rPr lang="en-US" sz="1400">
                <a:latin typeface="Helv" charset="0"/>
              </a:rPr>
              <a:t>                     Database</a:t>
            </a:r>
          </a:p>
          <a:p>
            <a:pPr algn="l" fontAlgn="b"/>
            <a:r>
              <a:rPr lang="en-US" sz="1400" b="0">
                <a:latin typeface="Times" pitchFamily="1" charset="0"/>
                <a:cs typeface="Arial" pitchFamily="34" charset="0"/>
              </a:rPr>
              <a:t>  </a:t>
            </a:r>
            <a:r>
              <a:rPr lang="en-US" sz="1400">
                <a:solidFill>
                  <a:srgbClr val="996633"/>
                </a:solidFill>
                <a:latin typeface="Times" pitchFamily="1" charset="0"/>
                <a:cs typeface="Arial" pitchFamily="34" charset="0"/>
              </a:rPr>
              <a:t>MOD33     Gridded Snow Cover</a:t>
            </a:r>
          </a:p>
          <a:p>
            <a:pPr algn="l" fontAlgn="b"/>
            <a:r>
              <a:rPr lang="en-US" sz="1400" b="0">
                <a:latin typeface="Times" pitchFamily="1" charset="0"/>
                <a:cs typeface="Arial" pitchFamily="34" charset="0"/>
              </a:rPr>
              <a:t>  </a:t>
            </a:r>
            <a:r>
              <a:rPr lang="en-US" sz="1400">
                <a:solidFill>
                  <a:srgbClr val="996633"/>
                </a:solidFill>
                <a:latin typeface="Times" pitchFamily="1" charset="0"/>
                <a:cs typeface="Arial" pitchFamily="34" charset="0"/>
              </a:rPr>
              <a:t>MOD34     Gridded Vegetation Indices</a:t>
            </a:r>
            <a:endParaRPr lang="en-US" sz="1400">
              <a:solidFill>
                <a:srgbClr val="996633"/>
              </a:solidFill>
              <a:latin typeface="Helv" charset="0"/>
            </a:endParaRPr>
          </a:p>
          <a:p>
            <a:pPr algn="l"/>
            <a:r>
              <a:rPr lang="en-US" sz="1400">
                <a:latin typeface="Helv" charset="0"/>
              </a:rPr>
              <a:t>  </a:t>
            </a:r>
            <a:r>
              <a:rPr lang="en-US" sz="1400">
                <a:solidFill>
                  <a:srgbClr val="3333CC"/>
                </a:solidFill>
                <a:latin typeface="Helv" charset="0"/>
              </a:rPr>
              <a:t>MOD35	Cloud Mask</a:t>
            </a:r>
            <a:r>
              <a:rPr lang="en-US" sz="1400">
                <a:latin typeface="Helv" charset="0"/>
              </a:rPr>
              <a:t>	</a:t>
            </a:r>
          </a:p>
          <a:p>
            <a:pPr algn="l"/>
            <a:r>
              <a:rPr lang="en-US" sz="1400">
                <a:latin typeface="Helv" charset="0"/>
              </a:rPr>
              <a:t>  </a:t>
            </a:r>
            <a:r>
              <a:rPr lang="en-US" sz="1400">
                <a:solidFill>
                  <a:srgbClr val="66FF66"/>
                </a:solidFill>
                <a:latin typeface="Helv" charset="0"/>
              </a:rPr>
              <a:t>MOD36	Total Absorption Coefficient	</a:t>
            </a:r>
          </a:p>
          <a:p>
            <a:pPr algn="l"/>
            <a:r>
              <a:rPr lang="en-US" sz="1400">
                <a:solidFill>
                  <a:srgbClr val="66FF66"/>
                </a:solidFill>
                <a:latin typeface="Helv" charset="0"/>
              </a:rPr>
              <a:t>  MOD37	Ocean Aerosol Properties	</a:t>
            </a:r>
          </a:p>
          <a:p>
            <a:pPr algn="l"/>
            <a:r>
              <a:rPr lang="en-US" sz="1400">
                <a:solidFill>
                  <a:srgbClr val="66FF66"/>
                </a:solidFill>
                <a:latin typeface="Helv" charset="0"/>
              </a:rPr>
              <a:t>  MOD39	Clear Water Epsilon	</a:t>
            </a:r>
          </a:p>
          <a:p>
            <a:pPr algn="l"/>
            <a:r>
              <a:rPr lang="en-US" sz="1400">
                <a:solidFill>
                  <a:srgbClr val="66FF66"/>
                </a:solidFill>
                <a:latin typeface="Helv" charset="0"/>
              </a:rPr>
              <a:t>  </a:t>
            </a:r>
            <a:r>
              <a:rPr lang="en-US" sz="1400">
                <a:solidFill>
                  <a:srgbClr val="996633"/>
                </a:solidFill>
                <a:latin typeface="Helv" charset="0"/>
              </a:rPr>
              <a:t>MOD43	Albedo 16-day L3</a:t>
            </a:r>
            <a:r>
              <a:rPr lang="en-US" sz="1400">
                <a:latin typeface="Helv" charset="0"/>
              </a:rPr>
              <a:t>	</a:t>
            </a:r>
          </a:p>
          <a:p>
            <a:pPr algn="l"/>
            <a:r>
              <a:rPr lang="en-US" sz="1400">
                <a:latin typeface="Helv" charset="0"/>
              </a:rPr>
              <a:t>  </a:t>
            </a:r>
            <a:r>
              <a:rPr lang="en-US" sz="1400">
                <a:solidFill>
                  <a:srgbClr val="996633"/>
                </a:solidFill>
                <a:latin typeface="Helv" charset="0"/>
              </a:rPr>
              <a:t>MOD44	Vegetation Cover Conversion	</a:t>
            </a:r>
          </a:p>
          <a:p>
            <a:pPr algn="l"/>
            <a:r>
              <a:rPr lang="en-US" sz="1400">
                <a:solidFill>
                  <a:srgbClr val="996633"/>
                </a:solidFill>
                <a:latin typeface="Helv" charset="0"/>
              </a:rPr>
              <a:t>  </a:t>
            </a:r>
            <a:r>
              <a:rPr lang="en-US" sz="1400" b="0">
                <a:solidFill>
                  <a:srgbClr val="996633"/>
                </a:solidFill>
                <a:latin typeface="Helv" charset="0"/>
              </a:rPr>
              <a:t>	</a:t>
            </a:r>
          </a:p>
        </p:txBody>
      </p:sp>
    </p:spTree>
    <p:extLst>
      <p:ext uri="{BB962C8B-B14F-4D97-AF65-F5344CB8AC3E}">
        <p14:creationId xmlns:p14="http://schemas.microsoft.com/office/powerpoint/2010/main" val="3188401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97468"/>
            <a:ext cx="9144000" cy="369332"/>
          </a:xfrm>
          <a:prstGeom prst="rect">
            <a:avLst/>
          </a:prstGeom>
        </p:spPr>
        <p:txBody>
          <a:bodyPr wrap="square">
            <a:spAutoFit/>
          </a:bodyPr>
          <a:lstStyle/>
          <a:p>
            <a:r>
              <a:rPr lang="en-US" dirty="0"/>
              <a:t>http://earthdata.nasa.gov/data/near-real-time-data/rapid-response</a:t>
            </a:r>
          </a:p>
        </p:txBody>
      </p:sp>
      <p:sp>
        <p:nvSpPr>
          <p:cNvPr id="7"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Near Real-time Data</a:t>
            </a:r>
            <a:endParaRPr lang="en-US" sz="2800" b="1" i="1" dirty="0">
              <a:effectLst>
                <a:outerShdw blurRad="38100" dist="38100" dir="2700000" algn="tl">
                  <a:srgbClr val="000000">
                    <a:alpha val="43137"/>
                  </a:srgbClr>
                </a:outerShdw>
              </a:effectLst>
              <a:latin typeface="Comic Sans MS" pitchFamily="66"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2" y="1524000"/>
            <a:ext cx="8791896"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377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MODIS Land Subsets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0" y="685800"/>
            <a:ext cx="9144000" cy="369332"/>
          </a:xfrm>
          <a:prstGeom prst="rect">
            <a:avLst/>
          </a:prstGeom>
        </p:spPr>
        <p:txBody>
          <a:bodyPr wrap="square">
            <a:spAutoFit/>
          </a:bodyPr>
          <a:lstStyle/>
          <a:p>
            <a:r>
              <a:rPr lang="en-US" dirty="0"/>
              <a:t>http://daac.ornl.gov/cgi-bin/MODIS/GLBVIZ_1_Glb/modis_subset_order_global_col5.pl</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16" y="1295400"/>
            <a:ext cx="835396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56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908800" y="6019800"/>
            <a:ext cx="1016000"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square" lIns="90487" tIns="44450" rIns="90487" bIns="44450">
            <a:spAutoFit/>
          </a:bodyPr>
          <a:lstStyle/>
          <a:p>
            <a:r>
              <a:rPr lang="en-US" sz="1200" dirty="0"/>
              <a:t>Jensen, 2000</a:t>
            </a:r>
            <a:endParaRPr lang="en-US" dirty="0"/>
          </a:p>
        </p:txBody>
      </p:sp>
      <p:pic>
        <p:nvPicPr>
          <p:cNvPr id="3" name="Picture 3" descr="3-way interaction.tif                                          00027480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13" y="1676400"/>
            <a:ext cx="5011737" cy="4914900"/>
          </a:xfrm>
          <a:prstGeom prst="rect">
            <a:avLst/>
          </a:prstGeom>
          <a:noFill/>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Where </a:t>
            </a:r>
            <a:r>
              <a:rPr lang="en-US" sz="2800" b="1" dirty="0">
                <a:latin typeface="Comic Sans MS" pitchFamily="66" charset="0"/>
              </a:rPr>
              <a:t>is Remote Sensing?</a:t>
            </a:r>
            <a:endParaRPr lang="en-US" sz="2800" b="1" i="1" dirty="0">
              <a:latin typeface="Comic Sans MS" pitchFamily="66" charset="0"/>
            </a:endParaRPr>
          </a:p>
        </p:txBody>
      </p:sp>
      <p:sp>
        <p:nvSpPr>
          <p:cNvPr id="6" name="Rectangle 5"/>
          <p:cNvSpPr>
            <a:spLocks noChangeArrowheads="1"/>
          </p:cNvSpPr>
          <p:nvPr/>
        </p:nvSpPr>
        <p:spPr bwMode="auto">
          <a:xfrm>
            <a:off x="-9525" y="6096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Three-way interaction model between spatial science as used in the physical, biological, and social sciences</a:t>
            </a:r>
          </a:p>
        </p:txBody>
      </p:sp>
    </p:spTree>
    <p:extLst>
      <p:ext uri="{BB962C8B-B14F-4D97-AF65-F5344CB8AC3E}">
        <p14:creationId xmlns:p14="http://schemas.microsoft.com/office/powerpoint/2010/main" val="1148255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771525"/>
            <a:ext cx="656272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0"/>
            <a:ext cx="9144000" cy="461665"/>
          </a:xfrm>
          <a:prstGeom prst="rect">
            <a:avLst/>
          </a:prstGeom>
        </p:spPr>
        <p:txBody>
          <a:bodyPr wrap="square">
            <a:spAutoFit/>
          </a:bodyPr>
          <a:lstStyle/>
          <a:p>
            <a:pPr algn="ctr"/>
            <a:r>
              <a:rPr lang="en-US" sz="2400" dirty="0">
                <a:latin typeface="Comic Sans MS" pitchFamily="66" charset="0"/>
              </a:rPr>
              <a:t>Land Remote Sensing and Global Environmental Change</a:t>
            </a:r>
          </a:p>
        </p:txBody>
      </p:sp>
    </p:spTree>
    <p:extLst>
      <p:ext uri="{BB962C8B-B14F-4D97-AF65-F5344CB8AC3E}">
        <p14:creationId xmlns:p14="http://schemas.microsoft.com/office/powerpoint/2010/main" val="3169174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Comic Sans MS" pitchFamily="66" charset="0"/>
              </a:rPr>
              <a:t>AVHRR</a:t>
            </a:r>
            <a:endParaRPr lang="en-US" sz="2800" dirty="0">
              <a:latin typeface="Comic Sans MS" pitchFamily="66" charset="0"/>
            </a:endParaRPr>
          </a:p>
        </p:txBody>
      </p:sp>
      <p:sp>
        <p:nvSpPr>
          <p:cNvPr id="3" name="Rectangle 3"/>
          <p:cNvSpPr txBox="1">
            <a:spLocks noChangeArrowheads="1"/>
          </p:cNvSpPr>
          <p:nvPr/>
        </p:nvSpPr>
        <p:spPr>
          <a:xfrm>
            <a:off x="0" y="685800"/>
            <a:ext cx="9144000" cy="182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dirty="0" smtClean="0">
                <a:latin typeface="Comic Sans MS" pitchFamily="66" charset="0"/>
              </a:rPr>
              <a:t>The Advanced Very High Resolution Radiometer (AVHRR) is a broad-band, four or five channel (depending on the model) scanner, sensing in the visible, near-infrared, and thermal infrared portions of the electromagnetic spectrum. This sensor is carried on NOAA's Polar Orbiting Environmental Satellites (POES), beginning with TIROS-N in 1978.</a:t>
            </a:r>
            <a:endParaRPr lang="en-US" sz="2000" dirty="0">
              <a:latin typeface="Comic Sans MS" pitchFamily="66"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2" y="2438400"/>
            <a:ext cx="48291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48400" y="6134100"/>
            <a:ext cx="1219200" cy="369332"/>
          </a:xfrm>
          <a:prstGeom prst="rect">
            <a:avLst/>
          </a:prstGeom>
          <a:noFill/>
        </p:spPr>
        <p:txBody>
          <a:bodyPr wrap="square" rtlCol="0">
            <a:spAutoFit/>
          </a:bodyPr>
          <a:lstStyle/>
          <a:p>
            <a:r>
              <a:rPr lang="en-US" dirty="0" smtClean="0"/>
              <a:t>Wikipedia</a:t>
            </a:r>
            <a:endParaRPr lang="en-US" dirty="0"/>
          </a:p>
        </p:txBody>
      </p:sp>
    </p:spTree>
    <p:extLst>
      <p:ext uri="{BB962C8B-B14F-4D97-AF65-F5344CB8AC3E}">
        <p14:creationId xmlns:p14="http://schemas.microsoft.com/office/powerpoint/2010/main" val="3815473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Comic Sans MS" pitchFamily="66" charset="0"/>
              </a:rPr>
              <a:t>AVHRR Spectral Characteristics</a:t>
            </a:r>
            <a:endParaRPr lang="en-US" sz="2800" dirty="0">
              <a:latin typeface="Comic Sans MS" pitchFamily="66"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357313"/>
            <a:ext cx="58864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519054"/>
            <a:ext cx="4953000" cy="369332"/>
          </a:xfrm>
          <a:prstGeom prst="rect">
            <a:avLst/>
          </a:prstGeom>
        </p:spPr>
        <p:txBody>
          <a:bodyPr wrap="square">
            <a:spAutoFit/>
          </a:bodyPr>
          <a:lstStyle/>
          <a:p>
            <a:r>
              <a:rPr lang="en-US" dirty="0"/>
              <a:t>http://noaasis.noaa.gov/NOAASIS/ml/avhrr.html</a:t>
            </a:r>
          </a:p>
        </p:txBody>
      </p:sp>
    </p:spTree>
    <p:extLst>
      <p:ext uri="{BB962C8B-B14F-4D97-AF65-F5344CB8AC3E}">
        <p14:creationId xmlns:p14="http://schemas.microsoft.com/office/powerpoint/2010/main" val="2691642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AVHRR Data</a:t>
            </a:r>
            <a:endParaRPr lang="en-US" sz="2800" b="1" i="1" dirty="0">
              <a:effectLst>
                <a:outerShdw blurRad="38100" dist="38100" dir="2700000" algn="tl">
                  <a:srgbClr val="000000">
                    <a:alpha val="43137"/>
                  </a:srgbClr>
                </a:outerShdw>
              </a:effectLst>
              <a:latin typeface="Comic Sans MS" pitchFamily="66" charset="0"/>
            </a:endParaRPr>
          </a:p>
        </p:txBody>
      </p:sp>
      <p:sp>
        <p:nvSpPr>
          <p:cNvPr id="6" name="Rectangle 5"/>
          <p:cNvSpPr/>
          <p:nvPr/>
        </p:nvSpPr>
        <p:spPr>
          <a:xfrm>
            <a:off x="0" y="609600"/>
            <a:ext cx="9144000" cy="369332"/>
          </a:xfrm>
          <a:prstGeom prst="rect">
            <a:avLst/>
          </a:prstGeom>
        </p:spPr>
        <p:txBody>
          <a:bodyPr wrap="square">
            <a:spAutoFit/>
          </a:bodyPr>
          <a:lstStyle/>
          <a:p>
            <a:r>
              <a:rPr lang="en-US" dirty="0"/>
              <a:t>http://eros.usgs.gov/#/Find_Data/Products_and_Data_Available/AVHRR</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47800"/>
            <a:ext cx="8172450" cy="491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010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219200" y="304800"/>
            <a:ext cx="6324600" cy="83185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pPr algn="ctr"/>
            <a:r>
              <a:rPr lang="en-US" b="0">
                <a:solidFill>
                  <a:schemeClr val="tx2"/>
                </a:solidFill>
                <a:effectLst>
                  <a:outerShdw blurRad="38100" dist="38100" dir="2700000" algn="tl">
                    <a:srgbClr val="000000"/>
                  </a:outerShdw>
                </a:effectLst>
              </a:rPr>
              <a:t>Worldwide Sea-surface Temperature (SST) Map </a:t>
            </a:r>
          </a:p>
          <a:p>
            <a:pPr algn="ctr"/>
            <a:r>
              <a:rPr lang="en-US" b="0">
                <a:solidFill>
                  <a:schemeClr val="tx2"/>
                </a:solidFill>
                <a:effectLst>
                  <a:outerShdw blurRad="38100" dist="38100" dir="2700000" algn="tl">
                    <a:srgbClr val="000000"/>
                  </a:outerShdw>
                </a:effectLst>
              </a:rPr>
              <a:t>Derived From NOAA-14 AVHRR Data</a:t>
            </a:r>
          </a:p>
        </p:txBody>
      </p:sp>
      <p:pic>
        <p:nvPicPr>
          <p:cNvPr id="3" name="Picture 4" descr="SST NOAA world 3/9/99x 50 km                                   00029EB5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382000" cy="4208463"/>
          </a:xfrm>
          <a:prstGeom prst="rect">
            <a:avLst/>
          </a:prstGeom>
          <a:noFill/>
          <a:ln w="9525">
            <a:solidFill>
              <a:schemeClr val="tx1"/>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381000" y="5896084"/>
            <a:ext cx="8001000" cy="366767"/>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pPr algn="ctr"/>
            <a:r>
              <a:rPr lang="en-US" sz="1800" b="0" dirty="0">
                <a:solidFill>
                  <a:schemeClr val="tx2"/>
                </a:solidFill>
                <a:effectLst>
                  <a:outerShdw blurRad="38100" dist="38100" dir="2700000" algn="tl">
                    <a:srgbClr val="000000"/>
                  </a:outerShdw>
                </a:effectLst>
              </a:rPr>
              <a:t>Three-day composite of thermal infrared data centered on March 4, 1999. </a:t>
            </a:r>
          </a:p>
        </p:txBody>
      </p:sp>
      <p:sp>
        <p:nvSpPr>
          <p:cNvPr id="5" name="Rectangle 6"/>
          <p:cNvSpPr>
            <a:spLocks noChangeArrowheads="1"/>
          </p:cNvSpPr>
          <p:nvPr/>
        </p:nvSpPr>
        <p:spPr bwMode="auto">
          <a:xfrm>
            <a:off x="8134350" y="6430963"/>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a:r>
              <a:rPr lang="en-US" sz="1200" b="0">
                <a:solidFill>
                  <a:schemeClr val="tx2"/>
                </a:solidFill>
                <a:effectLst>
                  <a:outerShdw blurRad="38100" dist="38100" dir="2700000" algn="tl">
                    <a:srgbClr val="000000"/>
                  </a:outerShdw>
                </a:effectLst>
              </a:rPr>
              <a:t>Jensen, 2000</a:t>
            </a:r>
            <a:endParaRPr lang="en-US" b="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353277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14" y="2057400"/>
            <a:ext cx="8530322" cy="463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SPOT-VGT Data</a:t>
            </a:r>
            <a:endParaRPr lang="en-US" sz="2800" b="1" i="1" dirty="0">
              <a:effectLst>
                <a:outerShdw blurRad="38100" dist="38100" dir="2700000" algn="tl">
                  <a:srgbClr val="000000">
                    <a:alpha val="43137"/>
                  </a:srgbClr>
                </a:outerShdw>
              </a:effectLst>
              <a:latin typeface="Comic Sans MS" pitchFamily="66" charset="0"/>
            </a:endParaRPr>
          </a:p>
        </p:txBody>
      </p:sp>
      <p:sp>
        <p:nvSpPr>
          <p:cNvPr id="7" name="Rectangle 6"/>
          <p:cNvSpPr/>
          <p:nvPr/>
        </p:nvSpPr>
        <p:spPr>
          <a:xfrm>
            <a:off x="0" y="672068"/>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Satellite Pour </a:t>
            </a:r>
            <a:r>
              <a:rPr lang="en-US" dirty="0" err="1" smtClean="0">
                <a:latin typeface="Comic Sans MS" pitchFamily="66" charset="0"/>
                <a:cs typeface="Times New Roman" pitchFamily="18" charset="0"/>
              </a:rPr>
              <a:t>l’Observation</a:t>
            </a:r>
            <a:r>
              <a:rPr lang="en-US" dirty="0" smtClean="0">
                <a:latin typeface="Comic Sans MS" pitchFamily="66" charset="0"/>
                <a:cs typeface="Times New Roman" pitchFamily="18" charset="0"/>
              </a:rPr>
              <a:t> de la Terre Vegetation</a:t>
            </a:r>
            <a:endParaRPr lang="en-US" dirty="0">
              <a:latin typeface="Comic Sans MS" pitchFamily="66" charset="0"/>
              <a:cs typeface="Times New Roman" pitchFamily="18" charset="0"/>
            </a:endParaRPr>
          </a:p>
        </p:txBody>
      </p:sp>
      <p:sp>
        <p:nvSpPr>
          <p:cNvPr id="3" name="Rectangle 2"/>
          <p:cNvSpPr/>
          <p:nvPr/>
        </p:nvSpPr>
        <p:spPr>
          <a:xfrm>
            <a:off x="-9526" y="1386016"/>
            <a:ext cx="9153525" cy="646331"/>
          </a:xfrm>
          <a:prstGeom prst="rect">
            <a:avLst/>
          </a:prstGeom>
        </p:spPr>
        <p:txBody>
          <a:bodyPr wrap="square">
            <a:spAutoFit/>
          </a:bodyPr>
          <a:lstStyle/>
          <a:p>
            <a:r>
              <a:rPr lang="en-US" dirty="0"/>
              <a:t>http://www.geoland2.eu/portal/service/ShowServiceCategoryDirectory.do?serviceRootCategoryId=CA80C881</a:t>
            </a:r>
          </a:p>
        </p:txBody>
      </p:sp>
    </p:spTree>
    <p:extLst>
      <p:ext uri="{BB962C8B-B14F-4D97-AF65-F5344CB8AC3E}">
        <p14:creationId xmlns:p14="http://schemas.microsoft.com/office/powerpoint/2010/main" val="1662244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Multispectral sensors: Fine resolution sensors</a:t>
            </a:r>
            <a:endParaRPr lang="en-US" sz="2400" b="1" i="1" dirty="0">
              <a:latin typeface="Comic Sans MS" pitchFamily="66" charset="0"/>
            </a:endParaRPr>
          </a:p>
        </p:txBody>
      </p:sp>
      <p:pic>
        <p:nvPicPr>
          <p:cNvPr id="24578" name="Picture 2" descr="Landsat Missions 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638175"/>
            <a:ext cx="5854103" cy="14708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48400" y="1739686"/>
            <a:ext cx="2451697" cy="369332"/>
          </a:xfrm>
          <a:prstGeom prst="rect">
            <a:avLst/>
          </a:prstGeom>
        </p:spPr>
        <p:txBody>
          <a:bodyPr wrap="none">
            <a:spAutoFit/>
          </a:bodyPr>
          <a:lstStyle/>
          <a:p>
            <a:r>
              <a:rPr lang="en-US" dirty="0"/>
              <a:t>http://landsat.usgs.gov/</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746793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353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600200"/>
            <a:ext cx="8763000" cy="476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Web-enabled Landsat data (WELD)</a:t>
            </a:r>
            <a:endParaRPr lang="en-US" sz="2800" b="1" i="1" dirty="0">
              <a:effectLst>
                <a:outerShdw blurRad="38100" dist="38100" dir="2700000" algn="tl">
                  <a:srgbClr val="000000">
                    <a:alpha val="43137"/>
                  </a:srgbClr>
                </a:outerShdw>
              </a:effectLst>
              <a:latin typeface="Comic Sans MS" pitchFamily="66" charset="0"/>
            </a:endParaRPr>
          </a:p>
        </p:txBody>
      </p:sp>
      <p:sp>
        <p:nvSpPr>
          <p:cNvPr id="2" name="Rectangle 1"/>
          <p:cNvSpPr/>
          <p:nvPr/>
        </p:nvSpPr>
        <p:spPr>
          <a:xfrm>
            <a:off x="152400" y="762000"/>
            <a:ext cx="3427349" cy="369332"/>
          </a:xfrm>
          <a:prstGeom prst="rect">
            <a:avLst/>
          </a:prstGeom>
        </p:spPr>
        <p:txBody>
          <a:bodyPr wrap="none">
            <a:spAutoFit/>
          </a:bodyPr>
          <a:lstStyle/>
          <a:p>
            <a:r>
              <a:rPr lang="en-US" dirty="0"/>
              <a:t>http://landsat.usgs.gov/WELD.php</a:t>
            </a:r>
          </a:p>
        </p:txBody>
      </p:sp>
    </p:spTree>
    <p:extLst>
      <p:ext uri="{BB962C8B-B14F-4D97-AF65-F5344CB8AC3E}">
        <p14:creationId xmlns:p14="http://schemas.microsoft.com/office/powerpoint/2010/main" val="362231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893085"/>
            <a:ext cx="2943883" cy="369332"/>
          </a:xfrm>
          <a:prstGeom prst="rect">
            <a:avLst/>
          </a:prstGeom>
        </p:spPr>
        <p:txBody>
          <a:bodyPr wrap="none">
            <a:spAutoFit/>
          </a:bodyPr>
          <a:lstStyle/>
          <a:p>
            <a:r>
              <a:rPr lang="en-US" dirty="0"/>
              <a:t>http://asterweb.jpl.nasa.gov/</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755"/>
            <a:ext cx="4280498"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7402"/>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Advanced </a:t>
            </a:r>
            <a:r>
              <a:rPr lang="en-US" dirty="0" err="1" smtClean="0">
                <a:latin typeface="Comic Sans MS" pitchFamily="66" charset="0"/>
                <a:cs typeface="Times New Roman" pitchFamily="18" charset="0"/>
              </a:rPr>
              <a:t>Spaceborne</a:t>
            </a:r>
            <a:r>
              <a:rPr lang="en-US" dirty="0" smtClean="0">
                <a:latin typeface="Comic Sans MS" pitchFamily="66" charset="0"/>
                <a:cs typeface="Times New Roman" pitchFamily="18" charset="0"/>
              </a:rPr>
              <a:t> Thermal Emission and Reflection Radiometer</a:t>
            </a:r>
            <a:endParaRPr lang="en-US" dirty="0">
              <a:latin typeface="Comic Sans MS" pitchFamily="66" charset="0"/>
              <a:cs typeface="Times New Roman" pitchFamily="18" charset="0"/>
            </a:endParaRPr>
          </a:p>
        </p:txBody>
      </p:sp>
      <p:sp>
        <p:nvSpPr>
          <p:cNvPr id="6"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ASTER</a:t>
            </a:r>
            <a:endParaRPr lang="en-US" sz="2800" b="1" i="1" dirty="0">
              <a:effectLst>
                <a:outerShdw blurRad="38100" dist="38100" dir="2700000" algn="tl">
                  <a:srgbClr val="000000">
                    <a:alpha val="43137"/>
                  </a:srgbClr>
                </a:outerShdw>
              </a:effectLst>
              <a:latin typeface="Comic Sans MS" pitchFamily="66" charset="0"/>
            </a:endParaRPr>
          </a:p>
        </p:txBody>
      </p:sp>
      <p:pic>
        <p:nvPicPr>
          <p:cNvPr id="32772" name="Picture 4" descr="http://asterweb.jpl.nasa.gov/gallery/images/s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133600"/>
            <a:ext cx="3451947" cy="2568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81599" y="4752459"/>
            <a:ext cx="3733801" cy="646331"/>
          </a:xfrm>
          <a:prstGeom prst="rect">
            <a:avLst/>
          </a:prstGeom>
        </p:spPr>
        <p:txBody>
          <a:bodyPr wrap="square">
            <a:spAutoFit/>
          </a:bodyPr>
          <a:lstStyle/>
          <a:p>
            <a:r>
              <a:rPr lang="en-US" dirty="0"/>
              <a:t>Mt. St. Helens volcano in </a:t>
            </a:r>
            <a:r>
              <a:rPr lang="en-US" dirty="0" smtClean="0"/>
              <a:t>Washington, Aug 8 2000</a:t>
            </a:r>
            <a:endParaRPr lang="en-US" dirty="0"/>
          </a:p>
        </p:txBody>
      </p:sp>
    </p:spTree>
    <p:extLst>
      <p:ext uri="{BB962C8B-B14F-4D97-AF65-F5344CB8AC3E}">
        <p14:creationId xmlns:p14="http://schemas.microsoft.com/office/powerpoint/2010/main" val="1574685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849868"/>
            <a:ext cx="3027495" cy="369332"/>
          </a:xfrm>
          <a:prstGeom prst="rect">
            <a:avLst/>
          </a:prstGeom>
        </p:spPr>
        <p:txBody>
          <a:bodyPr wrap="none">
            <a:spAutoFit/>
          </a:bodyPr>
          <a:lstStyle/>
          <a:p>
            <a:r>
              <a:rPr lang="en-US" dirty="0"/>
              <a:t>http://earthexplorer.usgs.gov/</a:t>
            </a:r>
          </a:p>
        </p:txBody>
      </p:sp>
      <p:sp>
        <p:nvSpPr>
          <p:cNvPr id="6"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DAAC (Distributed Active Archive Center)</a:t>
            </a:r>
            <a:endParaRPr lang="en-US" sz="2800" b="1" i="1" dirty="0">
              <a:effectLst>
                <a:outerShdw blurRad="38100" dist="38100" dir="2700000" algn="tl">
                  <a:srgbClr val="000000">
                    <a:alpha val="43137"/>
                  </a:srgbClr>
                </a:outerShdw>
              </a:effectLst>
              <a:latin typeface="Comic Sans MS" pitchFamily="66" charset="0"/>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47870"/>
            <a:ext cx="4038601" cy="243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6800" y="846177"/>
            <a:ext cx="2473498" cy="369332"/>
          </a:xfrm>
          <a:prstGeom prst="rect">
            <a:avLst/>
          </a:prstGeom>
        </p:spPr>
        <p:txBody>
          <a:bodyPr wrap="none">
            <a:spAutoFit/>
          </a:bodyPr>
          <a:lstStyle/>
          <a:p>
            <a:r>
              <a:rPr lang="en-US" dirty="0"/>
              <a:t>https://lpdaac.usgs.gov/</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730" y="1219200"/>
            <a:ext cx="4133850" cy="248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886200"/>
            <a:ext cx="1766509" cy="369332"/>
          </a:xfrm>
          <a:prstGeom prst="rect">
            <a:avLst/>
          </a:prstGeom>
        </p:spPr>
        <p:txBody>
          <a:bodyPr wrap="none">
            <a:spAutoFit/>
          </a:bodyPr>
          <a:lstStyle/>
          <a:p>
            <a:r>
              <a:rPr lang="en-US" dirty="0"/>
              <a:t>http://nsidc.org/</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49" y="4274582"/>
            <a:ext cx="4019551" cy="241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44730" y="3905250"/>
            <a:ext cx="2707601" cy="369332"/>
          </a:xfrm>
          <a:prstGeom prst="rect">
            <a:avLst/>
          </a:prstGeom>
        </p:spPr>
        <p:txBody>
          <a:bodyPr wrap="none">
            <a:spAutoFit/>
          </a:bodyPr>
          <a:lstStyle/>
          <a:p>
            <a:r>
              <a:rPr lang="en-US" dirty="0"/>
              <a:t>http://earthdata.nasa.gov/</a:t>
            </a:r>
          </a:p>
        </p:txBody>
      </p: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130" y="4611648"/>
            <a:ext cx="2910029" cy="2114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997130" y="4242316"/>
            <a:ext cx="2490297" cy="369332"/>
          </a:xfrm>
          <a:prstGeom prst="rect">
            <a:avLst/>
          </a:prstGeom>
        </p:spPr>
        <p:txBody>
          <a:bodyPr wrap="none">
            <a:spAutoFit/>
          </a:bodyPr>
          <a:lstStyle/>
          <a:p>
            <a:r>
              <a:rPr lang="en-US" dirty="0" smtClean="0"/>
              <a:t>EODIS Data Centers Map</a:t>
            </a:r>
            <a:endParaRPr lang="en-US" dirty="0"/>
          </a:p>
        </p:txBody>
      </p:sp>
    </p:spTree>
    <p:extLst>
      <p:ext uri="{BB962C8B-B14F-4D97-AF65-F5344CB8AC3E}">
        <p14:creationId xmlns:p14="http://schemas.microsoft.com/office/powerpoint/2010/main" val="2619160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206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latin typeface="Comic Sans MS" pitchFamily="66" charset="0"/>
              </a:rPr>
              <a:t>What is remote sensing useful?</a:t>
            </a:r>
            <a:endParaRPr lang="en-US" sz="2800" b="1" i="1" dirty="0">
              <a:latin typeface="Comic Sans MS" pitchFamily="66" charset="0"/>
            </a:endParaRPr>
          </a:p>
        </p:txBody>
      </p:sp>
      <p:pic>
        <p:nvPicPr>
          <p:cNvPr id="4" name="Picture 7" descr="Slide2"/>
          <p:cNvPicPr>
            <a:picLocks noChangeAspect="1" noChangeArrowheads="1"/>
          </p:cNvPicPr>
          <p:nvPr/>
        </p:nvPicPr>
        <p:blipFill>
          <a:blip r:embed="rId3" cstate="print">
            <a:extLst>
              <a:ext uri="{28A0092B-C50C-407E-A947-70E740481C1C}">
                <a14:useLocalDpi xmlns:a14="http://schemas.microsoft.com/office/drawing/2010/main" val="0"/>
              </a:ext>
            </a:extLst>
          </a:blip>
          <a:srcRect l="7097" t="20776" b="18816"/>
          <a:stretch>
            <a:fillRect/>
          </a:stretch>
        </p:blipFill>
        <p:spPr bwMode="auto">
          <a:xfrm>
            <a:off x="1270" y="2659975"/>
            <a:ext cx="5410200" cy="2628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1343592455"/>
              </p:ext>
            </p:extLst>
          </p:nvPr>
        </p:nvGraphicFramePr>
        <p:xfrm>
          <a:off x="3441668" y="4876801"/>
          <a:ext cx="5687092" cy="1981200"/>
        </p:xfrm>
        <a:graphic>
          <a:graphicData uri="http://schemas.openxmlformats.org/presentationml/2006/ole">
            <mc:AlternateContent xmlns:mc="http://schemas.openxmlformats.org/markup-compatibility/2006">
              <mc:Choice xmlns:v="urn:schemas-microsoft-com:vml" Requires="v">
                <p:oleObj spid="_x0000_s1159" name="Bitmap Image" r:id="rId4" imgW="5076190" imgH="1571844" progId="PBrush">
                  <p:embed/>
                </p:oleObj>
              </mc:Choice>
              <mc:Fallback>
                <p:oleObj name="Bitmap Image" r:id="rId4" imgW="5076190" imgH="1571844" progId="PBrush">
                  <p:embed/>
                  <p:pic>
                    <p:nvPicPr>
                      <p:cNvPr id="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668" y="4876801"/>
                        <a:ext cx="5687092" cy="19812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a:spLocks noChangeArrowheads="1"/>
          </p:cNvSpPr>
          <p:nvPr/>
        </p:nvSpPr>
        <p:spPr bwMode="auto">
          <a:xfrm>
            <a:off x="-9525" y="762000"/>
            <a:ext cx="9153525" cy="18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A synoptic view of a large area</a:t>
            </a:r>
          </a:p>
          <a:p>
            <a:pPr>
              <a:spcBef>
                <a:spcPct val="20000"/>
              </a:spcBef>
              <a:buFont typeface="Wingdings" pitchFamily="2" charset="2"/>
              <a:buChar char="Ø"/>
            </a:pPr>
            <a:r>
              <a:rPr lang="en-US" dirty="0" smtClean="0">
                <a:latin typeface="Comic Sans MS" pitchFamily="66" charset="0"/>
              </a:rPr>
              <a:t>Access </a:t>
            </a:r>
            <a:r>
              <a:rPr lang="en-US" dirty="0">
                <a:latin typeface="Comic Sans MS" pitchFamily="66" charset="0"/>
              </a:rPr>
              <a:t>to regions that are not accessible to in situ. </a:t>
            </a:r>
            <a:r>
              <a:rPr lang="en-US" dirty="0" smtClean="0">
                <a:latin typeface="Comic Sans MS" pitchFamily="66" charset="0"/>
              </a:rPr>
              <a:t>Approaches</a:t>
            </a:r>
          </a:p>
          <a:p>
            <a:pPr>
              <a:spcBef>
                <a:spcPct val="20000"/>
              </a:spcBef>
              <a:buFont typeface="Wingdings" pitchFamily="2" charset="2"/>
              <a:buChar char="Ø"/>
            </a:pPr>
            <a:r>
              <a:rPr lang="en-US" dirty="0" smtClean="0">
                <a:latin typeface="Comic Sans MS" pitchFamily="66" charset="0"/>
              </a:rPr>
              <a:t>Global coverage</a:t>
            </a:r>
          </a:p>
          <a:p>
            <a:pPr>
              <a:spcBef>
                <a:spcPct val="20000"/>
              </a:spcBef>
              <a:buFont typeface="Wingdings" pitchFamily="2" charset="2"/>
              <a:buChar char="Ø"/>
            </a:pPr>
            <a:r>
              <a:rPr lang="en-US" dirty="0" smtClean="0">
                <a:latin typeface="Comic Sans MS" pitchFamily="66" charset="0"/>
              </a:rPr>
              <a:t>Periodical monitoring</a:t>
            </a:r>
          </a:p>
          <a:p>
            <a:pPr>
              <a:spcBef>
                <a:spcPct val="20000"/>
              </a:spcBef>
              <a:buFont typeface="Wingdings" pitchFamily="2" charset="2"/>
              <a:buChar char="Ø"/>
            </a:pPr>
            <a:r>
              <a:rPr lang="en-US" dirty="0" smtClean="0">
                <a:latin typeface="Comic Sans MS" pitchFamily="66" charset="0"/>
              </a:rPr>
              <a:t>Collecting </a:t>
            </a:r>
            <a:r>
              <a:rPr lang="en-US" dirty="0">
                <a:latin typeface="Comic Sans MS" pitchFamily="66" charset="0"/>
              </a:rPr>
              <a:t>data at wavelengths that our eyes do not respond</a:t>
            </a:r>
          </a:p>
        </p:txBody>
      </p:sp>
    </p:spTree>
    <p:extLst>
      <p:ext uri="{BB962C8B-B14F-4D97-AF65-F5344CB8AC3E}">
        <p14:creationId xmlns:p14="http://schemas.microsoft.com/office/powerpoint/2010/main" val="1143999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Multispectral sensors: Finer spatial resolution sensors</a:t>
            </a:r>
            <a:endParaRPr lang="en-US" sz="2400" b="1" i="1" dirty="0">
              <a:latin typeface="Comic Sans MS" pitchFamily="66" charset="0"/>
            </a:endParaRPr>
          </a:p>
        </p:txBody>
      </p:sp>
      <p:sp>
        <p:nvSpPr>
          <p:cNvPr id="4" name="Text Box 2"/>
          <p:cNvSpPr txBox="1">
            <a:spLocks noChangeArrowheads="1"/>
          </p:cNvSpPr>
          <p:nvPr/>
        </p:nvSpPr>
        <p:spPr bwMode="auto">
          <a:xfrm>
            <a:off x="812800" y="595312"/>
            <a:ext cx="7188200" cy="409575"/>
          </a:xfrm>
          <a:prstGeom prst="rect">
            <a:avLst/>
          </a:prstGeom>
          <a:solidFill>
            <a:schemeClr val="bg2"/>
          </a:solidFill>
          <a:ln w="12700">
            <a:solidFill>
              <a:schemeClr val="tx1"/>
            </a:solidFill>
            <a:miter lim="800000"/>
            <a:headEnd/>
            <a:tailEnd/>
          </a:ln>
          <a:effectLst>
            <a:outerShdw dist="71842" dir="2700000" algn="ctr" rotWithShape="0">
              <a:srgbClr val="000000"/>
            </a:outerShdw>
          </a:effectLst>
        </p:spPr>
        <p:txBody>
          <a:bodyPr>
            <a:spAutoFit/>
          </a:bodyPr>
          <a:lstStyle/>
          <a:p>
            <a:r>
              <a:rPr lang="en-US" sz="2000">
                <a:effectLst>
                  <a:outerShdw blurRad="38100" dist="38100" dir="2700000" algn="tl">
                    <a:srgbClr val="000000"/>
                  </a:outerShdw>
                </a:effectLst>
              </a:rPr>
              <a:t>IKONOS Imagery of Columbia, SC Obtained on October 28, 2000</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38" y="1204912"/>
            <a:ext cx="3867150" cy="4724400"/>
          </a:xfrm>
          <a:prstGeom prst="rect">
            <a:avLst/>
          </a:prstGeom>
          <a:noFill/>
          <a:ln w="9525">
            <a:solidFill>
              <a:schemeClr val="tx1"/>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8663" y="1204912"/>
            <a:ext cx="3865562" cy="4724400"/>
          </a:xfrm>
          <a:prstGeom prst="rect">
            <a:avLst/>
          </a:prstGeom>
          <a:noFill/>
          <a:ln w="9525">
            <a:solidFill>
              <a:schemeClr val="tx1"/>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1125538" y="6205537"/>
            <a:ext cx="2608262" cy="409575"/>
          </a:xfrm>
          <a:prstGeom prst="rect">
            <a:avLst/>
          </a:prstGeom>
          <a:solidFill>
            <a:schemeClr val="bg2"/>
          </a:solidFill>
          <a:ln w="12700">
            <a:solidFill>
              <a:schemeClr val="tx1"/>
            </a:solidFill>
            <a:miter lim="800000"/>
            <a:headEnd/>
            <a:tailEnd/>
          </a:ln>
          <a:effectLst>
            <a:outerShdw dist="71842" dir="2700000" algn="ctr" rotWithShape="0">
              <a:srgbClr val="000000"/>
            </a:outerShdw>
          </a:effectLst>
        </p:spPr>
        <p:txBody>
          <a:bodyPr>
            <a:spAutoFit/>
          </a:bodyPr>
          <a:lstStyle/>
          <a:p>
            <a:r>
              <a:rPr lang="en-US" sz="2000">
                <a:effectLst>
                  <a:outerShdw blurRad="38100" dist="38100" dir="2700000" algn="tl">
                    <a:srgbClr val="000000"/>
                  </a:outerShdw>
                </a:effectLst>
              </a:rPr>
              <a:t>Panchromatic 1 x 1 m</a:t>
            </a:r>
          </a:p>
        </p:txBody>
      </p:sp>
      <p:sp>
        <p:nvSpPr>
          <p:cNvPr id="8" name="Text Box 6"/>
          <p:cNvSpPr txBox="1">
            <a:spLocks noChangeArrowheads="1"/>
          </p:cNvSpPr>
          <p:nvPr/>
        </p:nvSpPr>
        <p:spPr bwMode="auto">
          <a:xfrm>
            <a:off x="4495800" y="6205537"/>
            <a:ext cx="3962400" cy="409575"/>
          </a:xfrm>
          <a:prstGeom prst="rect">
            <a:avLst/>
          </a:prstGeom>
          <a:solidFill>
            <a:schemeClr val="bg2"/>
          </a:solidFill>
          <a:ln w="12700">
            <a:solidFill>
              <a:schemeClr val="tx1"/>
            </a:solidFill>
            <a:miter lim="800000"/>
            <a:headEnd/>
            <a:tailEnd/>
          </a:ln>
          <a:effectLst>
            <a:outerShdw dist="71842" dir="2700000" algn="ctr" rotWithShape="0">
              <a:srgbClr val="000000"/>
            </a:outerShdw>
          </a:effectLst>
        </p:spPr>
        <p:txBody>
          <a:bodyPr>
            <a:spAutoFit/>
          </a:bodyPr>
          <a:lstStyle/>
          <a:p>
            <a:r>
              <a:rPr lang="en-US" sz="2000">
                <a:effectLst>
                  <a:outerShdw blurRad="38100" dist="38100" dir="2700000" algn="tl">
                    <a:srgbClr val="000000"/>
                  </a:outerShdw>
                </a:effectLst>
              </a:rPr>
              <a:t>Pan-sharpened multispectral 4 x 4 m</a:t>
            </a:r>
          </a:p>
        </p:txBody>
      </p:sp>
      <p:sp>
        <p:nvSpPr>
          <p:cNvPr id="9" name="Rectangle 5"/>
          <p:cNvSpPr>
            <a:spLocks noChangeArrowheads="1"/>
          </p:cNvSpPr>
          <p:nvPr/>
        </p:nvSpPr>
        <p:spPr bwMode="auto">
          <a:xfrm>
            <a:off x="0" y="647303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dirty="0"/>
              <a:t>Jensen, 2004</a:t>
            </a:r>
            <a:endParaRPr lang="en-US" dirty="0"/>
          </a:p>
        </p:txBody>
      </p:sp>
    </p:spTree>
    <p:extLst>
      <p:ext uri="{BB962C8B-B14F-4D97-AF65-F5344CB8AC3E}">
        <p14:creationId xmlns:p14="http://schemas.microsoft.com/office/powerpoint/2010/main" val="39355906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satimagingcorp.com/galleryimages/quickbird-ukra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8587" y="1055102"/>
            <a:ext cx="6378575" cy="4662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726668"/>
            <a:ext cx="9175750" cy="369332"/>
          </a:xfrm>
          <a:prstGeom prst="rect">
            <a:avLst/>
          </a:prstGeom>
        </p:spPr>
        <p:txBody>
          <a:bodyPr wrap="square">
            <a:spAutoFit/>
          </a:bodyPr>
          <a:lstStyle/>
          <a:p>
            <a:r>
              <a:rPr lang="en-US" dirty="0"/>
              <a:t>http://www.satimagingcorp.com/galleryimages/quickbird-ukraine.jpg</a:t>
            </a:r>
          </a:p>
        </p:txBody>
      </p:sp>
      <p:sp>
        <p:nvSpPr>
          <p:cNvPr id="4"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err="1" smtClean="0">
                <a:effectLst>
                  <a:outerShdw blurRad="38100" dist="38100" dir="2700000" algn="tl">
                    <a:srgbClr val="000000">
                      <a:alpha val="43137"/>
                    </a:srgbClr>
                  </a:outerShdw>
                </a:effectLst>
                <a:latin typeface="Comic Sans MS" pitchFamily="66" charset="0"/>
              </a:rPr>
              <a:t>Quickbird</a:t>
            </a:r>
            <a:endParaRPr lang="en-US" sz="2800" b="1" i="1" dirty="0">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2888636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err="1" smtClean="0">
                <a:latin typeface="Comic Sans MS" pitchFamily="66" charset="0"/>
              </a:rPr>
              <a:t>Hyperspectral</a:t>
            </a:r>
            <a:r>
              <a:rPr lang="en-US" sz="2400" b="1" dirty="0" smtClean="0">
                <a:latin typeface="Comic Sans MS" pitchFamily="66" charset="0"/>
              </a:rPr>
              <a:t> sensors</a:t>
            </a:r>
            <a:endParaRPr lang="en-US" sz="2400" b="1" i="1" dirty="0">
              <a:latin typeface="Comic Sans MS" pitchFamily="66"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9946" y="2362200"/>
            <a:ext cx="4438653" cy="288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AVIRIS Sullivans.pic                                           00029906Macintosh HD                   B03B86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506509"/>
            <a:ext cx="4366414" cy="4481873"/>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2502"/>
            <a:ext cx="9156699" cy="701731"/>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Collect and process information from across the electromagnetic spectrum</a:t>
            </a:r>
          </a:p>
          <a:p>
            <a:pPr>
              <a:spcBef>
                <a:spcPct val="20000"/>
              </a:spcBef>
            </a:pPr>
            <a:r>
              <a:rPr lang="en-US" dirty="0" smtClean="0">
                <a:latin typeface="Comic Sans MS" pitchFamily="66" charset="0"/>
                <a:cs typeface="Times New Roman" pitchFamily="18" charset="0"/>
              </a:rPr>
              <a:t>Deals with imaging narrow bands over a continuous spectral range</a:t>
            </a: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944500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000" y="381000"/>
            <a:ext cx="838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Why </a:t>
            </a:r>
            <a:r>
              <a:rPr lang="en-US" sz="2800" b="1" dirty="0" err="1">
                <a:effectLst>
                  <a:outerShdw blurRad="38100" dist="38100" dir="2700000" algn="tl">
                    <a:srgbClr val="FFFFFF"/>
                  </a:outerShdw>
                </a:effectLst>
                <a:latin typeface="Comic Sans MS" pitchFamily="66" charset="0"/>
              </a:rPr>
              <a:t>Hyperspectral</a:t>
            </a:r>
            <a:r>
              <a:rPr lang="en-US" sz="2800" b="1" dirty="0">
                <a:effectLst>
                  <a:outerShdw blurRad="38100" dist="38100" dir="2700000" algn="tl">
                    <a:srgbClr val="FFFFFF"/>
                  </a:outerShdw>
                </a:effectLst>
                <a:latin typeface="Comic Sans MS" pitchFamily="66" charset="0"/>
              </a:rPr>
              <a:t> data?</a:t>
            </a:r>
            <a:endParaRPr lang="en-US" sz="2800" b="1" i="1" dirty="0">
              <a:effectLst>
                <a:outerShdw blurRad="38100" dist="38100" dir="2700000" algn="tl">
                  <a:srgbClr val="FFFFFF"/>
                </a:outerShdw>
              </a:effectLst>
              <a:latin typeface="Comic Sans MS" pitchFamily="66" charset="0"/>
            </a:endParaRPr>
          </a:p>
        </p:txBody>
      </p:sp>
      <p:sp>
        <p:nvSpPr>
          <p:cNvPr id="3" name="Text Box 6"/>
          <p:cNvSpPr txBox="1">
            <a:spLocks noChangeArrowheads="1"/>
          </p:cNvSpPr>
          <p:nvPr/>
        </p:nvSpPr>
        <p:spPr bwMode="auto">
          <a:xfrm>
            <a:off x="381000" y="1295400"/>
            <a:ext cx="83820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 typeface="Wingdings" pitchFamily="2" charset="2"/>
              <a:buChar char="§"/>
            </a:pPr>
            <a:r>
              <a:rPr lang="en-US" sz="1800" dirty="0">
                <a:solidFill>
                  <a:schemeClr val="tx2"/>
                </a:solidFill>
                <a:latin typeface="Comic Sans MS" pitchFamily="66" charset="0"/>
              </a:rPr>
              <a:t>Wider bands decrease our ability to distinguish reflectance features</a:t>
            </a:r>
          </a:p>
          <a:p>
            <a:pPr eaLnBrk="0" hangingPunct="0">
              <a:spcBef>
                <a:spcPct val="50000"/>
              </a:spcBef>
              <a:buFont typeface="Wingdings" pitchFamily="2" charset="2"/>
              <a:buChar char="§"/>
            </a:pPr>
            <a:r>
              <a:rPr lang="en-US" sz="1800" dirty="0">
                <a:solidFill>
                  <a:schemeClr val="tx2"/>
                </a:solidFill>
                <a:latin typeface="Comic Sans MS" pitchFamily="66" charset="0"/>
              </a:rPr>
              <a:t>Dry plant materials lack the pronounced spectral contrast between NIR and Red band that distinguish green plant and soils</a:t>
            </a:r>
          </a:p>
          <a:p>
            <a:pPr eaLnBrk="0" hangingPunct="0">
              <a:spcBef>
                <a:spcPct val="50000"/>
              </a:spcBef>
              <a:buFont typeface="Wingdings" pitchFamily="2" charset="2"/>
              <a:buChar char="§"/>
            </a:pPr>
            <a:r>
              <a:rPr lang="en-US" sz="1800" dirty="0" err="1" smtClean="0">
                <a:solidFill>
                  <a:schemeClr val="tx2"/>
                </a:solidFill>
                <a:latin typeface="Comic Sans MS" pitchFamily="66" charset="0"/>
              </a:rPr>
              <a:t>Hyperspectral</a:t>
            </a:r>
            <a:r>
              <a:rPr lang="en-US" sz="1800" dirty="0" smtClean="0">
                <a:solidFill>
                  <a:schemeClr val="tx2"/>
                </a:solidFill>
                <a:latin typeface="Comic Sans MS" pitchFamily="66" charset="0"/>
              </a:rPr>
              <a:t> sensors collect </a:t>
            </a:r>
            <a:r>
              <a:rPr lang="en-US" sz="1800" dirty="0">
                <a:solidFill>
                  <a:schemeClr val="tx2"/>
                </a:solidFill>
                <a:latin typeface="Comic Sans MS" pitchFamily="66" charset="0"/>
              </a:rPr>
              <a:t>data within wavelength regions where there are cellulose and lignin absorption features that can be used to distinguish soils from senescent vegetation or wood</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581400"/>
            <a:ext cx="4876800" cy="272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6524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What is spectral response?</a:t>
            </a:r>
            <a:endParaRPr lang="en-US" sz="2400" b="1" i="1" dirty="0">
              <a:latin typeface="Comic Sans MS" pitchFamily="66" charset="0"/>
            </a:endParaRPr>
          </a:p>
        </p:txBody>
      </p:sp>
      <p:sp>
        <p:nvSpPr>
          <p:cNvPr id="5" name="Rectangle 4"/>
          <p:cNvSpPr/>
          <p:nvPr/>
        </p:nvSpPr>
        <p:spPr>
          <a:xfrm>
            <a:off x="-9526" y="762000"/>
            <a:ext cx="9163051" cy="2862322"/>
          </a:xfrm>
          <a:prstGeom prst="rect">
            <a:avLst/>
          </a:prstGeom>
        </p:spPr>
        <p:txBody>
          <a:bodyPr wrap="square">
            <a:spAutoFit/>
          </a:bodyPr>
          <a:lstStyle/>
          <a:p>
            <a:pPr>
              <a:spcBef>
                <a:spcPct val="20000"/>
              </a:spcBef>
              <a:buFont typeface="Wingdings" pitchFamily="2" charset="2"/>
              <a:buChar char="Ø"/>
            </a:pPr>
            <a:r>
              <a:rPr lang="en-US" dirty="0">
                <a:solidFill>
                  <a:schemeClr val="tx2"/>
                </a:solidFill>
                <a:latin typeface="Comic Sans MS" pitchFamily="66" charset="0"/>
              </a:rPr>
              <a:t>In remote sensing, it is not desirable to design a system that responds equally energy at all wavelengths </a:t>
            </a:r>
            <a:r>
              <a:rPr lang="en-US" dirty="0" smtClean="0">
                <a:solidFill>
                  <a:schemeClr val="tx2"/>
                </a:solidFill>
                <a:latin typeface="Comic Sans MS" pitchFamily="66" charset="0"/>
              </a:rPr>
              <a:t>equally</a:t>
            </a:r>
          </a:p>
          <a:p>
            <a:pPr>
              <a:spcBef>
                <a:spcPct val="20000"/>
              </a:spcBef>
              <a:buFont typeface="Wingdings" pitchFamily="2" charset="2"/>
              <a:buChar char="Ø"/>
            </a:pPr>
            <a:r>
              <a:rPr lang="en-US" dirty="0">
                <a:solidFill>
                  <a:schemeClr val="tx2"/>
                </a:solidFill>
                <a:latin typeface="Comic Sans MS" pitchFamily="66" charset="0"/>
              </a:rPr>
              <a:t>Spectral response is a cascade of all elements that limit the sensor’s output to a specific spectral </a:t>
            </a:r>
            <a:r>
              <a:rPr lang="en-US" dirty="0" smtClean="0">
                <a:solidFill>
                  <a:schemeClr val="tx2"/>
                </a:solidFill>
                <a:latin typeface="Comic Sans MS" pitchFamily="66" charset="0"/>
              </a:rPr>
              <a:t>region</a:t>
            </a:r>
          </a:p>
          <a:p>
            <a:pPr>
              <a:spcBef>
                <a:spcPct val="20000"/>
              </a:spcBef>
              <a:buFont typeface="Wingdings" pitchFamily="2" charset="2"/>
              <a:buChar char="Ø"/>
            </a:pPr>
            <a:r>
              <a:rPr lang="en-US" dirty="0" smtClean="0">
                <a:solidFill>
                  <a:schemeClr val="tx2"/>
                </a:solidFill>
                <a:latin typeface="Comic Sans MS" pitchFamily="66" charset="0"/>
              </a:rPr>
              <a:t>Spectral </a:t>
            </a:r>
            <a:r>
              <a:rPr lang="en-US" dirty="0">
                <a:solidFill>
                  <a:schemeClr val="tx2"/>
                </a:solidFill>
                <a:latin typeface="Comic Sans MS" pitchFamily="66" charset="0"/>
              </a:rPr>
              <a:t>variability of the surface (either reflectance or emissivity) allows for determining information about the </a:t>
            </a:r>
            <a:r>
              <a:rPr lang="en-US" dirty="0" smtClean="0">
                <a:solidFill>
                  <a:schemeClr val="tx2"/>
                </a:solidFill>
                <a:latin typeface="Comic Sans MS" pitchFamily="66" charset="0"/>
              </a:rPr>
              <a:t>material</a:t>
            </a:r>
          </a:p>
          <a:p>
            <a:pPr>
              <a:spcBef>
                <a:spcPct val="20000"/>
              </a:spcBef>
            </a:pPr>
            <a:r>
              <a:rPr lang="en-US" b="1" dirty="0" smtClean="0">
                <a:solidFill>
                  <a:srgbClr val="00B050"/>
                </a:solidFill>
                <a:latin typeface="Comic Sans MS" pitchFamily="66" charset="0"/>
                <a:cs typeface="Times New Roman" pitchFamily="18" charset="0"/>
              </a:rPr>
              <a:t>  ●Vegetation vs. Asphalt</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●Grass vs. wheat</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●Stressed vegetation vs. healthy veg.</a:t>
            </a:r>
            <a:endParaRPr lang="en-US" dirty="0">
              <a:latin typeface="Comic Sans MS" pitchFamily="66" charset="0"/>
              <a:cs typeface="Times New Roman" pitchFamily="18" charset="0"/>
            </a:endParaRPr>
          </a:p>
        </p:txBody>
      </p:sp>
      <p:grpSp>
        <p:nvGrpSpPr>
          <p:cNvPr id="2" name="Group 1"/>
          <p:cNvGrpSpPr/>
          <p:nvPr/>
        </p:nvGrpSpPr>
        <p:grpSpPr>
          <a:xfrm>
            <a:off x="64646" y="3924300"/>
            <a:ext cx="4562474" cy="2717800"/>
            <a:chOff x="1371600" y="2133600"/>
            <a:chExt cx="6477000" cy="4165600"/>
          </a:xfrm>
        </p:grpSpPr>
        <p:pic>
          <p:nvPicPr>
            <p:cNvPr id="6" name="Picture 7" descr="mics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600"/>
              <a:ext cx="6477000" cy="416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p:cNvSpPr txBox="1">
              <a:spLocks noChangeArrowheads="1"/>
            </p:cNvSpPr>
            <p:nvPr/>
          </p:nvSpPr>
          <p:spPr bwMode="auto">
            <a:xfrm>
              <a:off x="4419600" y="4953000"/>
              <a:ext cx="25877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VIs are based on this shift</a:t>
              </a:r>
            </a:p>
          </p:txBody>
        </p:sp>
        <p:sp>
          <p:nvSpPr>
            <p:cNvPr id="8" name="Line 10"/>
            <p:cNvSpPr>
              <a:spLocks noChangeShapeType="1"/>
            </p:cNvSpPr>
            <p:nvPr/>
          </p:nvSpPr>
          <p:spPr bwMode="auto">
            <a:xfrm flipH="1">
              <a:off x="4343400" y="5638800"/>
              <a:ext cx="685800" cy="0"/>
            </a:xfrm>
            <a:prstGeom prst="line">
              <a:avLst/>
            </a:prstGeom>
            <a:noFill/>
            <a:ln w="254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p:cNvSpPr>
              <a:spLocks noChangeShapeType="1"/>
            </p:cNvSpPr>
            <p:nvPr/>
          </p:nvSpPr>
          <p:spPr bwMode="auto">
            <a:xfrm flipH="1">
              <a:off x="4343400" y="3124200"/>
              <a:ext cx="685800" cy="0"/>
            </a:xfrm>
            <a:prstGeom prst="line">
              <a:avLst/>
            </a:prstGeom>
            <a:noFill/>
            <a:ln w="254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p:cNvSpPr>
              <a:spLocks noChangeShapeType="1"/>
            </p:cNvSpPr>
            <p:nvPr/>
          </p:nvSpPr>
          <p:spPr bwMode="auto">
            <a:xfrm flipV="1">
              <a:off x="4648200" y="3124200"/>
              <a:ext cx="0" cy="2514600"/>
            </a:xfrm>
            <a:prstGeom prst="line">
              <a:avLst/>
            </a:prstGeom>
            <a:noFill/>
            <a:ln w="19050">
              <a:solidFill>
                <a:srgbClr val="0000FF"/>
              </a:solidFill>
              <a:prstDash val="sysDot"/>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 name="Picture 2" descr="figure23"/>
          <p:cNvPicPr>
            <a:picLocks noChangeAspect="1" noChangeArrowheads="1"/>
          </p:cNvPicPr>
          <p:nvPr/>
        </p:nvPicPr>
        <p:blipFill>
          <a:blip r:embed="rId4" cstate="print">
            <a:extLst>
              <a:ext uri="{28A0092B-C50C-407E-A947-70E740481C1C}">
                <a14:useLocalDpi xmlns:a14="http://schemas.microsoft.com/office/drawing/2010/main" val="0"/>
              </a:ext>
            </a:extLst>
          </a:blip>
          <a:srcRect l="5371" t="8499" r="8658" b="3729"/>
          <a:stretch>
            <a:fillRect/>
          </a:stretch>
        </p:blipFill>
        <p:spPr bwMode="auto">
          <a:xfrm>
            <a:off x="4800600" y="2435292"/>
            <a:ext cx="4214525" cy="430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0485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AVIRIS</a:t>
            </a:r>
            <a:endParaRPr lang="en-US" sz="2800" b="1" i="1" dirty="0">
              <a:effectLst>
                <a:outerShdw blurRad="38100" dist="38100" dir="2700000" algn="tl">
                  <a:srgbClr val="FFFFFF"/>
                </a:outerShdw>
              </a:effectLst>
              <a:latin typeface="Comic Sans MS" pitchFamily="66" charset="0"/>
            </a:endParaRPr>
          </a:p>
        </p:txBody>
      </p:sp>
      <p:sp>
        <p:nvSpPr>
          <p:cNvPr id="3" name="Rectangle 6"/>
          <p:cNvSpPr>
            <a:spLocks noChangeArrowheads="1"/>
          </p:cNvSpPr>
          <p:nvPr/>
        </p:nvSpPr>
        <p:spPr bwMode="auto">
          <a:xfrm>
            <a:off x="0" y="129540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sz="1800" dirty="0">
                <a:solidFill>
                  <a:srgbClr val="003399"/>
                </a:solidFill>
              </a:rPr>
              <a:t>Platform:</a:t>
            </a:r>
            <a:r>
              <a:rPr lang="en-US" sz="1800" dirty="0"/>
              <a:t> Airplane (Twin-otter and ER2)</a:t>
            </a:r>
            <a:endParaRPr lang="en-US" sz="1800" dirty="0">
              <a:solidFill>
                <a:srgbClr val="003399"/>
              </a:solidFill>
            </a:endParaRPr>
          </a:p>
          <a:p>
            <a:pPr>
              <a:spcBef>
                <a:spcPct val="20000"/>
              </a:spcBef>
              <a:buFont typeface="Wingdings" pitchFamily="2" charset="2"/>
              <a:buChar char="Ø"/>
            </a:pPr>
            <a:r>
              <a:rPr lang="en-US" sz="1800" dirty="0">
                <a:solidFill>
                  <a:srgbClr val="003399"/>
                </a:solidFill>
              </a:rPr>
              <a:t>Pixel resolution:</a:t>
            </a:r>
            <a:r>
              <a:rPr lang="en-US" sz="1800" dirty="0"/>
              <a:t> 5m (Twin-otter) and 20m (ER2)</a:t>
            </a:r>
          </a:p>
          <a:p>
            <a:pPr>
              <a:spcBef>
                <a:spcPct val="20000"/>
              </a:spcBef>
              <a:buFont typeface="Wingdings" pitchFamily="2" charset="2"/>
              <a:buChar char="Ø"/>
            </a:pPr>
            <a:r>
              <a:rPr lang="en-US" sz="1800" dirty="0">
                <a:solidFill>
                  <a:srgbClr val="003399"/>
                </a:solidFill>
              </a:rPr>
              <a:t>Spectral bands:</a:t>
            </a:r>
            <a:r>
              <a:rPr lang="en-US" sz="1800" dirty="0"/>
              <a:t> </a:t>
            </a:r>
            <a:r>
              <a:rPr lang="en-US" sz="1800" u="sng" dirty="0"/>
              <a:t>224 with 10nm bandwidth</a:t>
            </a:r>
            <a:endParaRPr lang="en-US" sz="1800" dirty="0"/>
          </a:p>
        </p:txBody>
      </p:sp>
      <p:pic>
        <p:nvPicPr>
          <p:cNvPr id="4" name="Picture 7" descr="D:\ywkim\Classes\Spring_2006\SWES696A_Seminars\av_concep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032852"/>
            <a:ext cx="4467410" cy="3370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7" descr="AVIRIS ER2 kennedy_2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14" y="2895600"/>
            <a:ext cx="4280486" cy="3644899"/>
          </a:xfrm>
          <a:prstGeom prst="rect">
            <a:avLst/>
          </a:prstGeom>
          <a:noFill/>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2502"/>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Airborne Visible/Infrared Imaging Spectrometer</a:t>
            </a: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1118701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Active and passive sensors</a:t>
            </a:r>
            <a:endParaRPr lang="en-US" sz="2400" b="1" i="1" dirty="0">
              <a:latin typeface="Comic Sans MS" pitchFamily="66" charset="0"/>
            </a:endParaRPr>
          </a:p>
        </p:txBody>
      </p:sp>
      <p:sp>
        <p:nvSpPr>
          <p:cNvPr id="5" name="TextBox 4"/>
          <p:cNvSpPr txBox="1"/>
          <p:nvPr/>
        </p:nvSpPr>
        <p:spPr>
          <a:xfrm>
            <a:off x="-9525" y="508000"/>
            <a:ext cx="9144000" cy="923330"/>
          </a:xfrm>
          <a:prstGeom prst="rect">
            <a:avLst/>
          </a:prstGeom>
          <a:noFill/>
        </p:spPr>
        <p:txBody>
          <a:bodyPr wrap="square" rtlCol="0">
            <a:spAutoFit/>
          </a:bodyPr>
          <a:lstStyle/>
          <a:p>
            <a:r>
              <a:rPr lang="en-US" dirty="0" smtClean="0">
                <a:latin typeface="Comic Sans MS" pitchFamily="66" charset="0"/>
              </a:rPr>
              <a:t>Passive sensors rely on the ultimate source of energy being supplied by something external to the sensor while active systems use their own source of energy to supply the energy that is measured</a:t>
            </a:r>
            <a:endParaRPr lang="en-US" dirty="0">
              <a:latin typeface="Comic Sans MS" pitchFamily="66" charset="0"/>
            </a:endParaRPr>
          </a:p>
        </p:txBody>
      </p:sp>
      <p:sp>
        <p:nvSpPr>
          <p:cNvPr id="6" name="Rectangle 6"/>
          <p:cNvSpPr>
            <a:spLocks noChangeArrowheads="1"/>
          </p:cNvSpPr>
          <p:nvPr/>
        </p:nvSpPr>
        <p:spPr bwMode="auto">
          <a:xfrm>
            <a:off x="-19051" y="3752850"/>
            <a:ext cx="91535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Radar, including synthetic aperture radar (SAR), and </a:t>
            </a:r>
            <a:r>
              <a:rPr lang="en-US" dirty="0" err="1" smtClean="0">
                <a:latin typeface="Comic Sans MS" pitchFamily="66" charset="0"/>
              </a:rPr>
              <a:t>lidar</a:t>
            </a:r>
            <a:r>
              <a:rPr lang="en-US" dirty="0" smtClean="0">
                <a:latin typeface="Comic Sans MS" pitchFamily="66" charset="0"/>
              </a:rPr>
              <a:t>: the most common active approaches in remote sensing</a:t>
            </a:r>
          </a:p>
          <a:p>
            <a:pPr>
              <a:spcBef>
                <a:spcPct val="20000"/>
              </a:spcBef>
              <a:buFont typeface="Wingdings" pitchFamily="2" charset="2"/>
              <a:buChar char="Ø"/>
            </a:pPr>
            <a:r>
              <a:rPr lang="en-US" dirty="0" smtClean="0">
                <a:latin typeface="Comic Sans MS" pitchFamily="66" charset="0"/>
              </a:rPr>
              <a:t>Active systems can readily use wavelengths unaffected by clouds</a:t>
            </a:r>
          </a:p>
          <a:p>
            <a:pPr>
              <a:spcBef>
                <a:spcPct val="20000"/>
              </a:spcBef>
              <a:buFont typeface="Wingdings" pitchFamily="2" charset="2"/>
              <a:buChar char="Ø"/>
            </a:pPr>
            <a:r>
              <a:rPr lang="en-US" dirty="0" smtClean="0">
                <a:latin typeface="Comic Sans MS" pitchFamily="66" charset="0"/>
              </a:rPr>
              <a:t>Types</a:t>
            </a:r>
          </a:p>
          <a:p>
            <a:pPr>
              <a:spcBef>
                <a:spcPct val="20000"/>
              </a:spcBef>
            </a:pPr>
            <a:r>
              <a:rPr lang="en-US" dirty="0" smtClean="0">
                <a:solidFill>
                  <a:srgbClr val="00B050"/>
                </a:solidFill>
                <a:latin typeface="Comic Sans MS" pitchFamily="66" charset="0"/>
                <a:cs typeface="Times New Roman" pitchFamily="18" charset="0"/>
              </a:rPr>
              <a:t> ●Imaging radar: similar to a photograph taken by a camera, but taken radar waves (e.g., RADARSAT-1, SAR instrument)</a:t>
            </a:r>
          </a:p>
          <a:p>
            <a:pPr>
              <a:spcBef>
                <a:spcPct val="20000"/>
              </a:spcBef>
            </a:pPr>
            <a:r>
              <a:rPr lang="en-US" dirty="0" smtClean="0">
                <a:solidFill>
                  <a:srgbClr val="00B050"/>
                </a:solidFill>
                <a:latin typeface="Comic Sans MS" pitchFamily="66" charset="0"/>
                <a:cs typeface="Times New Roman" pitchFamily="18" charset="0"/>
              </a:rPr>
              <a:t> ●Non-imaging radar: measures the amount of backscatter, </a:t>
            </a:r>
            <a:r>
              <a:rPr lang="en-US" dirty="0" err="1" smtClean="0">
                <a:solidFill>
                  <a:srgbClr val="00B050"/>
                </a:solidFill>
                <a:latin typeface="Comic Sans MS" pitchFamily="66" charset="0"/>
                <a:cs typeface="Times New Roman" pitchFamily="18" charset="0"/>
              </a:rPr>
              <a:t>scatterometer</a:t>
            </a:r>
            <a:r>
              <a:rPr lang="en-US" dirty="0" smtClean="0">
                <a:solidFill>
                  <a:srgbClr val="00B050"/>
                </a:solidFill>
                <a:latin typeface="Comic Sans MS" pitchFamily="66" charset="0"/>
                <a:cs typeface="Times New Roman" pitchFamily="18" charset="0"/>
              </a:rPr>
              <a:t> (e.g., </a:t>
            </a:r>
            <a:r>
              <a:rPr lang="en-US" dirty="0" err="1" smtClean="0">
                <a:solidFill>
                  <a:srgbClr val="00B050"/>
                </a:solidFill>
                <a:latin typeface="Comic Sans MS" pitchFamily="66" charset="0"/>
                <a:cs typeface="Times New Roman" pitchFamily="18" charset="0"/>
              </a:rPr>
              <a:t>QuikSCAT</a:t>
            </a:r>
            <a:r>
              <a:rPr lang="en-US" dirty="0" smtClean="0">
                <a:solidFill>
                  <a:srgbClr val="00B050"/>
                </a:solidFill>
                <a:latin typeface="Comic Sans MS" pitchFamily="66" charset="0"/>
                <a:cs typeface="Times New Roman" pitchFamily="18" charset="0"/>
              </a:rPr>
              <a:t>)</a:t>
            </a:r>
          </a:p>
          <a:p>
            <a:pPr>
              <a:spcBef>
                <a:spcPct val="20000"/>
              </a:spcBef>
            </a:pPr>
            <a:r>
              <a:rPr lang="en-US" dirty="0" smtClean="0">
                <a:solidFill>
                  <a:srgbClr val="00B050"/>
                </a:solidFill>
                <a:latin typeface="Comic Sans MS" pitchFamily="66" charset="0"/>
                <a:cs typeface="Times New Roman" pitchFamily="18" charset="0"/>
              </a:rPr>
              <a:t> ●Altimetry: measures the time it takes to return to the sensor from sending a pulse of radar energy toward the earth (e.g., </a:t>
            </a:r>
            <a:r>
              <a:rPr lang="en-US" dirty="0" err="1" smtClean="0">
                <a:solidFill>
                  <a:srgbClr val="00B050"/>
                </a:solidFill>
                <a:latin typeface="Comic Sans MS" pitchFamily="66" charset="0"/>
                <a:cs typeface="Times New Roman" pitchFamily="18" charset="0"/>
              </a:rPr>
              <a:t>ICESat</a:t>
            </a:r>
            <a:r>
              <a:rPr lang="en-US" dirty="0" smtClean="0">
                <a:solidFill>
                  <a:srgbClr val="00B050"/>
                </a:solidFill>
                <a:latin typeface="Comic Sans MS" pitchFamily="66" charset="0"/>
                <a:cs typeface="Times New Roman" pitchFamily="18" charset="0"/>
              </a:rPr>
              <a:t>)</a:t>
            </a:r>
            <a:endParaRPr lang="en-US" dirty="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1524001"/>
            <a:ext cx="6096000" cy="198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1"/>
            <a:ext cx="2971800" cy="190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76874" y="1981200"/>
            <a:ext cx="1600200" cy="369332"/>
          </a:xfrm>
          <a:prstGeom prst="rect">
            <a:avLst/>
          </a:prstGeom>
          <a:noFill/>
        </p:spPr>
        <p:txBody>
          <a:bodyPr wrap="square" rtlCol="0">
            <a:spAutoFit/>
          </a:bodyPr>
          <a:lstStyle/>
          <a:p>
            <a:r>
              <a:rPr lang="en-US" dirty="0" smtClean="0">
                <a:solidFill>
                  <a:srgbClr val="FF0000"/>
                </a:solidFill>
              </a:rPr>
              <a:t>Passive case</a:t>
            </a:r>
            <a:endParaRPr lang="en-US" dirty="0">
              <a:solidFill>
                <a:srgbClr val="FF0000"/>
              </a:solidFill>
            </a:endParaRPr>
          </a:p>
        </p:txBody>
      </p:sp>
    </p:spTree>
    <p:extLst>
      <p:ext uri="{BB962C8B-B14F-4D97-AF65-F5344CB8AC3E}">
        <p14:creationId xmlns:p14="http://schemas.microsoft.com/office/powerpoint/2010/main" val="4005895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9718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Digital Image Processing</a:t>
            </a:r>
            <a:endParaRPr lang="en-US" sz="2400" b="1" i="1" dirty="0">
              <a:latin typeface="Comic Sans MS" pitchFamily="66" charset="0"/>
            </a:endParaRPr>
          </a:p>
        </p:txBody>
      </p:sp>
    </p:spTree>
    <p:extLst>
      <p:ext uri="{BB962C8B-B14F-4D97-AF65-F5344CB8AC3E}">
        <p14:creationId xmlns:p14="http://schemas.microsoft.com/office/powerpoint/2010/main" val="2306780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57200"/>
            <a:ext cx="5029200" cy="6195392"/>
          </a:xfrm>
          <a:prstGeom prst="rect">
            <a:avLst/>
          </a:prstGeom>
          <a:noFill/>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6705600" y="624840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dirty="0"/>
              <a:t>Jensen, 2004</a:t>
            </a:r>
            <a:endParaRPr lang="en-US" dirty="0"/>
          </a:p>
        </p:txBody>
      </p:sp>
      <p:sp>
        <p:nvSpPr>
          <p:cNvPr id="5" name="Rectangle 4"/>
          <p:cNvSpPr>
            <a:spLocks noChangeArrowheads="1"/>
          </p:cNvSpPr>
          <p:nvPr/>
        </p:nvSpPr>
        <p:spPr bwMode="auto">
          <a:xfrm>
            <a:off x="0" y="3175"/>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Image Processing</a:t>
            </a:r>
            <a:endParaRPr lang="en-US" sz="2400" b="1" i="1" dirty="0">
              <a:latin typeface="Comic Sans MS" pitchFamily="66" charset="0"/>
            </a:endParaRPr>
          </a:p>
        </p:txBody>
      </p:sp>
    </p:spTree>
    <p:extLst>
      <p:ext uri="{BB962C8B-B14F-4D97-AF65-F5344CB8AC3E}">
        <p14:creationId xmlns:p14="http://schemas.microsoft.com/office/powerpoint/2010/main" val="1318660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Change Detection</a:t>
            </a:r>
            <a:endParaRPr lang="en-US" sz="2400" b="1" i="1" dirty="0">
              <a:latin typeface="Comic Sans MS" pitchFamily="66" charset="0"/>
            </a:endParaRPr>
          </a:p>
        </p:txBody>
      </p:sp>
      <p:sp>
        <p:nvSpPr>
          <p:cNvPr id="26" name="Rectangle 6"/>
          <p:cNvSpPr>
            <a:spLocks noChangeArrowheads="1"/>
          </p:cNvSpPr>
          <p:nvPr/>
        </p:nvSpPr>
        <p:spPr bwMode="auto">
          <a:xfrm>
            <a:off x="-9525" y="457200"/>
            <a:ext cx="91535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Some of the data are fairly static, they do not change over time</a:t>
            </a:r>
          </a:p>
          <a:p>
            <a:pPr>
              <a:spcBef>
                <a:spcPct val="20000"/>
              </a:spcBef>
              <a:buFont typeface="Wingdings" pitchFamily="2" charset="2"/>
              <a:buChar char="Ø"/>
            </a:pPr>
            <a:r>
              <a:rPr lang="en-US" dirty="0" smtClean="0">
                <a:latin typeface="Comic Sans MS" pitchFamily="66" charset="0"/>
              </a:rPr>
              <a:t>Conversely, some biophysical materials and human-made features are dynamic, changing rapidly</a:t>
            </a:r>
          </a:p>
          <a:p>
            <a:pPr>
              <a:spcBef>
                <a:spcPct val="20000"/>
              </a:spcBef>
              <a:buFont typeface="Wingdings" pitchFamily="2" charset="2"/>
              <a:buChar char="Ø"/>
            </a:pPr>
            <a:r>
              <a:rPr lang="en-US" dirty="0" smtClean="0">
                <a:latin typeface="Comic Sans MS" pitchFamily="66" charset="0"/>
              </a:rPr>
              <a:t>Types</a:t>
            </a:r>
          </a:p>
          <a:p>
            <a:pPr>
              <a:spcBef>
                <a:spcPct val="20000"/>
              </a:spcBef>
            </a:pPr>
            <a:r>
              <a:rPr lang="en-US" dirty="0" smtClean="0">
                <a:solidFill>
                  <a:srgbClr val="00B050"/>
                </a:solidFill>
                <a:latin typeface="Comic Sans MS" pitchFamily="66" charset="0"/>
                <a:cs typeface="Times New Roman" pitchFamily="18" charset="0"/>
              </a:rPr>
              <a:t> ●Temporal and spatial changes</a:t>
            </a:r>
          </a:p>
          <a:p>
            <a:pPr>
              <a:spcBef>
                <a:spcPct val="20000"/>
              </a:spcBef>
              <a:buFont typeface="Wingdings" pitchFamily="2" charset="2"/>
              <a:buChar char="Ø"/>
            </a:pPr>
            <a:r>
              <a:rPr lang="en-US" dirty="0" smtClean="0">
                <a:latin typeface="Comic Sans MS" pitchFamily="66" charset="0"/>
              </a:rPr>
              <a:t>Change detection algorithms</a:t>
            </a:r>
            <a:endParaRPr lang="en-US" dirty="0">
              <a:latin typeface="Comic Sans MS" pitchFamily="66" charset="0"/>
            </a:endParaRPr>
          </a:p>
          <a:p>
            <a:pPr>
              <a:spcBef>
                <a:spcPct val="20000"/>
              </a:spcBef>
            </a:pPr>
            <a:r>
              <a:rPr lang="en-US" dirty="0">
                <a:solidFill>
                  <a:srgbClr val="00B050"/>
                </a:solidFill>
                <a:latin typeface="Comic Sans MS" pitchFamily="66" charset="0"/>
                <a:cs typeface="Times New Roman" pitchFamily="18" charset="0"/>
              </a:rPr>
              <a:t> </a:t>
            </a:r>
            <a:r>
              <a:rPr lang="en-US" dirty="0" smtClean="0">
                <a:solidFill>
                  <a:srgbClr val="00B050"/>
                </a:solidFill>
                <a:latin typeface="Comic Sans MS" pitchFamily="66" charset="0"/>
                <a:cs typeface="Times New Roman" pitchFamily="18" charset="0"/>
              </a:rPr>
              <a:t>●image algebra (differencing, rationing)</a:t>
            </a:r>
          </a:p>
          <a:p>
            <a:pPr>
              <a:spcBef>
                <a:spcPct val="20000"/>
              </a:spcBef>
            </a:pPr>
            <a:r>
              <a:rPr lang="en-US" dirty="0">
                <a:solidFill>
                  <a:srgbClr val="00B050"/>
                </a:solidFill>
                <a:latin typeface="Comic Sans MS" pitchFamily="66" charset="0"/>
                <a:cs typeface="Times New Roman" pitchFamily="18" charset="0"/>
              </a:rPr>
              <a:t> </a:t>
            </a:r>
            <a:r>
              <a:rPr lang="en-US" dirty="0" smtClean="0">
                <a:solidFill>
                  <a:srgbClr val="00B050"/>
                </a:solidFill>
                <a:latin typeface="Comic Sans MS" pitchFamily="66" charset="0"/>
                <a:cs typeface="Times New Roman" pitchFamily="18" charset="0"/>
              </a:rPr>
              <a:t>●multi-date composite image</a:t>
            </a:r>
          </a:p>
          <a:p>
            <a:pPr>
              <a:spcBef>
                <a:spcPct val="20000"/>
              </a:spcBef>
            </a:pPr>
            <a:r>
              <a:rPr lang="en-US" dirty="0">
                <a:solidFill>
                  <a:srgbClr val="00B050"/>
                </a:solidFill>
                <a:latin typeface="Comic Sans MS" pitchFamily="66" charset="0"/>
                <a:cs typeface="Times New Roman" pitchFamily="18" charset="0"/>
              </a:rPr>
              <a:t> ●</a:t>
            </a:r>
            <a:r>
              <a:rPr lang="en-US" dirty="0" smtClean="0">
                <a:solidFill>
                  <a:srgbClr val="00B050"/>
                </a:solidFill>
                <a:latin typeface="Comic Sans MS" pitchFamily="66" charset="0"/>
                <a:cs typeface="Times New Roman" pitchFamily="18" charset="0"/>
              </a:rPr>
              <a:t>cross-correlation</a:t>
            </a:r>
            <a:endParaRPr lang="en-US" dirty="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2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950" y="4038600"/>
            <a:ext cx="3676650" cy="2686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038600"/>
            <a:ext cx="3581400" cy="2743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2819400" y="3320534"/>
            <a:ext cx="3657600"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Sun City near Hilton Head, SC</a:t>
            </a:r>
            <a:endParaRPr lang="en-US" dirty="0">
              <a:latin typeface="Comic Sans MS" pitchFamily="66" charset="0"/>
              <a:cs typeface="Times New Roman" pitchFamily="18" charset="0"/>
            </a:endParaRPr>
          </a:p>
        </p:txBody>
      </p:sp>
      <p:sp>
        <p:nvSpPr>
          <p:cNvPr id="30" name="Rectangle 29"/>
          <p:cNvSpPr/>
          <p:nvPr/>
        </p:nvSpPr>
        <p:spPr>
          <a:xfrm>
            <a:off x="685800" y="3730823"/>
            <a:ext cx="1447800" cy="307777"/>
          </a:xfrm>
          <a:prstGeom prst="rect">
            <a:avLst/>
          </a:prstGeom>
        </p:spPr>
        <p:txBody>
          <a:bodyPr wrap="square">
            <a:spAutoFit/>
          </a:bodyPr>
          <a:lstStyle/>
          <a:p>
            <a:pPr>
              <a:spcBef>
                <a:spcPct val="20000"/>
              </a:spcBef>
            </a:pPr>
            <a:r>
              <a:rPr lang="en-US" sz="1400" dirty="0" smtClean="0">
                <a:latin typeface="Comic Sans MS" pitchFamily="66" charset="0"/>
                <a:cs typeface="Times New Roman" pitchFamily="18" charset="0"/>
              </a:rPr>
              <a:t>Jan 22 1994</a:t>
            </a:r>
            <a:endParaRPr lang="en-US" sz="1400" dirty="0">
              <a:latin typeface="Comic Sans MS" pitchFamily="66" charset="0"/>
              <a:cs typeface="Times New Roman" pitchFamily="18" charset="0"/>
            </a:endParaRPr>
          </a:p>
        </p:txBody>
      </p:sp>
      <p:sp>
        <p:nvSpPr>
          <p:cNvPr id="31" name="Rectangle 30"/>
          <p:cNvSpPr/>
          <p:nvPr/>
        </p:nvSpPr>
        <p:spPr>
          <a:xfrm>
            <a:off x="4533900" y="3727966"/>
            <a:ext cx="1447800" cy="307777"/>
          </a:xfrm>
          <a:prstGeom prst="rect">
            <a:avLst/>
          </a:prstGeom>
        </p:spPr>
        <p:txBody>
          <a:bodyPr wrap="square">
            <a:spAutoFit/>
          </a:bodyPr>
          <a:lstStyle/>
          <a:p>
            <a:pPr>
              <a:spcBef>
                <a:spcPct val="20000"/>
              </a:spcBef>
            </a:pPr>
            <a:r>
              <a:rPr lang="en-US" sz="1400" dirty="0" smtClean="0">
                <a:latin typeface="Comic Sans MS" pitchFamily="66" charset="0"/>
                <a:cs typeface="Times New Roman" pitchFamily="18" charset="0"/>
              </a:rPr>
              <a:t>Sep 23 1996</a:t>
            </a:r>
            <a:endParaRPr lang="en-US" sz="1400" dirty="0">
              <a:latin typeface="Comic Sans MS" pitchFamily="66" charset="0"/>
              <a:cs typeface="Times New Roman" pitchFamily="18" charset="0"/>
            </a:endParaRPr>
          </a:p>
        </p:txBody>
      </p:sp>
      <p:sp>
        <p:nvSpPr>
          <p:cNvPr id="32" name="Rectangle 31"/>
          <p:cNvSpPr/>
          <p:nvPr/>
        </p:nvSpPr>
        <p:spPr>
          <a:xfrm>
            <a:off x="0" y="4800600"/>
            <a:ext cx="723900" cy="566309"/>
          </a:xfrm>
          <a:prstGeom prst="rect">
            <a:avLst/>
          </a:prstGeom>
        </p:spPr>
        <p:txBody>
          <a:bodyPr wrap="square">
            <a:spAutoFit/>
          </a:bodyPr>
          <a:lstStyle/>
          <a:p>
            <a:pPr>
              <a:spcBef>
                <a:spcPct val="20000"/>
              </a:spcBef>
            </a:pPr>
            <a:r>
              <a:rPr lang="en-US" sz="1400" dirty="0" smtClean="0">
                <a:latin typeface="Comic Sans MS" pitchFamily="66" charset="0"/>
                <a:cs typeface="Times New Roman" pitchFamily="18" charset="0"/>
              </a:rPr>
              <a:t>2.5x</a:t>
            </a:r>
          </a:p>
          <a:p>
            <a:pPr>
              <a:spcBef>
                <a:spcPct val="20000"/>
              </a:spcBef>
            </a:pPr>
            <a:r>
              <a:rPr lang="en-US" sz="1400" dirty="0" smtClean="0">
                <a:latin typeface="Comic Sans MS" pitchFamily="66" charset="0"/>
                <a:cs typeface="Times New Roman" pitchFamily="18" charset="0"/>
              </a:rPr>
              <a:t>2.5m</a:t>
            </a:r>
            <a:endParaRPr lang="en-US" sz="1400" dirty="0">
              <a:latin typeface="Comic Sans MS" pitchFamily="66" charset="0"/>
              <a:cs typeface="Times New Roman" pitchFamily="18" charset="0"/>
            </a:endParaRPr>
          </a:p>
        </p:txBody>
      </p:sp>
    </p:spTree>
    <p:extLst>
      <p:ext uri="{BB962C8B-B14F-4D97-AF65-F5344CB8AC3E}">
        <p14:creationId xmlns:p14="http://schemas.microsoft.com/office/powerpoint/2010/main" val="3065762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0" y="1066800"/>
            <a:ext cx="9153525" cy="367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Ultraviolet (UV) – less than 0.35 µm</a:t>
            </a:r>
          </a:p>
          <a:p>
            <a:pPr>
              <a:spcBef>
                <a:spcPct val="20000"/>
              </a:spcBef>
              <a:buFont typeface="Wingdings" pitchFamily="2" charset="2"/>
              <a:buChar char="Ø"/>
            </a:pPr>
            <a:r>
              <a:rPr lang="en-US" b="1" dirty="0" smtClean="0">
                <a:latin typeface="Comic Sans MS" pitchFamily="66" charset="0"/>
                <a:cs typeface="Times New Roman" pitchFamily="18" charset="0"/>
              </a:rPr>
              <a:t>Visible – 0.35 to 0.70 </a:t>
            </a:r>
            <a:r>
              <a:rPr lang="en-US" b="1" dirty="0" smtClean="0">
                <a:latin typeface="Comic Sans MS" pitchFamily="66" charset="0"/>
              </a:rPr>
              <a:t>µm (350 to 700 nm)</a:t>
            </a:r>
            <a:endParaRPr lang="en-US" b="1" dirty="0" smtClean="0">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Near Infrared (NIR) – 0.7 to 1.1 </a:t>
            </a:r>
            <a:r>
              <a:rPr lang="en-US" b="1" dirty="0" smtClean="0">
                <a:latin typeface="Comic Sans MS" pitchFamily="66" charset="0"/>
              </a:rPr>
              <a:t>µm</a:t>
            </a:r>
          </a:p>
          <a:p>
            <a:pPr>
              <a:spcBef>
                <a:spcPct val="20000"/>
              </a:spcBef>
              <a:buFont typeface="Wingdings" pitchFamily="2" charset="2"/>
              <a:buChar char="Ø"/>
            </a:pPr>
            <a:r>
              <a:rPr lang="en-US" b="1" dirty="0" smtClean="0">
                <a:latin typeface="Comic Sans MS" pitchFamily="66" charset="0"/>
                <a:cs typeface="Times New Roman" pitchFamily="18" charset="0"/>
              </a:rPr>
              <a:t>Shortwave Infrared (SWIR) – 1.1 to 2.5 </a:t>
            </a:r>
            <a:r>
              <a:rPr lang="en-US" b="1" dirty="0" smtClean="0">
                <a:latin typeface="Comic Sans MS" pitchFamily="66" charset="0"/>
              </a:rPr>
              <a:t>µm</a:t>
            </a:r>
          </a:p>
          <a:p>
            <a:pPr>
              <a:spcBef>
                <a:spcPct val="20000"/>
              </a:spcBef>
              <a:buFont typeface="Wingdings" pitchFamily="2" charset="2"/>
              <a:buChar char="Ø"/>
            </a:pPr>
            <a:r>
              <a:rPr lang="en-US" b="1" dirty="0" smtClean="0">
                <a:latin typeface="Comic Sans MS" pitchFamily="66" charset="0"/>
                <a:cs typeface="Times New Roman" pitchFamily="18" charset="0"/>
              </a:rPr>
              <a:t>Thermal Infrared (TIR) – 8.0 to 16.0 </a:t>
            </a:r>
            <a:r>
              <a:rPr lang="en-US" b="1" dirty="0">
                <a:latin typeface="Comic Sans MS" pitchFamily="66" charset="0"/>
              </a:rPr>
              <a:t>µm</a:t>
            </a:r>
            <a:endParaRPr lang="en-US" b="1" dirty="0" smtClean="0">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●Also called LWIR</a:t>
            </a:r>
          </a:p>
          <a:p>
            <a:pPr>
              <a:spcBef>
                <a:spcPct val="20000"/>
              </a:spcBef>
            </a:pPr>
            <a:r>
              <a:rPr lang="en-US" b="1" dirty="0" smtClean="0">
                <a:solidFill>
                  <a:srgbClr val="00B050"/>
                </a:solidFill>
                <a:latin typeface="Comic Sans MS" pitchFamily="66" charset="0"/>
                <a:cs typeface="Times New Roman" pitchFamily="18" charset="0"/>
              </a:rPr>
              <a:t> ●Emissive portion of the spectrum</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Visible and near infrared (VNIR) – 0.35 to 1.1 </a:t>
            </a:r>
            <a:r>
              <a:rPr lang="en-US" b="1" dirty="0" smtClean="0">
                <a:latin typeface="Comic Sans MS" pitchFamily="66" charset="0"/>
              </a:rPr>
              <a:t>µm (region over which silicon detector work well)</a:t>
            </a:r>
          </a:p>
          <a:p>
            <a:pPr>
              <a:spcBef>
                <a:spcPct val="20000"/>
              </a:spcBef>
              <a:buFont typeface="Wingdings" pitchFamily="2" charset="2"/>
              <a:buChar char="Ø"/>
            </a:pPr>
            <a:r>
              <a:rPr lang="en-US" b="1" dirty="0" smtClean="0">
                <a:latin typeface="Comic Sans MS" pitchFamily="66" charset="0"/>
                <a:cs typeface="Times New Roman" pitchFamily="18" charset="0"/>
              </a:rPr>
              <a:t>Solar reflective – VNIR and SWIR – 0.35 to 2.5 </a:t>
            </a:r>
            <a:r>
              <a:rPr lang="en-US" b="1" dirty="0" smtClean="0">
                <a:latin typeface="Comic Sans MS" pitchFamily="66" charset="0"/>
              </a:rPr>
              <a:t>µm (region where reflected solar energy dominates the problem)</a:t>
            </a:r>
          </a:p>
          <a:p>
            <a:pPr>
              <a:spcBef>
                <a:spcPct val="20000"/>
              </a:spcBef>
              <a:buFont typeface="Wingdings" pitchFamily="2" charset="2"/>
              <a:buChar char="Ø"/>
            </a:pPr>
            <a:r>
              <a:rPr lang="en-US" b="1" dirty="0" smtClean="0">
                <a:latin typeface="Comic Sans MS" pitchFamily="66" charset="0"/>
                <a:cs typeface="Times New Roman" pitchFamily="18" charset="0"/>
              </a:rPr>
              <a:t>Microwave region – 1 mm to 1 m (300 GHz to 300 MHz)</a:t>
            </a:r>
          </a:p>
          <a:p>
            <a:pPr>
              <a:spcBef>
                <a:spcPct val="20000"/>
              </a:spcBef>
            </a:pPr>
            <a:endParaRPr lang="en-US" dirty="0">
              <a:latin typeface="Comic Sans MS" pitchFamily="66" charset="0"/>
              <a:cs typeface="Times New Roman" pitchFamily="18" charset="0"/>
            </a:endParaRPr>
          </a:p>
        </p:txBody>
      </p:sp>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Electromagnetic Spectrum</a:t>
            </a:r>
            <a:endParaRPr lang="en-US" sz="2800" b="1" i="1" dirty="0">
              <a:latin typeface="Comic Sans MS" pitchFamily="66" charset="0"/>
            </a:endParaRPr>
          </a:p>
        </p:txBody>
      </p:sp>
    </p:spTree>
    <p:extLst>
      <p:ext uri="{BB962C8B-B14F-4D97-AF65-F5344CB8AC3E}">
        <p14:creationId xmlns:p14="http://schemas.microsoft.com/office/powerpoint/2010/main" val="4038399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33400" y="1600200"/>
            <a:ext cx="3962400" cy="3783087"/>
          </a:xfrm>
          <a:prstGeom prst="rect">
            <a:avLst/>
          </a:prstGeom>
          <a:solidFill>
            <a:schemeClr val="bg1"/>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pPr eaLnBrk="0" hangingPunct="0">
              <a:spcAft>
                <a:spcPct val="50000"/>
              </a:spcAft>
              <a:buFontTx/>
              <a:buChar char="-"/>
            </a:pPr>
            <a:r>
              <a:rPr lang="en-US" sz="2400" dirty="0" smtClean="0">
                <a:effectLst>
                  <a:outerShdw blurRad="38100" dist="38100" dir="2700000" algn="tl">
                    <a:srgbClr val="000000"/>
                  </a:outerShdw>
                </a:effectLst>
                <a:latin typeface="Times" pitchFamily="1" charset="0"/>
              </a:rPr>
              <a:t> </a:t>
            </a:r>
            <a:r>
              <a:rPr lang="en-US" sz="2400" dirty="0">
                <a:effectLst>
                  <a:outerShdw blurRad="38100" dist="38100" dir="2700000" algn="tl">
                    <a:srgbClr val="000000"/>
                  </a:outerShdw>
                </a:effectLst>
              </a:rPr>
              <a:t>ENVI</a:t>
            </a:r>
          </a:p>
          <a:p>
            <a:pPr eaLnBrk="0" hangingPunct="0">
              <a:spcAft>
                <a:spcPct val="50000"/>
              </a:spcAft>
              <a:buFontTx/>
              <a:buChar char="-"/>
            </a:pPr>
            <a:r>
              <a:rPr lang="en-US" sz="2400" dirty="0" smtClean="0">
                <a:effectLst>
                  <a:outerShdw blurRad="38100" dist="38100" dir="2700000" algn="tl">
                    <a:srgbClr val="000000"/>
                  </a:outerShdw>
                </a:effectLst>
              </a:rPr>
              <a:t> ERDAS Imagine</a:t>
            </a:r>
            <a:endParaRPr lang="en-US" sz="2400" dirty="0">
              <a:effectLst>
                <a:outerShdw blurRad="38100" dist="38100" dir="2700000" algn="tl">
                  <a:srgbClr val="000000"/>
                </a:outerShdw>
              </a:effectLst>
            </a:endParaRPr>
          </a:p>
          <a:p>
            <a:pPr eaLnBrk="0" hangingPunct="0">
              <a:spcAft>
                <a:spcPct val="50000"/>
              </a:spcAft>
              <a:buFontTx/>
              <a:buChar char="-"/>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Leica </a:t>
            </a:r>
            <a:r>
              <a:rPr lang="en-US" sz="2400" dirty="0">
                <a:effectLst>
                  <a:outerShdw blurRad="38100" dist="38100" dir="2700000" algn="tl">
                    <a:srgbClr val="000000"/>
                  </a:outerShdw>
                </a:effectLst>
              </a:rPr>
              <a:t>Photogrammetry Suite</a:t>
            </a:r>
          </a:p>
          <a:p>
            <a:pPr eaLnBrk="0" hangingPunct="0">
              <a:spcAft>
                <a:spcPct val="50000"/>
              </a:spcAft>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IDRISI</a:t>
            </a:r>
            <a:endParaRPr lang="en-US" sz="2400" dirty="0">
              <a:effectLst>
                <a:outerShdw blurRad="38100" dist="38100" dir="2700000" algn="tl">
                  <a:srgbClr val="000000"/>
                </a:outerShdw>
              </a:effectLst>
            </a:endParaRPr>
          </a:p>
          <a:p>
            <a:pPr eaLnBrk="0" hangingPunct="0">
              <a:spcAft>
                <a:spcPct val="50000"/>
              </a:spcAft>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ER </a:t>
            </a:r>
            <a:r>
              <a:rPr lang="en-US" sz="2400" dirty="0">
                <a:effectLst>
                  <a:outerShdw blurRad="38100" dist="38100" dir="2700000" algn="tl">
                    <a:srgbClr val="000000"/>
                  </a:outerShdw>
                </a:effectLst>
              </a:rPr>
              <a:t>Mapper</a:t>
            </a:r>
          </a:p>
          <a:p>
            <a:pPr eaLnBrk="0" hangingPunct="0">
              <a:spcAft>
                <a:spcPct val="50000"/>
              </a:spcAft>
              <a:buFontTx/>
              <a:buChar char="-"/>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PCI </a:t>
            </a:r>
            <a:r>
              <a:rPr lang="en-US" sz="2400" dirty="0" err="1">
                <a:effectLst>
                  <a:outerShdw blurRad="38100" dist="38100" dir="2700000" algn="tl">
                    <a:srgbClr val="000000"/>
                  </a:outerShdw>
                </a:effectLst>
              </a:rPr>
              <a:t>Geomatica</a:t>
            </a:r>
            <a:endParaRPr lang="en-US" sz="2400" dirty="0">
              <a:effectLst>
                <a:outerShdw blurRad="38100" dist="38100" dir="2700000" algn="tl">
                  <a:srgbClr val="000000"/>
                </a:outerShdw>
              </a:effectLst>
            </a:endParaRPr>
          </a:p>
          <a:p>
            <a:pPr eaLnBrk="0" hangingPunct="0">
              <a:spcAft>
                <a:spcPct val="50000"/>
              </a:spcAft>
              <a:buFontTx/>
              <a:buChar char="-"/>
            </a:pPr>
            <a:r>
              <a:rPr lang="en-US" sz="2400" dirty="0">
                <a:effectLst>
                  <a:outerShdw blurRad="38100" dist="38100" dir="2700000" algn="tl">
                    <a:srgbClr val="000000"/>
                  </a:outerShdw>
                </a:effectLst>
              </a:rPr>
              <a:t> </a:t>
            </a:r>
            <a:r>
              <a:rPr lang="en-US" sz="2400" i="1" dirty="0" err="1" smtClean="0">
                <a:effectLst>
                  <a:outerShdw blurRad="38100" dist="38100" dir="2700000" algn="tl">
                    <a:srgbClr val="000000"/>
                  </a:outerShdw>
                </a:effectLst>
              </a:rPr>
              <a:t>e</a:t>
            </a:r>
            <a:r>
              <a:rPr lang="en-US" sz="2400" dirty="0" err="1" smtClean="0">
                <a:effectLst>
                  <a:outerShdw blurRad="38100" dist="38100" dir="2700000" algn="tl">
                    <a:srgbClr val="000000"/>
                  </a:outerShdw>
                </a:effectLst>
              </a:rPr>
              <a:t>Cognition</a:t>
            </a:r>
            <a:endParaRPr lang="en-US" sz="2400" dirty="0">
              <a:effectLst>
                <a:outerShdw blurRad="38100" dist="38100" dir="2700000" algn="tl">
                  <a:srgbClr val="000000"/>
                </a:outerShdw>
              </a:effectLst>
            </a:endParaRPr>
          </a:p>
        </p:txBody>
      </p:sp>
      <p:sp>
        <p:nvSpPr>
          <p:cNvPr id="7" name="Text Box 6"/>
          <p:cNvSpPr txBox="1">
            <a:spLocks noChangeArrowheads="1"/>
          </p:cNvSpPr>
          <p:nvPr/>
        </p:nvSpPr>
        <p:spPr bwMode="auto">
          <a:xfrm>
            <a:off x="609600" y="990600"/>
            <a:ext cx="3733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spcBef>
                <a:spcPct val="50000"/>
              </a:spcBef>
            </a:pPr>
            <a:r>
              <a:rPr lang="en-US" sz="1800" b="1">
                <a:effectLst>
                  <a:outerShdw blurRad="38100" dist="38100" dir="2700000" algn="tl">
                    <a:srgbClr val="000000"/>
                  </a:outerShdw>
                </a:effectLst>
              </a:rPr>
              <a:t>Major Commercial Systems</a:t>
            </a:r>
          </a:p>
        </p:txBody>
      </p:sp>
      <p:sp>
        <p:nvSpPr>
          <p:cNvPr id="8" name="Rectangle 7"/>
          <p:cNvSpPr>
            <a:spLocks noChangeArrowheads="1"/>
          </p:cNvSpPr>
          <p:nvPr/>
        </p:nvSpPr>
        <p:spPr bwMode="auto">
          <a:xfrm>
            <a:off x="5029200" y="1600200"/>
            <a:ext cx="3657600" cy="4337085"/>
          </a:xfrm>
          <a:prstGeom prst="rect">
            <a:avLst/>
          </a:prstGeom>
          <a:solidFill>
            <a:schemeClr val="bg1"/>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pPr eaLnBrk="0" hangingPunct="0">
              <a:spcAft>
                <a:spcPct val="50000"/>
              </a:spcAft>
            </a:pPr>
            <a:r>
              <a:rPr lang="en-US" sz="2400" dirty="0">
                <a:effectLst>
                  <a:outerShdw blurRad="38100" dist="38100" dir="2700000" algn="tl">
                    <a:srgbClr val="000000"/>
                  </a:outerShdw>
                </a:effectLst>
                <a:latin typeface="Times" pitchFamily="1" charset="0"/>
              </a:rPr>
              <a:t>- </a:t>
            </a:r>
            <a:r>
              <a:rPr lang="en-US" sz="2400" dirty="0">
                <a:effectLst>
                  <a:outerShdw blurRad="38100" dist="38100" dir="2700000" algn="tl">
                    <a:srgbClr val="000000"/>
                  </a:outerShdw>
                </a:effectLst>
              </a:rPr>
              <a:t>GRASS</a:t>
            </a:r>
          </a:p>
          <a:p>
            <a:pPr eaLnBrk="0" hangingPunct="0">
              <a:spcAft>
                <a:spcPct val="50000"/>
              </a:spcAft>
            </a:pP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MultiSpec</a:t>
            </a:r>
            <a:r>
              <a:rPr lang="en-US" sz="2400" dirty="0">
                <a:effectLst>
                  <a:outerShdw blurRad="38100" dist="38100" dir="2700000" algn="tl">
                    <a:srgbClr val="000000"/>
                  </a:outerShdw>
                </a:effectLst>
              </a:rPr>
              <a:t> (LARS Purdue)</a:t>
            </a:r>
          </a:p>
          <a:p>
            <a:pPr eaLnBrk="0" hangingPunct="0">
              <a:spcAft>
                <a:spcPct val="50000"/>
              </a:spcAft>
              <a:buFontTx/>
              <a:buChar char="-"/>
            </a:pPr>
            <a:r>
              <a:rPr lang="en-US" sz="2400" dirty="0">
                <a:effectLst>
                  <a:outerShdw blurRad="38100" dist="38100" dir="2700000" algn="tl">
                    <a:srgbClr val="000000"/>
                  </a:outerShdw>
                </a:effectLst>
              </a:rPr>
              <a:t> </a:t>
            </a:r>
            <a:r>
              <a:rPr lang="en-US" sz="2400" dirty="0" err="1" smtClean="0">
                <a:effectLst>
                  <a:outerShdw blurRad="38100" dist="38100" dir="2700000" algn="tl">
                    <a:srgbClr val="000000"/>
                  </a:outerShdw>
                </a:effectLst>
              </a:rPr>
              <a:t>DLGView</a:t>
            </a:r>
            <a:endParaRPr lang="en-US" sz="2400" dirty="0">
              <a:effectLst>
                <a:outerShdw blurRad="38100" dist="38100" dir="2700000" algn="tl">
                  <a:srgbClr val="000000"/>
                </a:outerShdw>
              </a:effectLst>
            </a:endParaRPr>
          </a:p>
          <a:p>
            <a:pPr eaLnBrk="0" hangingPunct="0">
              <a:spcAft>
                <a:spcPct val="50000"/>
              </a:spcAft>
              <a:buFontTx/>
              <a:buChar char="-"/>
            </a:pPr>
            <a:r>
              <a:rPr lang="en-US" sz="2400" dirty="0" smtClean="0">
                <a:effectLst>
                  <a:outerShdw blurRad="38100" dist="38100" dir="2700000" algn="tl">
                    <a:srgbClr val="000000"/>
                  </a:outerShdw>
                </a:effectLst>
              </a:rPr>
              <a:t> </a:t>
            </a:r>
            <a:r>
              <a:rPr lang="en-US" sz="2400" dirty="0" err="1" smtClean="0">
                <a:effectLst>
                  <a:outerShdw blurRad="38100" dist="38100" dir="2700000" algn="tl">
                    <a:srgbClr val="000000"/>
                  </a:outerShdw>
                </a:effectLst>
              </a:rPr>
              <a:t>fGIS</a:t>
            </a:r>
            <a:endParaRPr lang="en-US" sz="2400" dirty="0" smtClean="0">
              <a:effectLst>
                <a:outerShdw blurRad="38100" dist="38100" dir="2700000" algn="tl">
                  <a:srgbClr val="000000"/>
                </a:outerShdw>
              </a:effectLst>
            </a:endParaRPr>
          </a:p>
          <a:p>
            <a:pPr eaLnBrk="0" hangingPunct="0">
              <a:spcAft>
                <a:spcPct val="50000"/>
              </a:spcAft>
              <a:buFontTx/>
              <a:buChar char="-"/>
            </a:pPr>
            <a:r>
              <a:rPr lang="en-US" sz="2400" dirty="0" smtClean="0">
                <a:effectLst>
                  <a:outerShdw blurRad="38100" dist="38100" dir="2700000" algn="tl">
                    <a:srgbClr val="000000"/>
                  </a:outerShdw>
                </a:effectLst>
              </a:rPr>
              <a:t> </a:t>
            </a:r>
            <a:r>
              <a:rPr lang="en-US" sz="2400" dirty="0" err="1" smtClean="0">
                <a:effectLst>
                  <a:outerShdw blurRad="38100" dist="38100" dir="2700000" algn="tl">
                    <a:srgbClr val="000000"/>
                  </a:outerShdw>
                </a:effectLst>
              </a:rPr>
              <a:t>OpenEV</a:t>
            </a:r>
            <a:endParaRPr lang="en-US" sz="2400" dirty="0" smtClean="0">
              <a:effectLst>
                <a:outerShdw blurRad="38100" dist="38100" dir="2700000" algn="tl">
                  <a:srgbClr val="000000"/>
                </a:outerShdw>
              </a:effectLst>
            </a:endParaRPr>
          </a:p>
          <a:p>
            <a:pPr eaLnBrk="0" hangingPunct="0">
              <a:spcAft>
                <a:spcPct val="50000"/>
              </a:spcAft>
              <a:buFontTx/>
              <a:buChar char="-"/>
            </a:pPr>
            <a:r>
              <a:rPr lang="en-US" sz="2400" dirty="0" smtClean="0">
                <a:effectLst>
                  <a:outerShdw blurRad="38100" dist="38100" dir="2700000" algn="tl">
                    <a:srgbClr val="000000"/>
                  </a:outerShdw>
                </a:effectLst>
              </a:rPr>
              <a:t> NSIDC </a:t>
            </a:r>
            <a:r>
              <a:rPr lang="en-US" sz="2400" dirty="0" err="1" smtClean="0">
                <a:effectLst>
                  <a:outerShdw blurRad="38100" dist="38100" dir="2700000" algn="tl">
                    <a:srgbClr val="000000"/>
                  </a:outerShdw>
                </a:effectLst>
              </a:rPr>
              <a:t>DataViewer</a:t>
            </a:r>
            <a:endParaRPr lang="en-US" sz="2400" dirty="0" smtClean="0">
              <a:effectLst>
                <a:outerShdw blurRad="38100" dist="38100" dir="2700000" algn="tl">
                  <a:srgbClr val="000000"/>
                </a:outerShdw>
              </a:effectLst>
            </a:endParaRPr>
          </a:p>
          <a:p>
            <a:pPr eaLnBrk="0" hangingPunct="0">
              <a:spcAft>
                <a:spcPct val="50000"/>
              </a:spcAft>
              <a:buFontTx/>
              <a:buChar char="-"/>
            </a:pPr>
            <a:r>
              <a:rPr lang="en-US" sz="2400" dirty="0">
                <a:effectLst>
                  <a:outerShdw blurRad="38100" dist="38100" dir="2700000" algn="tl">
                    <a:srgbClr val="000000"/>
                  </a:outerShdw>
                </a:effectLst>
              </a:rPr>
              <a:t> </a:t>
            </a:r>
            <a:r>
              <a:rPr lang="en-US" sz="2400" dirty="0" err="1" smtClean="0">
                <a:effectLst>
                  <a:outerShdw blurRad="38100" dist="38100" dir="2700000" algn="tl">
                    <a:srgbClr val="000000"/>
                  </a:outerShdw>
                </a:effectLst>
              </a:rPr>
              <a:t>HDFView</a:t>
            </a:r>
            <a:endParaRPr lang="en-US" sz="2400" dirty="0" smtClean="0">
              <a:effectLst>
                <a:outerShdw blurRad="38100" dist="38100" dir="2700000" algn="tl">
                  <a:srgbClr val="000000"/>
                </a:outerShdw>
              </a:effectLst>
            </a:endParaRPr>
          </a:p>
          <a:p>
            <a:pPr eaLnBrk="0" hangingPunct="0">
              <a:spcAft>
                <a:spcPct val="50000"/>
              </a:spcAft>
              <a:buFontTx/>
              <a:buChar char="-"/>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Panoply</a:t>
            </a:r>
            <a:endParaRPr lang="en-US" sz="2400" dirty="0">
              <a:effectLst>
                <a:outerShdw blurRad="38100" dist="38100" dir="2700000" algn="tl">
                  <a:srgbClr val="000000"/>
                </a:outerShdw>
              </a:effectLst>
            </a:endParaRPr>
          </a:p>
        </p:txBody>
      </p:sp>
      <p:sp>
        <p:nvSpPr>
          <p:cNvPr id="9" name="Text Box 8"/>
          <p:cNvSpPr txBox="1">
            <a:spLocks noChangeArrowheads="1"/>
          </p:cNvSpPr>
          <p:nvPr/>
        </p:nvSpPr>
        <p:spPr bwMode="auto">
          <a:xfrm>
            <a:off x="4953000" y="990600"/>
            <a:ext cx="3733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spcBef>
                <a:spcPct val="50000"/>
              </a:spcBef>
            </a:pPr>
            <a:r>
              <a:rPr lang="en-US" sz="1800" b="1">
                <a:effectLst>
                  <a:outerShdw blurRad="38100" dist="38100" dir="2700000" algn="tl">
                    <a:srgbClr val="000000"/>
                  </a:outerShdw>
                </a:effectLst>
              </a:rPr>
              <a:t>Major Public Domain Systems</a:t>
            </a:r>
          </a:p>
        </p:txBody>
      </p:sp>
      <p:sp>
        <p:nvSpPr>
          <p:cNvPr id="10" name="Rectangle 9"/>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Digital Image Processing Software Systems</a:t>
            </a:r>
            <a:endParaRPr lang="en-US" sz="2400" b="1" i="1" dirty="0">
              <a:latin typeface="Comic Sans MS" pitchFamily="66" charset="0"/>
            </a:endParaRPr>
          </a:p>
        </p:txBody>
      </p:sp>
    </p:spTree>
    <p:extLst>
      <p:ext uri="{BB962C8B-B14F-4D97-AF65-F5344CB8AC3E}">
        <p14:creationId xmlns:p14="http://schemas.microsoft.com/office/powerpoint/2010/main" val="16719233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7432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Remote Sensing Applications</a:t>
            </a:r>
            <a:endParaRPr lang="en-US" sz="2400" b="1" i="1" dirty="0">
              <a:latin typeface="Comic Sans MS" pitchFamily="66" charset="0"/>
            </a:endParaRPr>
          </a:p>
        </p:txBody>
      </p:sp>
    </p:spTree>
    <p:extLst>
      <p:ext uri="{BB962C8B-B14F-4D97-AF65-F5344CB8AC3E}">
        <p14:creationId xmlns:p14="http://schemas.microsoft.com/office/powerpoint/2010/main" val="11281449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Remote Sensing Applications</a:t>
            </a:r>
            <a:endParaRPr lang="en-US" sz="2400" b="1" i="1" dirty="0">
              <a:latin typeface="Comic Sans MS" pitchFamily="66" charset="0"/>
            </a:endParaRPr>
          </a:p>
        </p:txBody>
      </p:sp>
      <p:sp>
        <p:nvSpPr>
          <p:cNvPr id="8" name="Rectangle 2"/>
          <p:cNvSpPr txBox="1">
            <a:spLocks noChangeArrowheads="1"/>
          </p:cNvSpPr>
          <p:nvPr/>
        </p:nvSpPr>
        <p:spPr>
          <a:xfrm>
            <a:off x="3886200" y="1162050"/>
            <a:ext cx="4572000" cy="647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accent2"/>
                </a:solidFill>
                <a:latin typeface="Comic Sans MS" pitchFamily="66" charset="0"/>
              </a:rPr>
              <a:t>Vegetation Indices</a:t>
            </a:r>
            <a:endParaRPr lang="en-US" sz="1600" dirty="0">
              <a:latin typeface="Comic Sans MS" pitchFamily="66" charset="0"/>
            </a:endParaRPr>
          </a:p>
        </p:txBody>
      </p:sp>
      <p:sp>
        <p:nvSpPr>
          <p:cNvPr id="9" name="Rectangle 3"/>
          <p:cNvSpPr txBox="1">
            <a:spLocks noChangeArrowheads="1"/>
          </p:cNvSpPr>
          <p:nvPr/>
        </p:nvSpPr>
        <p:spPr>
          <a:xfrm>
            <a:off x="3590925" y="1838325"/>
            <a:ext cx="54102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b="1" dirty="0" smtClean="0">
                <a:latin typeface="Comic Sans MS" pitchFamily="66" charset="0"/>
              </a:rPr>
              <a:t>Radiometric measures</a:t>
            </a:r>
            <a:r>
              <a:rPr lang="en-US" sz="2000" dirty="0" smtClean="0">
                <a:latin typeface="Comic Sans MS" pitchFamily="66" charset="0"/>
              </a:rPr>
              <a:t> of the amount, structure, and condition of vegetation,</a:t>
            </a:r>
          </a:p>
          <a:p>
            <a:pPr>
              <a:lnSpc>
                <a:spcPct val="90000"/>
              </a:lnSpc>
            </a:pPr>
            <a:r>
              <a:rPr lang="en-US" sz="2000" b="1" dirty="0" smtClean="0">
                <a:latin typeface="Comic Sans MS" pitchFamily="66" charset="0"/>
              </a:rPr>
              <a:t>Precise monitoring</a:t>
            </a:r>
            <a:r>
              <a:rPr lang="en-US" sz="2000" dirty="0" smtClean="0">
                <a:latin typeface="Comic Sans MS" pitchFamily="66" charset="0"/>
              </a:rPr>
              <a:t> tool</a:t>
            </a:r>
          </a:p>
          <a:p>
            <a:pPr lvl="1">
              <a:lnSpc>
                <a:spcPct val="90000"/>
              </a:lnSpc>
            </a:pPr>
            <a:r>
              <a:rPr lang="en-US" sz="2000" b="1" dirty="0" smtClean="0">
                <a:solidFill>
                  <a:srgbClr val="0000FF"/>
                </a:solidFill>
                <a:latin typeface="Comic Sans MS" pitchFamily="66" charset="0"/>
              </a:rPr>
              <a:t>phenology</a:t>
            </a:r>
          </a:p>
          <a:p>
            <a:pPr lvl="1">
              <a:lnSpc>
                <a:spcPct val="90000"/>
              </a:lnSpc>
            </a:pPr>
            <a:r>
              <a:rPr lang="en-US" sz="2000" b="1" dirty="0" smtClean="0">
                <a:solidFill>
                  <a:srgbClr val="0000FF"/>
                </a:solidFill>
                <a:latin typeface="Comic Sans MS" pitchFamily="66" charset="0"/>
              </a:rPr>
              <a:t>inter-annual variations</a:t>
            </a:r>
            <a:r>
              <a:rPr lang="en-US" sz="2000" dirty="0" smtClean="0">
                <a:latin typeface="Comic Sans MS" pitchFamily="66" charset="0"/>
              </a:rPr>
              <a:t> </a:t>
            </a:r>
          </a:p>
          <a:p>
            <a:pPr>
              <a:lnSpc>
                <a:spcPct val="90000"/>
              </a:lnSpc>
            </a:pPr>
            <a:r>
              <a:rPr lang="en-US" sz="2000" dirty="0" smtClean="0">
                <a:latin typeface="Comic Sans MS" pitchFamily="66" charset="0"/>
              </a:rPr>
              <a:t>Serve as intermediaries in the assessment of various </a:t>
            </a:r>
            <a:r>
              <a:rPr lang="en-US" sz="2000" b="1" dirty="0" smtClean="0">
                <a:latin typeface="Comic Sans MS" pitchFamily="66" charset="0"/>
              </a:rPr>
              <a:t>biophysical parameters</a:t>
            </a:r>
            <a:endParaRPr lang="en-US" sz="2000" dirty="0" smtClean="0">
              <a:latin typeface="Comic Sans MS" pitchFamily="66" charset="0"/>
            </a:endParaRPr>
          </a:p>
          <a:p>
            <a:pPr lvl="1">
              <a:lnSpc>
                <a:spcPct val="90000"/>
              </a:lnSpc>
            </a:pPr>
            <a:r>
              <a:rPr lang="en-US" sz="2000" b="1" dirty="0" smtClean="0">
                <a:solidFill>
                  <a:srgbClr val="0000FF"/>
                </a:solidFill>
                <a:latin typeface="Comic Sans MS" pitchFamily="66" charset="0"/>
              </a:rPr>
              <a:t>green cover, </a:t>
            </a:r>
          </a:p>
          <a:p>
            <a:pPr lvl="1">
              <a:lnSpc>
                <a:spcPct val="90000"/>
              </a:lnSpc>
            </a:pPr>
            <a:r>
              <a:rPr lang="en-US" sz="2000" b="1" dirty="0" smtClean="0">
                <a:solidFill>
                  <a:srgbClr val="0000FF"/>
                </a:solidFill>
                <a:latin typeface="Comic Sans MS" pitchFamily="66" charset="0"/>
              </a:rPr>
              <a:t>biomass, </a:t>
            </a:r>
          </a:p>
          <a:p>
            <a:pPr lvl="1">
              <a:lnSpc>
                <a:spcPct val="90000"/>
              </a:lnSpc>
            </a:pPr>
            <a:r>
              <a:rPr lang="en-US" sz="2000" b="1" dirty="0" smtClean="0">
                <a:solidFill>
                  <a:srgbClr val="0000FF"/>
                </a:solidFill>
                <a:latin typeface="Comic Sans MS" pitchFamily="66" charset="0"/>
              </a:rPr>
              <a:t>leaf area index (LAI),</a:t>
            </a:r>
          </a:p>
          <a:p>
            <a:pPr lvl="1">
              <a:lnSpc>
                <a:spcPct val="90000"/>
              </a:lnSpc>
            </a:pPr>
            <a:r>
              <a:rPr lang="en-US" sz="2000" b="1" dirty="0" err="1" smtClean="0">
                <a:solidFill>
                  <a:srgbClr val="0000FF"/>
                </a:solidFill>
                <a:latin typeface="Comic Sans MS" pitchFamily="66" charset="0"/>
              </a:rPr>
              <a:t>fAPAR</a:t>
            </a:r>
            <a:endParaRPr lang="en-US" sz="2000" b="1" dirty="0" smtClean="0">
              <a:solidFill>
                <a:srgbClr val="0000FF"/>
              </a:solidFill>
              <a:latin typeface="Comic Sans MS" pitchFamily="66" charset="0"/>
            </a:endParaRPr>
          </a:p>
          <a:p>
            <a:pPr lvl="1">
              <a:lnSpc>
                <a:spcPct val="90000"/>
              </a:lnSpc>
            </a:pPr>
            <a:r>
              <a:rPr lang="en-US" sz="2000" b="1" dirty="0" smtClean="0">
                <a:solidFill>
                  <a:srgbClr val="0000FF"/>
                </a:solidFill>
                <a:latin typeface="Comic Sans MS" pitchFamily="66" charset="0"/>
              </a:rPr>
              <a:t>chlorophyll conc.</a:t>
            </a:r>
            <a:endParaRPr lang="en-US" sz="2000" dirty="0">
              <a:solidFill>
                <a:srgbClr val="0000FF"/>
              </a:solidFill>
              <a:latin typeface="Comic Sans MS" pitchFamily="66" charset="0"/>
            </a:endParaRPr>
          </a:p>
        </p:txBody>
      </p:sp>
      <p:pic>
        <p:nvPicPr>
          <p:cNvPr id="10" name="Picture 7" descr="SW_NDV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47825"/>
            <a:ext cx="33528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12319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997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648200"/>
            <a:ext cx="3657600" cy="20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rrowheads="1"/>
          </p:cNvPicPr>
          <p:nvPr/>
        </p:nvPicPr>
        <p:blipFill>
          <a:blip r:embed="rId3" cstate="print">
            <a:extLst>
              <a:ext uri="{28A0092B-C50C-407E-A947-70E740481C1C}">
                <a14:useLocalDpi xmlns:a14="http://schemas.microsoft.com/office/drawing/2010/main" val="0"/>
              </a:ext>
            </a:extLst>
          </a:blip>
          <a:srcRect r="60938"/>
          <a:stretch>
            <a:fillRect/>
          </a:stretch>
        </p:blipFill>
        <p:spPr bwMode="auto">
          <a:xfrm>
            <a:off x="-1588" y="609600"/>
            <a:ext cx="4572000" cy="403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Line 4"/>
          <p:cNvSpPr>
            <a:spLocks noChangeShapeType="1"/>
          </p:cNvSpPr>
          <p:nvPr/>
        </p:nvSpPr>
        <p:spPr bwMode="auto">
          <a:xfrm>
            <a:off x="2667000" y="4267200"/>
            <a:ext cx="0" cy="60960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Line 6"/>
          <p:cNvSpPr>
            <a:spLocks noChangeShapeType="1"/>
          </p:cNvSpPr>
          <p:nvPr/>
        </p:nvSpPr>
        <p:spPr bwMode="auto">
          <a:xfrm rot="10731147" flipH="1">
            <a:off x="3581400" y="3124200"/>
            <a:ext cx="0" cy="6080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10"/>
          <p:cNvSpPr txBox="1">
            <a:spLocks noChangeArrowheads="1"/>
          </p:cNvSpPr>
          <p:nvPr/>
        </p:nvSpPr>
        <p:spPr bwMode="auto">
          <a:xfrm>
            <a:off x="4724400" y="609600"/>
            <a:ext cx="44196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dirty="0">
                <a:latin typeface="Comic Sans MS" pitchFamily="66" charset="0"/>
              </a:rPr>
              <a:t> With increasing presence of active, p.s. vegetation</a:t>
            </a:r>
          </a:p>
          <a:p>
            <a:pPr lvl="1">
              <a:spcBef>
                <a:spcPct val="50000"/>
              </a:spcBef>
              <a:buFontTx/>
              <a:buChar char="•"/>
            </a:pPr>
            <a:r>
              <a:rPr lang="en-US" dirty="0">
                <a:latin typeface="Comic Sans MS" pitchFamily="66" charset="0"/>
              </a:rPr>
              <a:t> reflectance in the red </a:t>
            </a:r>
            <a:r>
              <a:rPr lang="en-US" dirty="0">
                <a:solidFill>
                  <a:srgbClr val="FF0000"/>
                </a:solidFill>
                <a:latin typeface="Comic Sans MS" pitchFamily="66" charset="0"/>
              </a:rPr>
              <a:t>(chlorophyll absorption)</a:t>
            </a:r>
            <a:r>
              <a:rPr lang="en-US" dirty="0">
                <a:latin typeface="Comic Sans MS" pitchFamily="66" charset="0"/>
              </a:rPr>
              <a:t> with simultaneously increasing reflectance in the NIR </a:t>
            </a:r>
            <a:r>
              <a:rPr lang="en-US" dirty="0">
                <a:solidFill>
                  <a:srgbClr val="FF0000"/>
                </a:solidFill>
                <a:latin typeface="Comic Sans MS" pitchFamily="66" charset="0"/>
              </a:rPr>
              <a:t>(leaf structure).  </a:t>
            </a:r>
          </a:p>
          <a:p>
            <a:pPr>
              <a:spcBef>
                <a:spcPct val="50000"/>
              </a:spcBef>
              <a:buFontTx/>
              <a:buChar char="•"/>
            </a:pPr>
            <a:r>
              <a:rPr lang="en-US" dirty="0">
                <a:latin typeface="Comic Sans MS" pitchFamily="66" charset="0"/>
              </a:rPr>
              <a:t> We can ratio the 2 spectral regions, linearly combine them, use derivatives, or some combination of above.</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829" y="4114801"/>
            <a:ext cx="4490381"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Theoretical Basis</a:t>
            </a:r>
            <a:endParaRPr lang="en-US" sz="2400" b="1" i="1" dirty="0">
              <a:latin typeface="Comic Sans MS" pitchFamily="66" charset="0"/>
            </a:endParaRPr>
          </a:p>
        </p:txBody>
      </p:sp>
    </p:spTree>
    <p:extLst>
      <p:ext uri="{BB962C8B-B14F-4D97-AF65-F5344CB8AC3E}">
        <p14:creationId xmlns:p14="http://schemas.microsoft.com/office/powerpoint/2010/main" val="14833091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94" t="-374" r="-37" b="812"/>
          <a:stretch>
            <a:fillRect/>
          </a:stretch>
        </p:blipFill>
        <p:spPr bwMode="auto">
          <a:xfrm>
            <a:off x="0" y="1114425"/>
            <a:ext cx="91440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5410200" y="4997450"/>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chemeClr val="bg1"/>
                </a:solidFill>
              </a:rPr>
              <a:t>Annual average EVI</a:t>
            </a:r>
            <a:endParaRPr lang="en-US" sz="2800">
              <a:solidFill>
                <a:schemeClr val="tx2"/>
              </a:solidFill>
            </a:endParaRPr>
          </a:p>
        </p:txBody>
      </p:sp>
      <p:pic>
        <p:nvPicPr>
          <p:cNvPr id="4" name="Picture 4" descr="EVI_Legend2"/>
          <p:cNvPicPr>
            <a:picLocks noChangeAspect="1" noChangeArrowheads="1"/>
          </p:cNvPicPr>
          <p:nvPr/>
        </p:nvPicPr>
        <p:blipFill>
          <a:blip r:embed="rId3" cstate="print">
            <a:extLst>
              <a:ext uri="{28A0092B-C50C-407E-A947-70E740481C1C}">
                <a14:useLocalDpi xmlns:a14="http://schemas.microsoft.com/office/drawing/2010/main" val="0"/>
              </a:ext>
            </a:extLst>
          </a:blip>
          <a:srcRect t="17406" r="20242" b="1985"/>
          <a:stretch>
            <a:fillRect/>
          </a:stretch>
        </p:blipFill>
        <p:spPr bwMode="auto">
          <a:xfrm>
            <a:off x="152400" y="3124200"/>
            <a:ext cx="10239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52400" y="228600"/>
            <a:ext cx="4111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solidFill>
                  <a:schemeClr val="tx2"/>
                </a:solidFill>
              </a:rPr>
              <a:t>CMG MOD13C1</a:t>
            </a:r>
          </a:p>
        </p:txBody>
      </p:sp>
      <p:sp>
        <p:nvSpPr>
          <p:cNvPr id="6" name="Rectangle 5"/>
          <p:cNvSpPr/>
          <p:nvPr/>
        </p:nvSpPr>
        <p:spPr>
          <a:xfrm>
            <a:off x="2179636" y="6019800"/>
            <a:ext cx="6964363" cy="369332"/>
          </a:xfrm>
          <a:prstGeom prst="rect">
            <a:avLst/>
          </a:prstGeom>
        </p:spPr>
        <p:txBody>
          <a:bodyPr wrap="square">
            <a:spAutoFit/>
          </a:bodyPr>
          <a:lstStyle/>
          <a:p>
            <a:r>
              <a:rPr lang="en-US" dirty="0"/>
              <a:t>https://lpdaac.usgs.gov/products/modis_products_table/mod13c1</a:t>
            </a:r>
          </a:p>
        </p:txBody>
      </p:sp>
    </p:spTree>
    <p:extLst>
      <p:ext uri="{BB962C8B-B14F-4D97-AF65-F5344CB8AC3E}">
        <p14:creationId xmlns:p14="http://schemas.microsoft.com/office/powerpoint/2010/main" val="5996397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85800" y="1981200"/>
            <a:ext cx="77724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latin typeface="Comic Sans MS" pitchFamily="66" charset="0"/>
              </a:rPr>
              <a:t>The NDVI has been widely used in various operational applications, including </a:t>
            </a:r>
          </a:p>
          <a:p>
            <a:pPr lvl="1"/>
            <a:r>
              <a:rPr lang="en-US" sz="2000" dirty="0" smtClean="0">
                <a:latin typeface="Comic Sans MS" pitchFamily="66" charset="0"/>
              </a:rPr>
              <a:t>famine early warning systems, </a:t>
            </a:r>
          </a:p>
          <a:p>
            <a:pPr lvl="1"/>
            <a:r>
              <a:rPr lang="en-US" sz="2000" dirty="0" smtClean="0">
                <a:latin typeface="Comic Sans MS" pitchFamily="66" charset="0"/>
              </a:rPr>
              <a:t>land cover classification, </a:t>
            </a:r>
          </a:p>
          <a:p>
            <a:pPr lvl="1"/>
            <a:r>
              <a:rPr lang="en-US" sz="2000" dirty="0" smtClean="0">
                <a:latin typeface="Comic Sans MS" pitchFamily="66" charset="0"/>
              </a:rPr>
              <a:t>health and epidemiology, </a:t>
            </a:r>
          </a:p>
          <a:p>
            <a:pPr lvl="1"/>
            <a:r>
              <a:rPr lang="en-US" sz="2000" dirty="0" smtClean="0">
                <a:latin typeface="Comic Sans MS" pitchFamily="66" charset="0"/>
              </a:rPr>
              <a:t>drought detection, </a:t>
            </a:r>
          </a:p>
          <a:p>
            <a:pPr lvl="1"/>
            <a:r>
              <a:rPr lang="en-US" sz="2000" dirty="0" smtClean="0">
                <a:latin typeface="Comic Sans MS" pitchFamily="66" charset="0"/>
              </a:rPr>
              <a:t>land degradation, </a:t>
            </a:r>
          </a:p>
          <a:p>
            <a:pPr lvl="1"/>
            <a:r>
              <a:rPr lang="en-US" sz="2000" dirty="0" smtClean="0">
                <a:latin typeface="Comic Sans MS" pitchFamily="66" charset="0"/>
              </a:rPr>
              <a:t>deforestation, </a:t>
            </a:r>
          </a:p>
          <a:p>
            <a:pPr lvl="1"/>
            <a:r>
              <a:rPr lang="en-US" sz="2000" dirty="0" smtClean="0">
                <a:latin typeface="Comic Sans MS" pitchFamily="66" charset="0"/>
              </a:rPr>
              <a:t>change detection and monitoring. </a:t>
            </a:r>
            <a:endParaRPr lang="en-US" sz="2000" dirty="0">
              <a:latin typeface="Comic Sans MS" pitchFamily="66" charset="0"/>
            </a:endParaRPr>
          </a:p>
        </p:txBody>
      </p:sp>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NDVI Applications</a:t>
            </a:r>
            <a:endParaRPr lang="en-US" sz="2400" b="1" i="1" dirty="0">
              <a:latin typeface="Comic Sans MS" pitchFamily="66" charset="0"/>
            </a:endParaRPr>
          </a:p>
        </p:txBody>
      </p:sp>
    </p:spTree>
    <p:extLst>
      <p:ext uri="{BB962C8B-B14F-4D97-AF65-F5344CB8AC3E}">
        <p14:creationId xmlns:p14="http://schemas.microsoft.com/office/powerpoint/2010/main" val="3049924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0" y="532289"/>
            <a:ext cx="3576107" cy="369332"/>
          </a:xfrm>
          <a:prstGeom prst="rect">
            <a:avLst/>
          </a:prstGeom>
        </p:spPr>
        <p:txBody>
          <a:bodyPr wrap="none">
            <a:spAutoFit/>
          </a:bodyPr>
          <a:lstStyle/>
          <a:p>
            <a:r>
              <a:rPr lang="en-US" dirty="0"/>
              <a:t>http://ntsg.umt.edu/project/mod17</a:t>
            </a:r>
          </a:p>
        </p:txBody>
      </p:sp>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08000"/>
            <a:ext cx="462609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MODIS Global GPP/NPP</a:t>
            </a:r>
            <a:endParaRPr lang="en-US" sz="2400" b="1" i="1" dirty="0">
              <a:latin typeface="Comic Sans MS" pitchFamily="66"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69" y="3154840"/>
            <a:ext cx="23050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981" y="3459640"/>
            <a:ext cx="17240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80" y="3899377"/>
            <a:ext cx="1876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742" y="3154840"/>
            <a:ext cx="20002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29" y="3508851"/>
            <a:ext cx="288607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575" y="4323240"/>
            <a:ext cx="5119157" cy="923330"/>
          </a:xfrm>
          <a:prstGeom prst="rect">
            <a:avLst/>
          </a:prstGeom>
          <a:noFill/>
        </p:spPr>
        <p:txBody>
          <a:bodyPr wrap="square" rtlCol="0">
            <a:spAutoFit/>
          </a:bodyPr>
          <a:lstStyle/>
          <a:p>
            <a:r>
              <a:rPr lang="en-US" dirty="0" smtClean="0"/>
              <a:t>GPP: Gross primary production (</a:t>
            </a:r>
            <a:r>
              <a:rPr lang="en-US" dirty="0" err="1" smtClean="0"/>
              <a:t>gC</a:t>
            </a:r>
            <a:r>
              <a:rPr lang="en-US" dirty="0" smtClean="0"/>
              <a:t>/m2/d)</a:t>
            </a:r>
          </a:p>
          <a:p>
            <a:r>
              <a:rPr lang="en-US" dirty="0" smtClean="0"/>
              <a:t>PAR: </a:t>
            </a:r>
            <a:r>
              <a:rPr lang="en-US" dirty="0" err="1" smtClean="0"/>
              <a:t>Photosynthetically</a:t>
            </a:r>
            <a:r>
              <a:rPr lang="en-US" dirty="0" smtClean="0"/>
              <a:t> active radiation</a:t>
            </a:r>
          </a:p>
          <a:p>
            <a:r>
              <a:rPr lang="en-US" dirty="0" smtClean="0"/>
              <a:t>FPAR: Fraction of PAR</a:t>
            </a:r>
            <a:endParaRPr lang="en-US" dirty="0"/>
          </a:p>
        </p:txBody>
      </p:sp>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 y="5217995"/>
            <a:ext cx="1714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682" y="5114291"/>
            <a:ext cx="5086350" cy="369332"/>
          </a:xfrm>
          <a:prstGeom prst="rect">
            <a:avLst/>
          </a:prstGeom>
          <a:noFill/>
        </p:spPr>
        <p:txBody>
          <a:bodyPr wrap="square" rtlCol="0">
            <a:spAutoFit/>
          </a:bodyPr>
          <a:lstStyle/>
          <a:p>
            <a:r>
              <a:rPr lang="en-US" dirty="0" smtClean="0"/>
              <a:t>: Light use efficiency parameter (</a:t>
            </a:r>
            <a:r>
              <a:rPr lang="en-US" dirty="0" err="1" smtClean="0"/>
              <a:t>gC</a:t>
            </a:r>
            <a:r>
              <a:rPr lang="en-US" dirty="0" smtClean="0"/>
              <a:t>/MJ)</a:t>
            </a:r>
            <a:endParaRPr lang="en-US" dirty="0"/>
          </a:p>
        </p:txBody>
      </p:sp>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44" y="5493148"/>
            <a:ext cx="3714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37606" y="5438141"/>
            <a:ext cx="6562725" cy="369332"/>
          </a:xfrm>
          <a:prstGeom prst="rect">
            <a:avLst/>
          </a:prstGeom>
          <a:noFill/>
        </p:spPr>
        <p:txBody>
          <a:bodyPr wrap="square" rtlCol="0">
            <a:spAutoFit/>
          </a:bodyPr>
          <a:lstStyle/>
          <a:p>
            <a:r>
              <a:rPr lang="en-US" dirty="0" smtClean="0"/>
              <a:t>: Downward surface solar shortwave radiation (MJ/m2/d)</a:t>
            </a:r>
            <a:endParaRPr lang="en-US" dirty="0"/>
          </a:p>
        </p:txBody>
      </p:sp>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532" y="5840811"/>
            <a:ext cx="3619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66182" y="5728654"/>
            <a:ext cx="5086350" cy="369332"/>
          </a:xfrm>
          <a:prstGeom prst="rect">
            <a:avLst/>
          </a:prstGeom>
          <a:noFill/>
        </p:spPr>
        <p:txBody>
          <a:bodyPr wrap="square" rtlCol="0">
            <a:spAutoFit/>
          </a:bodyPr>
          <a:lstStyle/>
          <a:p>
            <a:r>
              <a:rPr lang="en-US" dirty="0" smtClean="0"/>
              <a:t>: Maximum e under optimal conditions (</a:t>
            </a:r>
            <a:r>
              <a:rPr lang="en-US" dirty="0" err="1" smtClean="0"/>
              <a:t>gC</a:t>
            </a:r>
            <a:r>
              <a:rPr lang="en-US" dirty="0" smtClean="0"/>
              <a:t>/MJ)</a:t>
            </a:r>
            <a:endParaRPr lang="en-US" dirty="0"/>
          </a:p>
        </p:txBody>
      </p:sp>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394" y="6097986"/>
            <a:ext cx="2571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99507" y="6022857"/>
            <a:ext cx="3586694" cy="369332"/>
          </a:xfrm>
          <a:prstGeom prst="rect">
            <a:avLst/>
          </a:prstGeom>
          <a:noFill/>
        </p:spPr>
        <p:txBody>
          <a:bodyPr wrap="square" rtlCol="0">
            <a:spAutoFit/>
          </a:bodyPr>
          <a:lstStyle/>
          <a:p>
            <a:r>
              <a:rPr lang="en-US" dirty="0" smtClean="0"/>
              <a:t>: Daily minimum temperature scalar</a:t>
            </a:r>
            <a:endParaRPr lang="en-US" dirty="0"/>
          </a:p>
        </p:txBody>
      </p:sp>
      <p:pic>
        <p:nvPicPr>
          <p:cNvPr id="205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82" y="6458784"/>
            <a:ext cx="5334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83357" y="6415921"/>
            <a:ext cx="4296331" cy="369332"/>
          </a:xfrm>
          <a:prstGeom prst="rect">
            <a:avLst/>
          </a:prstGeom>
          <a:noFill/>
        </p:spPr>
        <p:txBody>
          <a:bodyPr wrap="square" rtlCol="0">
            <a:spAutoFit/>
          </a:bodyPr>
          <a:lstStyle/>
          <a:p>
            <a:r>
              <a:rPr lang="en-US" dirty="0" smtClean="0"/>
              <a:t>: Vapor pressure deficits (VPD) scalar</a:t>
            </a:r>
            <a:endParaRPr lang="en-US" dirty="0"/>
          </a:p>
        </p:txBody>
      </p:sp>
      <p:pic>
        <p:nvPicPr>
          <p:cNvPr id="206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6732" y="4358006"/>
            <a:ext cx="6762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357282" y="4311431"/>
            <a:ext cx="3785129" cy="646331"/>
          </a:xfrm>
          <a:prstGeom prst="rect">
            <a:avLst/>
          </a:prstGeom>
          <a:noFill/>
        </p:spPr>
        <p:txBody>
          <a:bodyPr wrap="square" rtlCol="0">
            <a:spAutoFit/>
          </a:bodyPr>
          <a:lstStyle/>
          <a:p>
            <a:r>
              <a:rPr lang="en-US" dirty="0" smtClean="0"/>
              <a:t>: Net photosynthesis, an intermediate variable between GPP and NPP</a:t>
            </a:r>
            <a:endParaRPr lang="en-US" dirty="0"/>
          </a:p>
        </p:txBody>
      </p:sp>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75" y="5121000"/>
            <a:ext cx="438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6115050" y="5023684"/>
            <a:ext cx="3027361" cy="923330"/>
          </a:xfrm>
          <a:prstGeom prst="rect">
            <a:avLst/>
          </a:prstGeom>
          <a:noFill/>
        </p:spPr>
        <p:txBody>
          <a:bodyPr wrap="square" rtlCol="0">
            <a:spAutoFit/>
          </a:bodyPr>
          <a:lstStyle/>
          <a:p>
            <a:r>
              <a:rPr lang="en-US" dirty="0" smtClean="0"/>
              <a:t>: Maintenance respiration from living leaves and fine roots (</a:t>
            </a:r>
            <a:r>
              <a:rPr lang="en-US" dirty="0" err="1" smtClean="0"/>
              <a:t>gC</a:t>
            </a:r>
            <a:r>
              <a:rPr lang="en-US" dirty="0" smtClean="0"/>
              <a:t>/m2/d)</a:t>
            </a:r>
            <a:endParaRPr lang="en-US" dirty="0"/>
          </a:p>
        </p:txBody>
      </p:sp>
      <p:pic>
        <p:nvPicPr>
          <p:cNvPr id="206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7587" y="5969398"/>
            <a:ext cx="457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195357" y="5848945"/>
            <a:ext cx="3948643" cy="646331"/>
          </a:xfrm>
          <a:prstGeom prst="rect">
            <a:avLst/>
          </a:prstGeom>
          <a:noFill/>
        </p:spPr>
        <p:txBody>
          <a:bodyPr wrap="square" rtlCol="0">
            <a:spAutoFit/>
          </a:bodyPr>
          <a:lstStyle/>
          <a:p>
            <a:r>
              <a:rPr lang="en-US" dirty="0" smtClean="0"/>
              <a:t>: Annual maintenance respiration from living wood (</a:t>
            </a:r>
            <a:r>
              <a:rPr lang="en-US" dirty="0" err="1" smtClean="0"/>
              <a:t>gC</a:t>
            </a:r>
            <a:r>
              <a:rPr lang="en-US" dirty="0" smtClean="0"/>
              <a:t>/m2/d)</a:t>
            </a:r>
            <a:endParaRPr lang="en-US" dirty="0"/>
          </a:p>
        </p:txBody>
      </p:sp>
      <p:sp>
        <p:nvSpPr>
          <p:cNvPr id="27" name="TextBox 26"/>
          <p:cNvSpPr txBox="1"/>
          <p:nvPr/>
        </p:nvSpPr>
        <p:spPr>
          <a:xfrm>
            <a:off x="4476749" y="6420684"/>
            <a:ext cx="4667251" cy="369332"/>
          </a:xfrm>
          <a:prstGeom prst="rect">
            <a:avLst/>
          </a:prstGeom>
          <a:noFill/>
        </p:spPr>
        <p:txBody>
          <a:bodyPr wrap="square" rtlCol="0">
            <a:spAutoFit/>
          </a:bodyPr>
          <a:lstStyle/>
          <a:p>
            <a:r>
              <a:rPr lang="en-US" dirty="0" smtClean="0"/>
              <a:t>NPP: Annual net primary production (</a:t>
            </a:r>
            <a:r>
              <a:rPr lang="en-US" dirty="0" err="1" smtClean="0"/>
              <a:t>gC</a:t>
            </a:r>
            <a:r>
              <a:rPr lang="en-US" dirty="0" smtClean="0"/>
              <a:t>/m2/</a:t>
            </a:r>
            <a:r>
              <a:rPr lang="en-US" dirty="0" err="1" smtClean="0"/>
              <a:t>yr</a:t>
            </a:r>
            <a:r>
              <a:rPr lang="en-US" dirty="0" smtClean="0"/>
              <a:t>)</a:t>
            </a:r>
          </a:p>
        </p:txBody>
      </p:sp>
    </p:spTree>
    <p:extLst>
      <p:ext uri="{BB962C8B-B14F-4D97-AF65-F5344CB8AC3E}">
        <p14:creationId xmlns:p14="http://schemas.microsoft.com/office/powerpoint/2010/main" val="26886301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55598"/>
            <a:ext cx="4672825"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665123"/>
            <a:ext cx="3576107" cy="369332"/>
          </a:xfrm>
          <a:prstGeom prst="rect">
            <a:avLst/>
          </a:prstGeom>
        </p:spPr>
        <p:txBody>
          <a:bodyPr wrap="none">
            <a:spAutoFit/>
          </a:bodyPr>
          <a:lstStyle/>
          <a:p>
            <a:r>
              <a:rPr lang="en-US" dirty="0"/>
              <a:t>http://ntsg.umt.edu/project/mod16</a:t>
            </a:r>
          </a:p>
        </p:txBody>
      </p:sp>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MODIS Global Evapotranspiration</a:t>
            </a:r>
            <a:endParaRPr lang="en-US" sz="2400" b="1" i="1" dirty="0">
              <a:latin typeface="Comic Sans MS" pitchFamily="66" charset="0"/>
            </a:endParaRPr>
          </a:p>
        </p:txBody>
      </p:sp>
      <p:sp>
        <p:nvSpPr>
          <p:cNvPr id="6" name="Rectangle 6"/>
          <p:cNvSpPr>
            <a:spLocks noChangeArrowheads="1"/>
          </p:cNvSpPr>
          <p:nvPr/>
        </p:nvSpPr>
        <p:spPr bwMode="auto">
          <a:xfrm>
            <a:off x="-11113" y="3276600"/>
            <a:ext cx="9153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latin typeface="Comic Sans MS" pitchFamily="66" charset="0"/>
              </a:rPr>
              <a:t>The MOD16 ET algorithm is based on the Penman-</a:t>
            </a:r>
            <a:r>
              <a:rPr lang="en-US" dirty="0" err="1">
                <a:latin typeface="Comic Sans MS" pitchFamily="66" charset="0"/>
              </a:rPr>
              <a:t>Monteith</a:t>
            </a:r>
            <a:r>
              <a:rPr lang="en-US" dirty="0">
                <a:latin typeface="Comic Sans MS" pitchFamily="66" charset="0"/>
              </a:rPr>
              <a:t> equation (</a:t>
            </a:r>
            <a:r>
              <a:rPr lang="en-US" dirty="0" err="1">
                <a:latin typeface="Comic Sans MS" pitchFamily="66" charset="0"/>
              </a:rPr>
              <a:t>Monteith</a:t>
            </a:r>
            <a:r>
              <a:rPr lang="en-US" dirty="0">
                <a:latin typeface="Comic Sans MS" pitchFamily="66" charset="0"/>
              </a:rPr>
              <a:t>, 1965</a:t>
            </a:r>
            <a:r>
              <a:rPr lang="en-US" dirty="0" smtClean="0">
                <a:latin typeface="Comic Sans MS" pitchFamily="66" charset="0"/>
              </a:rPr>
              <a:t>)</a:t>
            </a:r>
          </a:p>
          <a:p>
            <a:pPr>
              <a:spcBef>
                <a:spcPct val="20000"/>
              </a:spcBef>
              <a:buFont typeface="Wingdings" pitchFamily="2" charset="2"/>
              <a:buChar char="Ø"/>
            </a:pPr>
            <a:endParaRPr lang="en-US" dirty="0">
              <a:latin typeface="Comic Sans MS" pitchFamily="66"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buFont typeface="Wingdings" pitchFamily="2" charset="2"/>
              <a:buChar char="Ø"/>
            </a:pPr>
            <a:r>
              <a:rPr lang="en-US" dirty="0" smtClean="0">
                <a:latin typeface="Comic Sans MS" pitchFamily="66" charset="0"/>
              </a:rPr>
              <a:t>Terrestrial ET includes evaporation from wet and moist soil, from rain water intercepted by the canopy + the transpiration through stomata on plant leaves and stems</a:t>
            </a: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86200"/>
            <a:ext cx="19716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187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646331"/>
          </a:xfrm>
          <a:prstGeom prst="rect">
            <a:avLst/>
          </a:prstGeom>
        </p:spPr>
        <p:txBody>
          <a:bodyPr wrap="square">
            <a:spAutoFit/>
          </a:bodyPr>
          <a:lstStyle/>
          <a:p>
            <a:r>
              <a:rPr lang="en-US" dirty="0"/>
              <a:t>http://earthdata.nasa.gov/our-community/community-data-system-programs/measures-projects</a:t>
            </a:r>
          </a:p>
        </p:txBody>
      </p:sp>
      <p:sp>
        <p:nvSpPr>
          <p:cNvPr id="3" name="Rectangle 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NASA’s Earth Observing System Data and Information System</a:t>
            </a:r>
            <a:endParaRPr lang="en-US" sz="2400" b="1" i="1" dirty="0">
              <a:latin typeface="Comic Sans MS" pitchFamily="66" charset="0"/>
            </a:endParaRPr>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229677" cy="435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101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383268"/>
            <a:ext cx="3252044" cy="369332"/>
          </a:xfrm>
          <a:prstGeom prst="rect">
            <a:avLst/>
          </a:prstGeom>
        </p:spPr>
        <p:txBody>
          <a:bodyPr wrap="none">
            <a:spAutoFit/>
          </a:bodyPr>
          <a:lstStyle/>
          <a:p>
            <a:r>
              <a:rPr lang="en-US" dirty="0"/>
              <a:t>http://freezethaw.ntsg.umt.edu/</a:t>
            </a:r>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52600"/>
            <a:ext cx="8077200" cy="439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Landscape Freeze/Thaw Dynamics</a:t>
            </a:r>
            <a:endParaRPr lang="en-US" sz="2400" b="1" i="1" dirty="0">
              <a:latin typeface="Comic Sans MS" pitchFamily="66" charset="0"/>
            </a:endParaRPr>
          </a:p>
        </p:txBody>
      </p:sp>
    </p:spTree>
    <p:extLst>
      <p:ext uri="{BB962C8B-B14F-4D97-AF65-F5344CB8AC3E}">
        <p14:creationId xmlns:p14="http://schemas.microsoft.com/office/powerpoint/2010/main" val="2938772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yste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025" y="609600"/>
            <a:ext cx="3762375" cy="28217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The Concept of Remote Sensing</a:t>
            </a:r>
            <a:endParaRPr lang="en-US" sz="2800" b="1" i="1" dirty="0">
              <a:latin typeface="Comic Sans MS" pitchFamily="66" charset="0"/>
            </a:endParaRPr>
          </a:p>
        </p:txBody>
      </p:sp>
      <p:sp>
        <p:nvSpPr>
          <p:cNvPr id="3" name="TextBox 2"/>
          <p:cNvSpPr txBox="1"/>
          <p:nvPr/>
        </p:nvSpPr>
        <p:spPr>
          <a:xfrm>
            <a:off x="3352800" y="914400"/>
            <a:ext cx="762000" cy="369332"/>
          </a:xfrm>
          <a:prstGeom prst="rect">
            <a:avLst/>
          </a:prstGeom>
          <a:noFill/>
        </p:spPr>
        <p:txBody>
          <a:bodyPr wrap="square" rtlCol="0">
            <a:spAutoFit/>
          </a:bodyPr>
          <a:lstStyle/>
          <a:p>
            <a:r>
              <a:rPr lang="en-US" dirty="0" smtClean="0"/>
              <a:t>Sun</a:t>
            </a:r>
            <a:endParaRPr lang="en-US" dirty="0"/>
          </a:p>
        </p:txBody>
      </p:sp>
      <p:sp>
        <p:nvSpPr>
          <p:cNvPr id="8" name="TextBox 7"/>
          <p:cNvSpPr txBox="1"/>
          <p:nvPr/>
        </p:nvSpPr>
        <p:spPr>
          <a:xfrm>
            <a:off x="2486025" y="2944773"/>
            <a:ext cx="1066800" cy="369332"/>
          </a:xfrm>
          <a:prstGeom prst="rect">
            <a:avLst/>
          </a:prstGeom>
          <a:noFill/>
        </p:spPr>
        <p:txBody>
          <a:bodyPr wrap="square" rtlCol="0">
            <a:spAutoFit/>
          </a:bodyPr>
          <a:lstStyle/>
          <a:p>
            <a:r>
              <a:rPr lang="en-US" dirty="0" smtClean="0"/>
              <a:t>Objects</a:t>
            </a:r>
            <a:endParaRPr lang="en-US" dirty="0"/>
          </a:p>
        </p:txBody>
      </p:sp>
      <p:sp>
        <p:nvSpPr>
          <p:cNvPr id="9" name="TextBox 8"/>
          <p:cNvSpPr txBox="1"/>
          <p:nvPr/>
        </p:nvSpPr>
        <p:spPr>
          <a:xfrm>
            <a:off x="5181600" y="882134"/>
            <a:ext cx="914400" cy="369332"/>
          </a:xfrm>
          <a:prstGeom prst="rect">
            <a:avLst/>
          </a:prstGeom>
          <a:noFill/>
        </p:spPr>
        <p:txBody>
          <a:bodyPr wrap="square" rtlCol="0">
            <a:spAutoFit/>
          </a:bodyPr>
          <a:lstStyle/>
          <a:p>
            <a:r>
              <a:rPr lang="en-US" dirty="0" smtClean="0"/>
              <a:t>Sensor</a:t>
            </a:r>
            <a:endParaRPr lang="en-US" dirty="0"/>
          </a:p>
        </p:txBody>
      </p:sp>
      <p:sp>
        <p:nvSpPr>
          <p:cNvPr id="10" name="Rectangle 6"/>
          <p:cNvSpPr>
            <a:spLocks noChangeArrowheads="1"/>
          </p:cNvSpPr>
          <p:nvPr/>
        </p:nvSpPr>
        <p:spPr bwMode="auto">
          <a:xfrm>
            <a:off x="-9526" y="3659981"/>
            <a:ext cx="9153525" cy="319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Energy recorded by remote sensing systems undergoes fundamental interactions that should be understood to properly interpret the remotely sensed data</a:t>
            </a:r>
          </a:p>
          <a:p>
            <a:pPr>
              <a:spcBef>
                <a:spcPct val="20000"/>
              </a:spcBef>
              <a:buFont typeface="Wingdings" pitchFamily="2" charset="2"/>
              <a:buChar char="Ø"/>
            </a:pPr>
            <a:r>
              <a:rPr lang="en-US" b="1" dirty="0" smtClean="0">
                <a:latin typeface="Comic Sans MS" pitchFamily="66" charset="0"/>
              </a:rPr>
              <a:t>The remotely sensed energy (EMR) comes from the Sun</a:t>
            </a:r>
          </a:p>
          <a:p>
            <a:pPr>
              <a:spcBef>
                <a:spcPct val="20000"/>
              </a:spcBef>
            </a:pPr>
            <a:r>
              <a:rPr lang="en-US" b="1" dirty="0" smtClean="0">
                <a:solidFill>
                  <a:srgbClr val="00B050"/>
                </a:solidFill>
                <a:latin typeface="Comic Sans MS" pitchFamily="66" charset="0"/>
                <a:cs typeface="Times New Roman" pitchFamily="18" charset="0"/>
              </a:rPr>
              <a:t> ●is radiated by atomic particles from the Sun (source),</a:t>
            </a:r>
          </a:p>
          <a:p>
            <a:pPr>
              <a:spcBef>
                <a:spcPct val="20000"/>
              </a:spcBef>
            </a:pPr>
            <a:r>
              <a:rPr lang="en-US" b="1" dirty="0" smtClean="0">
                <a:solidFill>
                  <a:srgbClr val="00B050"/>
                </a:solidFill>
                <a:latin typeface="Comic Sans MS" pitchFamily="66" charset="0"/>
                <a:cs typeface="Times New Roman" pitchFamily="18" charset="0"/>
              </a:rPr>
              <a:t> ●propagates through the vacuum of space at the speed of light,</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●interacts with the Earth’s atmosphere</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●interacts with the Earth’s </a:t>
            </a:r>
            <a:r>
              <a:rPr lang="en-US" b="1" dirty="0" smtClean="0">
                <a:solidFill>
                  <a:srgbClr val="00B050"/>
                </a:solidFill>
                <a:latin typeface="Comic Sans MS" pitchFamily="66" charset="0"/>
                <a:cs typeface="Times New Roman" pitchFamily="18" charset="0"/>
              </a:rPr>
              <a:t>surface</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●interacts with the Earth’s </a:t>
            </a:r>
            <a:r>
              <a:rPr lang="en-US" b="1" dirty="0" smtClean="0">
                <a:solidFill>
                  <a:srgbClr val="00B050"/>
                </a:solidFill>
                <a:latin typeface="Comic Sans MS" pitchFamily="66" charset="0"/>
                <a:cs typeface="Times New Roman" pitchFamily="18" charset="0"/>
              </a:rPr>
              <a:t>atmosphere once again, and</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●finally reaches the remote sensor</a:t>
            </a:r>
            <a:endParaRPr lang="en-US" b="1" dirty="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11" name="Picture 5" descr="spectrum3"/>
          <p:cNvPicPr>
            <a:picLocks noChangeAspect="1" noChangeArrowheads="1"/>
          </p:cNvPicPr>
          <p:nvPr/>
        </p:nvPicPr>
        <p:blipFill>
          <a:blip r:embed="rId4" cstate="print">
            <a:extLst>
              <a:ext uri="{28A0092B-C50C-407E-A947-70E740481C1C}">
                <a14:useLocalDpi xmlns:a14="http://schemas.microsoft.com/office/drawing/2010/main" val="0"/>
              </a:ext>
            </a:extLst>
          </a:blip>
          <a:srcRect l="2469" r="3703" b="19713"/>
          <a:stretch>
            <a:fillRect/>
          </a:stretch>
        </p:blipFill>
        <p:spPr bwMode="auto">
          <a:xfrm>
            <a:off x="101257" y="1419225"/>
            <a:ext cx="2384768" cy="9727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66800" y="1066800"/>
            <a:ext cx="679994" cy="369332"/>
          </a:xfrm>
          <a:prstGeom prst="rect">
            <a:avLst/>
          </a:prstGeom>
        </p:spPr>
        <p:txBody>
          <a:bodyPr wrap="none">
            <a:spAutoFit/>
          </a:bodyPr>
          <a:lstStyle/>
          <a:p>
            <a:r>
              <a:rPr lang="en-US" b="1" dirty="0">
                <a:latin typeface="Comic Sans MS" pitchFamily="66" charset="0"/>
              </a:rPr>
              <a:t>EMR</a:t>
            </a:r>
            <a:endParaRPr lang="en-US" dirty="0"/>
          </a:p>
        </p:txBody>
      </p:sp>
    </p:spTree>
    <p:extLst>
      <p:ext uri="{BB962C8B-B14F-4D97-AF65-F5344CB8AC3E}">
        <p14:creationId xmlns:p14="http://schemas.microsoft.com/office/powerpoint/2010/main" val="6851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Phenology</a:t>
            </a:r>
            <a:endParaRPr lang="en-US" sz="2400" b="1" i="1" dirty="0">
              <a:latin typeface="Comic Sans MS" pitchFamily="66" charset="0"/>
            </a:endParaRPr>
          </a:p>
        </p:txBody>
      </p:sp>
      <p:sp>
        <p:nvSpPr>
          <p:cNvPr id="3" name="Rectangle 2"/>
          <p:cNvSpPr/>
          <p:nvPr/>
        </p:nvSpPr>
        <p:spPr>
          <a:xfrm>
            <a:off x="0" y="838200"/>
            <a:ext cx="2058705" cy="369332"/>
          </a:xfrm>
          <a:prstGeom prst="rect">
            <a:avLst/>
          </a:prstGeom>
        </p:spPr>
        <p:txBody>
          <a:bodyPr wrap="none">
            <a:spAutoFit/>
          </a:bodyPr>
          <a:lstStyle/>
          <a:p>
            <a:r>
              <a:rPr lang="en-US" dirty="0"/>
              <a:t>https://usanpn.org/</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98007"/>
            <a:ext cx="4267200" cy="256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53075" y="2208133"/>
            <a:ext cx="3042821" cy="369332"/>
          </a:xfrm>
          <a:prstGeom prst="rect">
            <a:avLst/>
          </a:prstGeom>
        </p:spPr>
        <p:txBody>
          <a:bodyPr wrap="none">
            <a:spAutoFit/>
          </a:bodyPr>
          <a:lstStyle/>
          <a:p>
            <a:r>
              <a:rPr lang="en-US" dirty="0"/>
              <a:t>http://phenology.arizona.edu/</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577465"/>
            <a:ext cx="4286250" cy="258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616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762000"/>
            <a:ext cx="9144000" cy="369332"/>
          </a:xfrm>
          <a:prstGeom prst="rect">
            <a:avLst/>
          </a:prstGeom>
        </p:spPr>
        <p:txBody>
          <a:bodyPr wrap="square">
            <a:spAutoFit/>
          </a:bodyPr>
          <a:lstStyle/>
          <a:p>
            <a:r>
              <a:rPr lang="en-US" dirty="0"/>
              <a:t>http://www.star.nesdis.noaa.gov/smcd/emb/vci/VH/vh_browse.php</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5400"/>
            <a:ext cx="8443076" cy="458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Vegetation Health Monitoring</a:t>
            </a:r>
            <a:endParaRPr lang="en-US" sz="2400" b="1" i="1" dirty="0">
              <a:latin typeface="Comic Sans MS" pitchFamily="66" charset="0"/>
            </a:endParaRPr>
          </a:p>
        </p:txBody>
      </p:sp>
    </p:spTree>
    <p:extLst>
      <p:ext uri="{BB962C8B-B14F-4D97-AF65-F5344CB8AC3E}">
        <p14:creationId xmlns:p14="http://schemas.microsoft.com/office/powerpoint/2010/main" val="3597874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US Drought Monitoring</a:t>
            </a:r>
            <a:endParaRPr lang="en-US" sz="2400" b="1" i="1" dirty="0">
              <a:latin typeface="Comic Sans MS" pitchFamily="66" charset="0"/>
            </a:endParaRPr>
          </a:p>
        </p:txBody>
      </p:sp>
      <p:sp>
        <p:nvSpPr>
          <p:cNvPr id="2" name="Rectangle 1"/>
          <p:cNvSpPr/>
          <p:nvPr/>
        </p:nvSpPr>
        <p:spPr>
          <a:xfrm>
            <a:off x="5486400" y="2992930"/>
            <a:ext cx="2337499" cy="369332"/>
          </a:xfrm>
          <a:prstGeom prst="rect">
            <a:avLst/>
          </a:prstGeom>
        </p:spPr>
        <p:txBody>
          <a:bodyPr wrap="none">
            <a:spAutoFit/>
          </a:bodyPr>
          <a:lstStyle/>
          <a:p>
            <a:r>
              <a:rPr lang="en-US" dirty="0"/>
              <a:t>http://drought.unl.edu</a:t>
            </a: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300" y="3405664"/>
            <a:ext cx="5734650" cy="34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Reg107Dv00_palm07_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438151"/>
            <a:ext cx="4954588" cy="289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drmon0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562" y="459457"/>
            <a:ext cx="3200400" cy="248031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 name="Line 6"/>
          <p:cNvSpPr>
            <a:spLocks noChangeShapeType="1"/>
          </p:cNvSpPr>
          <p:nvPr/>
        </p:nvSpPr>
        <p:spPr bwMode="auto">
          <a:xfrm flipV="1">
            <a:off x="1933574" y="1600200"/>
            <a:ext cx="4324051" cy="510064"/>
          </a:xfrm>
          <a:prstGeom prst="line">
            <a:avLst/>
          </a:prstGeom>
          <a:noFill/>
          <a:ln w="12700" cap="sq">
            <a:solidFill>
              <a:srgbClr val="80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028432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838200"/>
            <a:ext cx="3125086" cy="369332"/>
          </a:xfrm>
          <a:prstGeom prst="rect">
            <a:avLst/>
          </a:prstGeom>
        </p:spPr>
        <p:txBody>
          <a:bodyPr wrap="none">
            <a:spAutoFit/>
          </a:bodyPr>
          <a:lstStyle/>
          <a:p>
            <a:r>
              <a:rPr lang="en-US" dirty="0"/>
              <a:t>http://www.globalfiredata.org/</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447800"/>
            <a:ext cx="8235854"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Fire Monitoring</a:t>
            </a:r>
            <a:endParaRPr lang="en-US" sz="2400" b="1" i="1" dirty="0">
              <a:latin typeface="Comic Sans MS" pitchFamily="66" charset="0"/>
            </a:endParaRPr>
          </a:p>
        </p:txBody>
      </p:sp>
    </p:spTree>
    <p:extLst>
      <p:ext uri="{BB962C8B-B14F-4D97-AF65-F5344CB8AC3E}">
        <p14:creationId xmlns:p14="http://schemas.microsoft.com/office/powerpoint/2010/main" val="11734156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990600"/>
            <a:ext cx="4551374" cy="369332"/>
          </a:xfrm>
          <a:prstGeom prst="rect">
            <a:avLst/>
          </a:prstGeom>
        </p:spPr>
        <p:txBody>
          <a:bodyPr wrap="none">
            <a:spAutoFit/>
          </a:bodyPr>
          <a:lstStyle/>
          <a:p>
            <a:r>
              <a:rPr lang="en-US" dirty="0"/>
              <a:t>http://www.bu.edu/lcsc/data-documentation/</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668179"/>
            <a:ext cx="8458200" cy="459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Land Cover Mapping</a:t>
            </a:r>
            <a:endParaRPr lang="en-US" sz="2400" b="1" i="1" dirty="0">
              <a:latin typeface="Comic Sans MS" pitchFamily="66" charset="0"/>
            </a:endParaRPr>
          </a:p>
        </p:txBody>
      </p:sp>
    </p:spTree>
    <p:extLst>
      <p:ext uri="{BB962C8B-B14F-4D97-AF65-F5344CB8AC3E}">
        <p14:creationId xmlns:p14="http://schemas.microsoft.com/office/powerpoint/2010/main" val="8150842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11248"/>
            <a:ext cx="6934200" cy="369332"/>
          </a:xfrm>
          <a:prstGeom prst="rect">
            <a:avLst/>
          </a:prstGeom>
        </p:spPr>
        <p:txBody>
          <a:bodyPr wrap="square">
            <a:spAutoFit/>
          </a:bodyPr>
          <a:lstStyle/>
          <a:p>
            <a:r>
              <a:rPr lang="en-US" dirty="0"/>
              <a:t>https://lpdaac.usgs.gov/products/modis_products_table/mcd12c1</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81200"/>
            <a:ext cx="7584419" cy="412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MODIS Land Cover Mapping</a:t>
            </a:r>
            <a:endParaRPr lang="en-US" sz="2400" b="1" i="1" dirty="0">
              <a:latin typeface="Comic Sans MS" pitchFamily="66" charset="0"/>
            </a:endParaRPr>
          </a:p>
        </p:txBody>
      </p:sp>
    </p:spTree>
    <p:extLst>
      <p:ext uri="{BB962C8B-B14F-4D97-AF65-F5344CB8AC3E}">
        <p14:creationId xmlns:p14="http://schemas.microsoft.com/office/powerpoint/2010/main" val="24245014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3225435" cy="369332"/>
          </a:xfrm>
          <a:prstGeom prst="rect">
            <a:avLst/>
          </a:prstGeom>
        </p:spPr>
        <p:txBody>
          <a:bodyPr wrap="none">
            <a:spAutoFit/>
          </a:bodyPr>
          <a:lstStyle/>
          <a:p>
            <a:r>
              <a:rPr lang="en-US" dirty="0"/>
              <a:t>http://www.landcover.org/data/</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8932"/>
            <a:ext cx="4572000" cy="248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Land Cover Facility</a:t>
            </a:r>
            <a:endParaRPr lang="en-US" sz="2400" b="1" i="1" dirty="0">
              <a:latin typeface="Comic Sans MS" pitchFamily="66" charset="0"/>
            </a:endParaRPr>
          </a:p>
        </p:txBody>
      </p:sp>
      <p:sp>
        <p:nvSpPr>
          <p:cNvPr id="5" name="Rectangle 4"/>
          <p:cNvSpPr/>
          <p:nvPr/>
        </p:nvSpPr>
        <p:spPr>
          <a:xfrm>
            <a:off x="4938208" y="2863962"/>
            <a:ext cx="3981450" cy="1200329"/>
          </a:xfrm>
          <a:prstGeom prst="rect">
            <a:avLst/>
          </a:prstGeom>
        </p:spPr>
        <p:txBody>
          <a:bodyPr wrap="square">
            <a:spAutoFit/>
          </a:bodyPr>
          <a:lstStyle/>
          <a:p>
            <a:r>
              <a:rPr lang="en-US" dirty="0" smtClean="0"/>
              <a:t>MODIS Vegetation Continuous Fields</a:t>
            </a:r>
          </a:p>
          <a:p>
            <a:r>
              <a:rPr lang="en-US" dirty="0" smtClean="0"/>
              <a:t>-indicating the combination of tree and herbaceous vegetation cover and bare ground</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391" y="4064291"/>
            <a:ext cx="4640609" cy="279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6979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Cropland Mapping</a:t>
            </a:r>
            <a:endParaRPr lang="en-US" sz="2400" b="1" i="1" dirty="0">
              <a:latin typeface="Comic Sans MS" pitchFamily="66" charset="0"/>
            </a:endParaRPr>
          </a:p>
        </p:txBody>
      </p:sp>
      <p:sp>
        <p:nvSpPr>
          <p:cNvPr id="3" name="Rectangle 2"/>
          <p:cNvSpPr/>
          <p:nvPr/>
        </p:nvSpPr>
        <p:spPr>
          <a:xfrm>
            <a:off x="-1588" y="685800"/>
            <a:ext cx="9144000" cy="369332"/>
          </a:xfrm>
          <a:prstGeom prst="rect">
            <a:avLst/>
          </a:prstGeom>
        </p:spPr>
        <p:txBody>
          <a:bodyPr wrap="square">
            <a:spAutoFit/>
          </a:bodyPr>
          <a:lstStyle/>
          <a:p>
            <a:r>
              <a:rPr lang="en-US" dirty="0"/>
              <a:t>https://powellcenter.usgs.gov/globalcroplandwater/</a:t>
            </a:r>
          </a:p>
        </p:txBody>
      </p:sp>
      <p:pic>
        <p:nvPicPr>
          <p:cNvPr id="38914" name="Picture 2" descr="Spatial Distribution of Cro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3707"/>
            <a:ext cx="5198829"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814204"/>
            <a:ext cx="5008562" cy="301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6922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NASA LCLUC Program</a:t>
            </a:r>
            <a:endParaRPr lang="en-US" sz="2400" b="1" i="1" dirty="0">
              <a:latin typeface="Comic Sans MS" pitchFamily="66" charset="0"/>
            </a:endParaRPr>
          </a:p>
        </p:txBody>
      </p:sp>
      <p:sp>
        <p:nvSpPr>
          <p:cNvPr id="3" name="Rectangle 2"/>
          <p:cNvSpPr/>
          <p:nvPr/>
        </p:nvSpPr>
        <p:spPr>
          <a:xfrm>
            <a:off x="-1588" y="870982"/>
            <a:ext cx="2234330" cy="369332"/>
          </a:xfrm>
          <a:prstGeom prst="rect">
            <a:avLst/>
          </a:prstGeom>
        </p:spPr>
        <p:txBody>
          <a:bodyPr wrap="none">
            <a:spAutoFit/>
          </a:bodyPr>
          <a:lstStyle/>
          <a:p>
            <a:r>
              <a:rPr lang="en-US" dirty="0"/>
              <a:t>http://lcluc.umd.edu/</a:t>
            </a: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8100816"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2808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Natural hazards</a:t>
            </a:r>
            <a:endParaRPr lang="en-US" sz="2400" b="1" i="1" dirty="0">
              <a:latin typeface="Comic Sans MS" pitchFamily="66" charset="0"/>
            </a:endParaRPr>
          </a:p>
        </p:txBody>
      </p:sp>
      <p:sp>
        <p:nvSpPr>
          <p:cNvPr id="3" name="Rectangle 2"/>
          <p:cNvSpPr/>
          <p:nvPr/>
        </p:nvSpPr>
        <p:spPr>
          <a:xfrm>
            <a:off x="-1588" y="704593"/>
            <a:ext cx="5105400" cy="369332"/>
          </a:xfrm>
          <a:prstGeom prst="rect">
            <a:avLst/>
          </a:prstGeom>
        </p:spPr>
        <p:txBody>
          <a:bodyPr wrap="square">
            <a:spAutoFit/>
          </a:bodyPr>
          <a:lstStyle/>
          <a:p>
            <a:r>
              <a:rPr lang="en-US" dirty="0"/>
              <a:t>http://earthobservatory.nasa.gov/NaturalHazards/</a:t>
            </a: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7" y="1295400"/>
            <a:ext cx="8401050" cy="505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560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Effect of the Atmosphere on Radiation</a:t>
            </a:r>
            <a:endParaRPr lang="en-US" sz="2800" b="1" i="1" dirty="0">
              <a:latin typeface="Comic Sans MS" pitchFamily="66" charset="0"/>
            </a:endParaRPr>
          </a:p>
        </p:txBody>
      </p:sp>
      <p:sp>
        <p:nvSpPr>
          <p:cNvPr id="14" name="Rectangle 6"/>
          <p:cNvSpPr>
            <a:spLocks noChangeArrowheads="1"/>
          </p:cNvSpPr>
          <p:nvPr/>
        </p:nvSpPr>
        <p:spPr bwMode="auto">
          <a:xfrm>
            <a:off x="0" y="1439862"/>
            <a:ext cx="9153525" cy="367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Refraction refers to the bending of radiation from its original path</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●Only a major factor in long path lengths through the atmosphere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Scattering refers to the redirection of radiation after interaction with a particle in the atmosphere</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●a function of the wavelength of the incident radiation and the size of a particle (e.g., gas molecule, dust, water vapor) encountered</a:t>
            </a:r>
          </a:p>
          <a:p>
            <a:pPr>
              <a:spcBef>
                <a:spcPct val="20000"/>
              </a:spcBef>
              <a:buFont typeface="Wingdings" pitchFamily="2" charset="2"/>
              <a:buChar char="Ø"/>
            </a:pPr>
            <a:r>
              <a:rPr lang="en-US" b="1" dirty="0" smtClean="0">
                <a:latin typeface="Comic Sans MS" pitchFamily="66" charset="0"/>
                <a:cs typeface="Times New Roman" pitchFamily="18" charset="0"/>
              </a:rPr>
              <a:t>Absorption is the incorporation of the radiation within the particle to alter the energy state of the particle</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●Gaseous absorption and aerosol absorption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●Gases that cause the largest impact to RS are CO2, H2O, and O3</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▪Wavelengths (&lt;0.3 </a:t>
            </a:r>
            <a:r>
              <a:rPr lang="en-US" b="1" dirty="0" smtClean="0">
                <a:solidFill>
                  <a:srgbClr val="7030A0"/>
                </a:solidFill>
                <a:latin typeface="Comic Sans MS" pitchFamily="66" charset="0"/>
              </a:rPr>
              <a:t>µm) are almost completely absorbed (e.g., O3)</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▪CO2: greenhouse gas (infrared radiation absorption)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▪H2O: NIR, SWIR, far-infrared and microwave regions</a:t>
            </a:r>
          </a:p>
          <a:p>
            <a:pPr>
              <a:spcBef>
                <a:spcPct val="20000"/>
              </a:spcBef>
              <a:buFont typeface="Wingdings" pitchFamily="2" charset="2"/>
              <a:buChar char="Ø"/>
            </a:pPr>
            <a:r>
              <a:rPr lang="en-US" b="1" dirty="0" smtClean="0">
                <a:latin typeface="Comic Sans MS" pitchFamily="66" charset="0"/>
              </a:rPr>
              <a:t>Scattering and Absorption are referred to as attenuation or extinction</a:t>
            </a:r>
          </a:p>
          <a:p>
            <a:pPr>
              <a:spcBef>
                <a:spcPct val="20000"/>
              </a:spcBef>
              <a:buFont typeface="Wingdings" pitchFamily="2" charset="2"/>
              <a:buChar char="Ø"/>
            </a:pPr>
            <a:r>
              <a:rPr lang="en-US" b="1" dirty="0" smtClean="0">
                <a:latin typeface="Comic Sans MS" pitchFamily="66" charset="0"/>
              </a:rPr>
              <a:t>Infrared Atmospheric window (8-12 µm) can penetrate the earth’s atmosphere</a:t>
            </a:r>
          </a:p>
        </p:txBody>
      </p:sp>
      <p:sp>
        <p:nvSpPr>
          <p:cNvPr id="15" name="Rectangle 14"/>
          <p:cNvSpPr>
            <a:spLocks noChangeArrowheads="1"/>
          </p:cNvSpPr>
          <p:nvPr/>
        </p:nvSpPr>
        <p:spPr bwMode="auto">
          <a:xfrm>
            <a:off x="-19050" y="8382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Atmosphere can refract, scatter, and absorb</a:t>
            </a:r>
          </a:p>
        </p:txBody>
      </p:sp>
    </p:spTree>
    <p:extLst>
      <p:ext uri="{BB962C8B-B14F-4D97-AF65-F5344CB8AC3E}">
        <p14:creationId xmlns:p14="http://schemas.microsoft.com/office/powerpoint/2010/main" val="3713110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114926" y="930276"/>
            <a:ext cx="3576637" cy="376238"/>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1800" b="0">
                <a:solidFill>
                  <a:schemeClr val="tx2"/>
                </a:solidFill>
                <a:effectLst/>
                <a:latin typeface="Times New Roman" pitchFamily="18" charset="0"/>
              </a:rPr>
              <a:t>Energy Demand and Conservation</a:t>
            </a:r>
          </a:p>
        </p:txBody>
      </p:sp>
      <p:sp>
        <p:nvSpPr>
          <p:cNvPr id="3" name="Rectangle 4"/>
          <p:cNvSpPr>
            <a:spLocks noChangeArrowheads="1"/>
          </p:cNvSpPr>
          <p:nvPr/>
        </p:nvSpPr>
        <p:spPr bwMode="auto">
          <a:xfrm>
            <a:off x="4521201" y="5999164"/>
            <a:ext cx="4581525" cy="83185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r>
              <a:rPr lang="en-US" sz="1200" b="0" dirty="0">
                <a:solidFill>
                  <a:schemeClr val="tx2"/>
                </a:solidFill>
                <a:effectLst/>
                <a:latin typeface="Times New Roman" pitchFamily="18" charset="0"/>
              </a:rPr>
              <a:t>		                         </a:t>
            </a:r>
            <a:r>
              <a:rPr lang="en-US" sz="1200" b="0" dirty="0">
                <a:effectLst/>
                <a:latin typeface="Times New Roman" pitchFamily="18" charset="0"/>
              </a:rPr>
              <a:t>Temporal 	  Spatial </a:t>
            </a:r>
          </a:p>
          <a:p>
            <a:r>
              <a:rPr lang="en-US" sz="1200" b="0" dirty="0">
                <a:effectLst/>
                <a:latin typeface="Times New Roman" pitchFamily="18" charset="0"/>
              </a:rPr>
              <a:t>		                         </a:t>
            </a:r>
            <a:r>
              <a:rPr lang="en-US" sz="1200" b="0" u="sng" dirty="0">
                <a:effectLst/>
                <a:latin typeface="Times New Roman" pitchFamily="18" charset="0"/>
              </a:rPr>
              <a:t>Resolution </a:t>
            </a:r>
            <a:r>
              <a:rPr lang="en-US" sz="1200" b="0" dirty="0">
                <a:effectLst/>
                <a:latin typeface="Times New Roman" pitchFamily="18" charset="0"/>
              </a:rPr>
              <a:t>    </a:t>
            </a:r>
            <a:r>
              <a:rPr lang="en-US" sz="1200" b="0" u="sng" dirty="0" err="1">
                <a:effectLst/>
                <a:latin typeface="Times New Roman" pitchFamily="18" charset="0"/>
              </a:rPr>
              <a:t>Resolution</a:t>
            </a:r>
            <a:endParaRPr lang="en-US" sz="1200" b="0" dirty="0">
              <a:solidFill>
                <a:schemeClr val="tx2"/>
              </a:solidFill>
              <a:effectLst/>
              <a:latin typeface="Times New Roman" pitchFamily="18" charset="0"/>
            </a:endParaRPr>
          </a:p>
          <a:p>
            <a:r>
              <a:rPr lang="en-US" sz="1200" b="0" dirty="0">
                <a:solidFill>
                  <a:schemeClr val="tx2"/>
                </a:solidFill>
                <a:effectLst/>
                <a:latin typeface="Times New Roman" pitchFamily="18" charset="0"/>
              </a:rPr>
              <a:t>E1 - energy demand and production potential  1 -  5 years    0.3  -   1 m</a:t>
            </a:r>
          </a:p>
          <a:p>
            <a:r>
              <a:rPr lang="en-US" sz="1200" b="0" dirty="0">
                <a:solidFill>
                  <a:schemeClr val="tx2"/>
                </a:solidFill>
                <a:effectLst/>
                <a:latin typeface="Times New Roman" pitchFamily="18" charset="0"/>
              </a:rPr>
              <a:t>E2 - building insulation surveys	  1 -  5 years     1    -   5 m</a:t>
            </a:r>
          </a:p>
        </p:txBody>
      </p:sp>
      <p:pic>
        <p:nvPicPr>
          <p:cNvPr id="4"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563" y="1538289"/>
            <a:ext cx="4229100" cy="3278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8"/>
          <p:cNvSpPr>
            <a:spLocks noChangeArrowheads="1"/>
          </p:cNvSpPr>
          <p:nvPr/>
        </p:nvSpPr>
        <p:spPr bwMode="auto">
          <a:xfrm>
            <a:off x="4746626" y="4976814"/>
            <a:ext cx="1965325" cy="649287"/>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1200" b="0">
                <a:solidFill>
                  <a:schemeClr val="tx2"/>
                </a:solidFill>
                <a:effectLst/>
                <a:latin typeface="Times New Roman" pitchFamily="18" charset="0"/>
              </a:rPr>
              <a:t>Daytime high resolution (0.3 x 0.3 m) aerial photography of a gymnasium</a:t>
            </a:r>
          </a:p>
        </p:txBody>
      </p:sp>
      <p:sp>
        <p:nvSpPr>
          <p:cNvPr id="6" name="Rectangle 9"/>
          <p:cNvSpPr>
            <a:spLocks noChangeArrowheads="1"/>
          </p:cNvSpPr>
          <p:nvPr/>
        </p:nvSpPr>
        <p:spPr bwMode="auto">
          <a:xfrm>
            <a:off x="6908801" y="4976814"/>
            <a:ext cx="1965325" cy="649287"/>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1200" b="0">
                <a:solidFill>
                  <a:schemeClr val="tx2"/>
                </a:solidFill>
                <a:effectLst/>
                <a:latin typeface="Times New Roman" pitchFamily="18" charset="0"/>
              </a:rPr>
              <a:t>Nighttime 0.3 x 0.3 m thermal infrared </a:t>
            </a:r>
          </a:p>
          <a:p>
            <a:pPr algn="ctr"/>
            <a:r>
              <a:rPr lang="en-US" sz="1200" b="0">
                <a:solidFill>
                  <a:schemeClr val="tx2"/>
                </a:solidFill>
                <a:effectLst/>
                <a:latin typeface="Times New Roman" pitchFamily="18" charset="0"/>
              </a:rPr>
              <a:t>imagery (8 - 14 </a:t>
            </a:r>
            <a:r>
              <a:rPr lang="en-US" sz="1200" b="0">
                <a:solidFill>
                  <a:schemeClr val="tx2"/>
                </a:solidFill>
                <a:effectLst/>
                <a:latin typeface="Symbol" pitchFamily="18" charset="2"/>
              </a:rPr>
              <a:t>m</a:t>
            </a:r>
            <a:r>
              <a:rPr lang="en-US" sz="1200" b="0">
                <a:solidFill>
                  <a:schemeClr val="tx2"/>
                </a:solidFill>
                <a:effectLst/>
                <a:latin typeface="Times New Roman" pitchFamily="18" charset="0"/>
              </a:rPr>
              <a:t>m)</a:t>
            </a:r>
          </a:p>
        </p:txBody>
      </p:sp>
      <p:sp>
        <p:nvSpPr>
          <p:cNvPr id="7" name="Rectangle 2"/>
          <p:cNvSpPr>
            <a:spLocks noChangeArrowheads="1"/>
          </p:cNvSpPr>
          <p:nvPr/>
        </p:nvSpPr>
        <p:spPr bwMode="auto">
          <a:xfrm>
            <a:off x="2376488" y="1358901"/>
            <a:ext cx="2273300" cy="256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4"/>
          <p:cNvSpPr>
            <a:spLocks noChangeArrowheads="1"/>
          </p:cNvSpPr>
          <p:nvPr/>
        </p:nvSpPr>
        <p:spPr bwMode="auto">
          <a:xfrm>
            <a:off x="539750" y="714376"/>
            <a:ext cx="3436938"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2000" b="0">
                <a:solidFill>
                  <a:schemeClr val="tx2"/>
                </a:solidFill>
                <a:effectLst/>
                <a:latin typeface="Times New Roman" pitchFamily="18" charset="0"/>
              </a:rPr>
              <a:t>Socioeconomic Characteristics</a:t>
            </a:r>
          </a:p>
        </p:txBody>
      </p:sp>
      <p:sp>
        <p:nvSpPr>
          <p:cNvPr id="9" name="Rectangle 5"/>
          <p:cNvSpPr>
            <a:spLocks noChangeArrowheads="1"/>
          </p:cNvSpPr>
          <p:nvPr/>
        </p:nvSpPr>
        <p:spPr bwMode="auto">
          <a:xfrm>
            <a:off x="-7937" y="5667376"/>
            <a:ext cx="4632325" cy="101441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r>
              <a:rPr lang="en-US" sz="1200" b="0" dirty="0">
                <a:solidFill>
                  <a:schemeClr val="tx2"/>
                </a:solidFill>
                <a:effectLst/>
                <a:latin typeface="Times New Roman" pitchFamily="18" charset="0"/>
              </a:rPr>
              <a:t>		                        </a:t>
            </a:r>
            <a:r>
              <a:rPr lang="en-US" sz="1200" b="0" dirty="0">
                <a:effectLst/>
                <a:latin typeface="Times New Roman" pitchFamily="18" charset="0"/>
              </a:rPr>
              <a:t>Temporal 	   Spatial </a:t>
            </a:r>
          </a:p>
          <a:p>
            <a:r>
              <a:rPr lang="en-US" sz="1200" b="0" dirty="0">
                <a:effectLst/>
                <a:latin typeface="Times New Roman" pitchFamily="18" charset="0"/>
              </a:rPr>
              <a:t>		                        </a:t>
            </a:r>
            <a:r>
              <a:rPr lang="en-US" sz="1200" b="0" u="sng" dirty="0">
                <a:effectLst/>
                <a:latin typeface="Times New Roman" pitchFamily="18" charset="0"/>
              </a:rPr>
              <a:t>Resolution </a:t>
            </a:r>
            <a:r>
              <a:rPr lang="en-US" sz="1200" b="0" dirty="0">
                <a:effectLst/>
                <a:latin typeface="Times New Roman" pitchFamily="18" charset="0"/>
              </a:rPr>
              <a:t>	</a:t>
            </a:r>
            <a:r>
              <a:rPr lang="en-US" sz="1200" b="0" u="sng" dirty="0">
                <a:effectLst/>
                <a:latin typeface="Times New Roman" pitchFamily="18" charset="0"/>
              </a:rPr>
              <a:t>Resolution</a:t>
            </a:r>
            <a:endParaRPr lang="en-US" sz="1200" b="0" dirty="0">
              <a:solidFill>
                <a:schemeClr val="tx2"/>
              </a:solidFill>
              <a:effectLst/>
              <a:latin typeface="Times New Roman" pitchFamily="18" charset="0"/>
            </a:endParaRPr>
          </a:p>
          <a:p>
            <a:r>
              <a:rPr lang="en-US" sz="1200" b="0" dirty="0">
                <a:solidFill>
                  <a:schemeClr val="tx2"/>
                </a:solidFill>
                <a:effectLst/>
                <a:latin typeface="Times New Roman" pitchFamily="18" charset="0"/>
              </a:rPr>
              <a:t>S1 - local population estimation                     5 -  7 years       0.3  -    5 m</a:t>
            </a:r>
          </a:p>
          <a:p>
            <a:r>
              <a:rPr lang="en-US" sz="1200" b="0" dirty="0">
                <a:solidFill>
                  <a:schemeClr val="tx2"/>
                </a:solidFill>
                <a:effectLst/>
                <a:latin typeface="Times New Roman" pitchFamily="18" charset="0"/>
              </a:rPr>
              <a:t>S2 - regional/national population estimation  5 - 15 years        5   -  20 m</a:t>
            </a:r>
          </a:p>
          <a:p>
            <a:r>
              <a:rPr lang="en-US" sz="1200" b="0" dirty="0">
                <a:solidFill>
                  <a:schemeClr val="tx2"/>
                </a:solidFill>
                <a:effectLst/>
                <a:latin typeface="Times New Roman" pitchFamily="18" charset="0"/>
              </a:rPr>
              <a:t>S3 - quality of life indicators	                        5 - 10 years      0.3  -  0.5 m</a:t>
            </a:r>
          </a:p>
        </p:txBody>
      </p:sp>
      <p:sp>
        <p:nvSpPr>
          <p:cNvPr id="10" name="Rectangle 6"/>
          <p:cNvSpPr>
            <a:spLocks noChangeArrowheads="1"/>
          </p:cNvSpPr>
          <p:nvPr/>
        </p:nvSpPr>
        <p:spPr bwMode="auto">
          <a:xfrm rot="16200000">
            <a:off x="4212431" y="3420270"/>
            <a:ext cx="1476375" cy="2714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sz="1200" b="0">
                <a:solidFill>
                  <a:srgbClr val="000000"/>
                </a:solidFill>
                <a:effectLst/>
                <a:latin typeface="Times New Roman" pitchFamily="18" charset="0"/>
              </a:rPr>
              <a:t>Temporal Resolution</a:t>
            </a:r>
          </a:p>
        </p:txBody>
      </p:sp>
      <p:pic>
        <p:nvPicPr>
          <p:cNvPr id="11"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225" y="1303338"/>
            <a:ext cx="2276475"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9"/>
          <p:cNvSpPr>
            <a:spLocks noChangeArrowheads="1"/>
          </p:cNvSpPr>
          <p:nvPr/>
        </p:nvSpPr>
        <p:spPr bwMode="auto">
          <a:xfrm>
            <a:off x="2324100" y="4016376"/>
            <a:ext cx="2319338" cy="466725"/>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1200" b="0">
                <a:solidFill>
                  <a:schemeClr val="tx2"/>
                </a:solidFill>
                <a:effectLst/>
                <a:latin typeface="Times New Roman" pitchFamily="18" charset="0"/>
              </a:rPr>
              <a:t>Konso village in southern Ethiopia </a:t>
            </a:r>
          </a:p>
        </p:txBody>
      </p:sp>
      <p:pic>
        <p:nvPicPr>
          <p:cNvPr id="13" name="Picture 1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90638"/>
            <a:ext cx="2127250" cy="3530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 name="Rectangle 11"/>
          <p:cNvSpPr>
            <a:spLocks noChangeArrowheads="1"/>
          </p:cNvSpPr>
          <p:nvPr/>
        </p:nvSpPr>
        <p:spPr bwMode="auto">
          <a:xfrm>
            <a:off x="-6350" y="5006976"/>
            <a:ext cx="2149475" cy="466725"/>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8" tIns="44450" rIns="90488" bIns="44450">
            <a:spAutoFit/>
          </a:bodyPr>
          <a:lstStyle/>
          <a:p>
            <a:pPr algn="ctr"/>
            <a:r>
              <a:rPr lang="en-US" sz="1200" b="0">
                <a:solidFill>
                  <a:schemeClr val="tx2"/>
                </a:solidFill>
                <a:effectLst/>
                <a:latin typeface="Times New Roman" pitchFamily="18" charset="0"/>
              </a:rPr>
              <a:t>Single and multiple family residences in Columbia, S. C.</a:t>
            </a:r>
          </a:p>
        </p:txBody>
      </p:sp>
      <p:sp>
        <p:nvSpPr>
          <p:cNvPr id="15" name="Rectangle 14"/>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Socio-economic Applications</a:t>
            </a:r>
            <a:endParaRPr lang="en-US" sz="2400" b="1" i="1" dirty="0">
              <a:latin typeface="Comic Sans MS" pitchFamily="66" charset="0"/>
            </a:endParaRPr>
          </a:p>
        </p:txBody>
      </p:sp>
    </p:spTree>
    <p:extLst>
      <p:ext uri="{BB962C8B-B14F-4D97-AF65-F5344CB8AC3E}">
        <p14:creationId xmlns:p14="http://schemas.microsoft.com/office/powerpoint/2010/main" val="242894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 y="369332"/>
            <a:ext cx="4160563" cy="369332"/>
          </a:xfrm>
          <a:prstGeom prst="rect">
            <a:avLst/>
          </a:prstGeom>
        </p:spPr>
        <p:txBody>
          <a:bodyPr wrap="none">
            <a:spAutoFit/>
          </a:bodyPr>
          <a:lstStyle/>
          <a:p>
            <a:r>
              <a:rPr lang="en-US" dirty="0"/>
              <a:t>http://weather.msfc.nasa.gov/archeology/</a:t>
            </a:r>
          </a:p>
        </p:txBody>
      </p:sp>
      <p:sp>
        <p:nvSpPr>
          <p:cNvPr id="4" name="Rectangle 3"/>
          <p:cNvSpPr/>
          <p:nvPr/>
        </p:nvSpPr>
        <p:spPr>
          <a:xfrm>
            <a:off x="2286000" y="3777008"/>
            <a:ext cx="6858000" cy="369332"/>
          </a:xfrm>
          <a:prstGeom prst="rect">
            <a:avLst/>
          </a:prstGeom>
        </p:spPr>
        <p:txBody>
          <a:bodyPr wrap="square">
            <a:spAutoFit/>
          </a:bodyPr>
          <a:lstStyle/>
          <a:p>
            <a:r>
              <a:rPr lang="en-US" dirty="0"/>
              <a:t>http://www.satimagingcorp.com/svc/archaeology.html</a:t>
            </a:r>
          </a:p>
        </p:txBody>
      </p:sp>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738665"/>
            <a:ext cx="4724400" cy="284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105595"/>
            <a:ext cx="4572000" cy="275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0" y="3175"/>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Archaeology</a:t>
            </a:r>
            <a:endParaRPr lang="en-US" sz="2400" b="1" i="1" dirty="0">
              <a:latin typeface="Comic Sans MS" pitchFamily="66" charset="0"/>
            </a:endParaRPr>
          </a:p>
        </p:txBody>
      </p:sp>
    </p:spTree>
    <p:extLst>
      <p:ext uri="{BB962C8B-B14F-4D97-AF65-F5344CB8AC3E}">
        <p14:creationId xmlns:p14="http://schemas.microsoft.com/office/powerpoint/2010/main" val="36438745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5908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Data visualization</a:t>
            </a:r>
            <a:endParaRPr lang="en-US" sz="2400" b="1" i="1" dirty="0">
              <a:latin typeface="Comic Sans MS" pitchFamily="66" charset="0"/>
            </a:endParaRPr>
          </a:p>
        </p:txBody>
      </p:sp>
    </p:spTree>
    <p:extLst>
      <p:ext uri="{BB962C8B-B14F-4D97-AF65-F5344CB8AC3E}">
        <p14:creationId xmlns:p14="http://schemas.microsoft.com/office/powerpoint/2010/main" val="5364203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5882" y="2072421"/>
            <a:ext cx="3370282" cy="369332"/>
          </a:xfrm>
          <a:prstGeom prst="rect">
            <a:avLst/>
          </a:prstGeom>
        </p:spPr>
        <p:txBody>
          <a:bodyPr wrap="none">
            <a:spAutoFit/>
          </a:bodyPr>
          <a:lstStyle/>
          <a:p>
            <a:r>
              <a:rPr lang="en-US" dirty="0">
                <a:hlinkClick r:id="rId2"/>
              </a:rPr>
              <a:t>http://sciencebulletins.amnh.org/</a:t>
            </a:r>
            <a:endParaRPr lang="en-US" dirty="0"/>
          </a:p>
        </p:txBody>
      </p:sp>
      <p:sp>
        <p:nvSpPr>
          <p:cNvPr id="5" name="Rectangle 4"/>
          <p:cNvSpPr>
            <a:spLocks noChangeArrowheads="1"/>
          </p:cNvSpPr>
          <p:nvPr/>
        </p:nvSpPr>
        <p:spPr bwMode="auto">
          <a:xfrm>
            <a:off x="9525"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Data visualization</a:t>
            </a:r>
            <a:endParaRPr lang="en-US" sz="2400" b="1" i="1" dirty="0">
              <a:latin typeface="Comic Sans MS" pitchFamily="66" charset="0"/>
            </a:endParaRPr>
          </a:p>
        </p:txBody>
      </p:sp>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3198" y="2441753"/>
            <a:ext cx="4150802" cy="249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101" y="3728435"/>
            <a:ext cx="3398623" cy="369332"/>
          </a:xfrm>
          <a:prstGeom prst="rect">
            <a:avLst/>
          </a:prstGeom>
        </p:spPr>
        <p:txBody>
          <a:bodyPr wrap="none">
            <a:spAutoFit/>
          </a:bodyPr>
          <a:lstStyle/>
          <a:p>
            <a:r>
              <a:rPr lang="en-US" dirty="0"/>
              <a:t>http://earthobservatory.nasa.gov/</a:t>
            </a:r>
          </a:p>
        </p:txBody>
      </p:sp>
      <p:pic>
        <p:nvPicPr>
          <p:cNvPr id="512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6" y="4191000"/>
            <a:ext cx="4403794" cy="2651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523359"/>
            <a:ext cx="2486706" cy="369332"/>
          </a:xfrm>
          <a:prstGeom prst="rect">
            <a:avLst/>
          </a:prstGeom>
        </p:spPr>
        <p:txBody>
          <a:bodyPr wrap="none">
            <a:spAutoFit/>
          </a:bodyPr>
          <a:lstStyle/>
          <a:p>
            <a:r>
              <a:rPr lang="en-US" dirty="0"/>
              <a:t>http://svs.gsfc.nasa.gov/</a:t>
            </a:r>
          </a:p>
        </p:txBody>
      </p:sp>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883166"/>
            <a:ext cx="4410075" cy="265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7943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9144000" cy="3693319"/>
          </a:xfrm>
          <a:prstGeom prst="rect">
            <a:avLst/>
          </a:prstGeom>
        </p:spPr>
        <p:txBody>
          <a:bodyPr wrap="square">
            <a:spAutoFit/>
          </a:bodyPr>
          <a:lstStyle/>
          <a:p>
            <a:r>
              <a:rPr lang="en-US" b="1" dirty="0" smtClean="0"/>
              <a:t>•Federation of American Scientists</a:t>
            </a:r>
            <a:endParaRPr lang="en-US" b="1" dirty="0" smtClean="0">
              <a:hlinkClick r:id="rId2"/>
            </a:endParaRPr>
          </a:p>
          <a:p>
            <a:r>
              <a:rPr lang="en-US" b="1" dirty="0" smtClean="0">
                <a:hlinkClick r:id="rId2"/>
              </a:rPr>
              <a:t>http</a:t>
            </a:r>
            <a:r>
              <a:rPr lang="en-US" b="1" dirty="0">
                <a:hlinkClick r:id="rId2"/>
              </a:rPr>
              <a:t>://</a:t>
            </a:r>
            <a:r>
              <a:rPr lang="en-US" b="1" dirty="0" smtClean="0">
                <a:hlinkClick r:id="rId2"/>
              </a:rPr>
              <a:t>www.fas.org/irp/imint/docs/rst/Front/tofc.html</a:t>
            </a:r>
            <a:endParaRPr lang="en-US" b="1" dirty="0" smtClean="0"/>
          </a:p>
          <a:p>
            <a:r>
              <a:rPr lang="en-US" dirty="0" smtClean="0"/>
              <a:t>•</a:t>
            </a:r>
            <a:r>
              <a:rPr lang="en-US" b="1" dirty="0" smtClean="0"/>
              <a:t>CRISP</a:t>
            </a:r>
            <a:endParaRPr lang="en-US" b="1" dirty="0" smtClean="0">
              <a:hlinkClick r:id="rId3"/>
            </a:endParaRPr>
          </a:p>
          <a:p>
            <a:r>
              <a:rPr lang="en-US" b="1" dirty="0" smtClean="0">
                <a:hlinkClick r:id="rId3"/>
              </a:rPr>
              <a:t>http</a:t>
            </a:r>
            <a:r>
              <a:rPr lang="en-US" b="1" dirty="0">
                <a:hlinkClick r:id="rId3"/>
              </a:rPr>
              <a:t>://www.crisp.nus.edu.sg/~</a:t>
            </a:r>
            <a:r>
              <a:rPr lang="en-US" b="1" dirty="0" smtClean="0">
                <a:hlinkClick r:id="rId3"/>
              </a:rPr>
              <a:t>research/tutorial/rsmain.htm</a:t>
            </a:r>
            <a:endParaRPr lang="en-US" b="1" dirty="0" smtClean="0"/>
          </a:p>
          <a:p>
            <a:r>
              <a:rPr lang="en-US" dirty="0" smtClean="0"/>
              <a:t>•</a:t>
            </a:r>
            <a:r>
              <a:rPr lang="en-US" b="1" dirty="0" smtClean="0"/>
              <a:t>"</a:t>
            </a:r>
            <a:r>
              <a:rPr lang="en-US" b="1" dirty="0"/>
              <a:t>Fundamentals of Remote Sensing Tutorial Notes:"</a:t>
            </a:r>
          </a:p>
          <a:p>
            <a:r>
              <a:rPr lang="en-US" b="1" dirty="0">
                <a:hlinkClick r:id="rId4"/>
              </a:rPr>
              <a:t>http://</a:t>
            </a:r>
            <a:r>
              <a:rPr lang="en-US" b="1" dirty="0" smtClean="0">
                <a:hlinkClick r:id="rId4"/>
              </a:rPr>
              <a:t>www.nrcan.gc.ca/earth-sciences/geography-boundary/remote-sensing/fundamentals/1430</a:t>
            </a:r>
            <a:endParaRPr lang="en-US" b="1" dirty="0" smtClean="0"/>
          </a:p>
          <a:p>
            <a:r>
              <a:rPr lang="en-US" dirty="0"/>
              <a:t>•</a:t>
            </a:r>
            <a:r>
              <a:rPr lang="en-US" b="1" dirty="0"/>
              <a:t>NOAA Center for Satellite Applications and Research</a:t>
            </a:r>
          </a:p>
          <a:p>
            <a:r>
              <a:rPr lang="en-US" b="1" dirty="0">
                <a:hlinkClick r:id="rId5"/>
              </a:rPr>
              <a:t>http://www.orbit.nesdis.noaa.gov/star/index.html</a:t>
            </a:r>
            <a:r>
              <a:rPr lang="en-US" b="1" dirty="0"/>
              <a:t> </a:t>
            </a:r>
            <a:endParaRPr lang="en-US" dirty="0" smtClean="0"/>
          </a:p>
          <a:p>
            <a:r>
              <a:rPr lang="en-US" dirty="0" smtClean="0"/>
              <a:t>•</a:t>
            </a:r>
            <a:r>
              <a:rPr lang="en-US" b="1" dirty="0"/>
              <a:t>NASA Earth Observatory</a:t>
            </a:r>
          </a:p>
          <a:p>
            <a:r>
              <a:rPr lang="en-US" b="1" dirty="0">
                <a:hlinkClick r:id="rId6"/>
              </a:rPr>
              <a:t>http://earthobservatory.nasa.gov</a:t>
            </a:r>
            <a:endParaRPr lang="en-US" b="1" dirty="0"/>
          </a:p>
          <a:p>
            <a:r>
              <a:rPr lang="en-US" dirty="0"/>
              <a:t>•</a:t>
            </a:r>
            <a:r>
              <a:rPr lang="en-US" b="1" dirty="0"/>
              <a:t>Science @ NASA</a:t>
            </a:r>
          </a:p>
          <a:p>
            <a:r>
              <a:rPr lang="en-US" b="1" dirty="0">
                <a:hlinkClick r:id="rId7"/>
              </a:rPr>
              <a:t>http://science.hq.nasa.gov/</a:t>
            </a:r>
            <a:r>
              <a:rPr lang="en-US" b="1" dirty="0"/>
              <a:t> </a:t>
            </a:r>
          </a:p>
        </p:txBody>
      </p:sp>
      <p:sp>
        <p:nvSpPr>
          <p:cNvPr id="3" name="Rectangle 2"/>
          <p:cNvSpPr>
            <a:spLocks noChangeArrowheads="1"/>
          </p:cNvSpPr>
          <p:nvPr/>
        </p:nvSpPr>
        <p:spPr bwMode="auto">
          <a:xfrm>
            <a:off x="0" y="3175"/>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Useful web references</a:t>
            </a:r>
            <a:endParaRPr lang="en-US" sz="2400" b="1" i="1" dirty="0">
              <a:latin typeface="Comic Sans MS" pitchFamily="66" charset="0"/>
            </a:endParaRPr>
          </a:p>
        </p:txBody>
      </p:sp>
    </p:spTree>
    <p:extLst>
      <p:ext uri="{BB962C8B-B14F-4D97-AF65-F5344CB8AC3E}">
        <p14:creationId xmlns:p14="http://schemas.microsoft.com/office/powerpoint/2010/main" val="3599784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9050" y="711201"/>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Transmittance: the fraction of incident EMR at a specified wavelength that passes through a sample (e.g., Earth atmosphere)</a:t>
            </a:r>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Atmospheric Transmittance</a:t>
            </a:r>
            <a:endParaRPr lang="en-US" sz="2800" b="1" i="1" dirty="0">
              <a:latin typeface="Comic Sans MS" pitchFamily="66" charset="0"/>
            </a:endParaRPr>
          </a:p>
        </p:txBody>
      </p:sp>
      <p:sp>
        <p:nvSpPr>
          <p:cNvPr id="7" name="Rectangle 6"/>
          <p:cNvSpPr>
            <a:spLocks noChangeArrowheads="1"/>
          </p:cNvSpPr>
          <p:nvPr/>
        </p:nvSpPr>
        <p:spPr bwMode="auto">
          <a:xfrm>
            <a:off x="-9525" y="48768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How well the atmosphere lets radiation pass will determine what measurements of the surface can be made</a:t>
            </a:r>
          </a:p>
        </p:txBody>
      </p:sp>
      <p:sp>
        <p:nvSpPr>
          <p:cNvPr id="8" name="Rectangle 6"/>
          <p:cNvSpPr>
            <a:spLocks noChangeArrowheads="1"/>
          </p:cNvSpPr>
          <p:nvPr/>
        </p:nvSpPr>
        <p:spPr bwMode="auto">
          <a:xfrm>
            <a:off x="-9526" y="5638800"/>
            <a:ext cx="91535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Spectral regions with poor transmittance are good for atmospheric sensing, not good for terrestrial remote sensing</a:t>
            </a:r>
          </a:p>
        </p:txBody>
      </p:sp>
      <p:pic>
        <p:nvPicPr>
          <p:cNvPr id="4098" name="Picture 2" descr="http://www.oneonta.edu/faculty/baumanpr/geosat2/RS-Introduction/FIGURE%203%20Wind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76200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84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14864"/>
            <a:ext cx="9144000" cy="369332"/>
          </a:xfrm>
          <a:prstGeom prst="rect">
            <a:avLst/>
          </a:prstGeom>
          <a:noFill/>
        </p:spPr>
        <p:txBody>
          <a:bodyPr wrap="square" rtlCol="0">
            <a:spAutoFit/>
          </a:bodyPr>
          <a:lstStyle/>
          <a:p>
            <a:r>
              <a:rPr lang="en-US" dirty="0" smtClean="0">
                <a:latin typeface="Comic Sans MS" pitchFamily="66" charset="0"/>
              </a:rPr>
              <a:t>Why are the sky blue?</a:t>
            </a:r>
            <a:endParaRPr lang="en-US" dirty="0">
              <a:latin typeface="Comic Sans MS" pitchFamily="66" charset="0"/>
            </a:endParaRPr>
          </a:p>
        </p:txBody>
      </p:sp>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Quiz #1</a:t>
            </a:r>
            <a:endParaRPr lang="en-US" sz="2800" b="1" i="1" dirty="0">
              <a:latin typeface="Comic Sans MS" pitchFamily="66" charset="0"/>
            </a:endParaRPr>
          </a:p>
        </p:txBody>
      </p:sp>
      <p:sp>
        <p:nvSpPr>
          <p:cNvPr id="5" name="TextBox 4"/>
          <p:cNvSpPr txBox="1"/>
          <p:nvPr/>
        </p:nvSpPr>
        <p:spPr>
          <a:xfrm>
            <a:off x="0" y="1600200"/>
            <a:ext cx="9144000" cy="923330"/>
          </a:xfrm>
          <a:prstGeom prst="rect">
            <a:avLst/>
          </a:prstGeom>
          <a:noFill/>
        </p:spPr>
        <p:txBody>
          <a:bodyPr wrap="square" rtlCol="0">
            <a:spAutoFit/>
          </a:bodyPr>
          <a:lstStyle/>
          <a:p>
            <a:r>
              <a:rPr lang="en-US" dirty="0" smtClean="0">
                <a:latin typeface="Comic Sans MS" pitchFamily="66" charset="0"/>
              </a:rPr>
              <a:t>Answer: scattering. As EMR moves through the atmosphere, most of the longer wavelengths pass straight. Little of the red, orange and yellow light is affected by the air</a:t>
            </a:r>
            <a:endParaRPr lang="en-US" dirty="0">
              <a:latin typeface="Comic Sans MS" pitchFamily="66" charset="0"/>
            </a:endParaRPr>
          </a:p>
        </p:txBody>
      </p:sp>
      <p:pic>
        <p:nvPicPr>
          <p:cNvPr id="3078" name="Picture 6" descr="Blue sky from scattered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505200"/>
            <a:ext cx="2571750"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9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wipe(down)">
                                      <p:cBhvr>
                                        <p:cTn id="1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spcBef>
            <a:spcPct val="20000"/>
          </a:spcBef>
          <a:buFont typeface="Wingdings" pitchFamily="2" charset="2"/>
          <a:buChar char="Ø"/>
          <a:defRPr b="1" dirty="0" smtClean="0">
            <a:latin typeface="Comic Sans MS" pitchFamily="66"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2869</TotalTime>
  <Words>3995</Words>
  <Application>Microsoft Office PowerPoint</Application>
  <PresentationFormat>On-screen Show (4:3)</PresentationFormat>
  <Paragraphs>513</Paragraphs>
  <Slides>74</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Bitmap Image</vt:lpstr>
      <vt:lpstr>Remote Sensing Principles and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Principles and Applications</dc:title>
  <dc:creator>Youngwook Kim</dc:creator>
  <cp:lastModifiedBy>Steve Running</cp:lastModifiedBy>
  <cp:revision>147</cp:revision>
  <dcterms:created xsi:type="dcterms:W3CDTF">2013-04-03T17:45:27Z</dcterms:created>
  <dcterms:modified xsi:type="dcterms:W3CDTF">2013-04-12T20:39:53Z</dcterms:modified>
</cp:coreProperties>
</file>