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46"/>
  </p:notesMasterIdLst>
  <p:sldIdLst>
    <p:sldId id="264" r:id="rId10"/>
    <p:sldId id="266" r:id="rId11"/>
    <p:sldId id="267" r:id="rId12"/>
    <p:sldId id="289" r:id="rId13"/>
    <p:sldId id="291" r:id="rId14"/>
    <p:sldId id="268" r:id="rId15"/>
    <p:sldId id="288" r:id="rId16"/>
    <p:sldId id="269" r:id="rId17"/>
    <p:sldId id="270" r:id="rId18"/>
    <p:sldId id="281" r:id="rId19"/>
    <p:sldId id="283" r:id="rId20"/>
    <p:sldId id="285" r:id="rId21"/>
    <p:sldId id="286" r:id="rId22"/>
    <p:sldId id="275" r:id="rId23"/>
    <p:sldId id="284" r:id="rId24"/>
    <p:sldId id="256" r:id="rId25"/>
    <p:sldId id="261" r:id="rId26"/>
    <p:sldId id="277" r:id="rId27"/>
    <p:sldId id="280" r:id="rId28"/>
    <p:sldId id="278" r:id="rId29"/>
    <p:sldId id="279" r:id="rId30"/>
    <p:sldId id="282" r:id="rId31"/>
    <p:sldId id="287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E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FCCB3-B9D7-4662-972D-BEF39C4BF50A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DFA38-0064-436C-860E-572BE509E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5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C24349-F0C7-4E43-89F0-0970C3DCA79A}" type="slidenum">
              <a:rPr lang="en-US" altLang="en-US" sz="1200" smtClean="0"/>
              <a:pPr eaLnBrk="1" hangingPunct="1"/>
              <a:t>4</a:t>
            </a:fld>
            <a:endParaRPr lang="en-US" altLang="en-US" sz="12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Ozone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FA38-0064-436C-860E-572BE509EC0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7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2D9B37-349C-4C1F-9F63-A0C30211776A}" type="slidenum">
              <a:rPr lang="en-US" altLang="en-US" sz="1200" smtClean="0"/>
              <a:pPr eaLnBrk="1" hangingPunct="1"/>
              <a:t>22</a:t>
            </a:fld>
            <a:endParaRPr lang="en-US" altLang="en-U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970A425-D67E-4689-A8BF-FBC771D5AC8B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23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6EDFF64-46D0-4FF8-9033-094F670D11C6}" type="slidenum">
              <a:rPr lang="en-US" alt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297581C-15F6-4561-9A44-A7C09DCCDC89}" type="slidenum">
              <a:rPr lang="en-US" altLang="en-US" sz="1200" smtClean="0"/>
              <a:pPr eaLnBrk="1" hangingPunct="1"/>
              <a:t>25</a:t>
            </a:fld>
            <a:endParaRPr lang="en-US" alt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7510C12-07FE-4D49-BF19-09D4E8DF3B10}" type="slidenum">
              <a:rPr lang="en-US" altLang="en-US" sz="1200" smtClean="0"/>
              <a:pPr eaLnBrk="1" hangingPunct="1"/>
              <a:t>26</a:t>
            </a:fld>
            <a:endParaRPr lang="en-US" alt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73A0B2-ADE2-49B9-BE94-801A358309C6}" type="slidenum">
              <a:rPr lang="en-US" altLang="en-US" sz="1200" smtClean="0"/>
              <a:pPr eaLnBrk="1" hangingPunct="1"/>
              <a:t>27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D54369-19F4-434C-8FB9-77D5C0679F06}" type="slidenum">
              <a:rPr lang="en-US" altLang="en-US" sz="1200" smtClean="0"/>
              <a:pPr eaLnBrk="1" hangingPunct="1"/>
              <a:t>28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5AA5003-8B75-4064-9DF4-B7B032020C43}" type="slidenum">
              <a:rPr lang="en-US" altLang="en-US" sz="1200" smtClean="0"/>
              <a:pPr eaLnBrk="1" hangingPunct="1"/>
              <a:t>29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49D339-C34A-49CC-A28F-4C439E8CBE7A}" type="slidenum">
              <a:rPr lang="en-US" altLang="en-US" sz="1200" smtClean="0"/>
              <a:pPr eaLnBrk="1" hangingPunct="1"/>
              <a:t>30</a:t>
            </a:fld>
            <a:endParaRPr lang="en-US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9AD0A14-D522-4391-B143-29CE58388D3E}" type="slidenum">
              <a:rPr lang="en-US" altLang="en-US" sz="1200">
                <a:solidFill>
                  <a:prstClr val="black"/>
                </a:solidFill>
              </a:rPr>
              <a:pPr eaLnBrk="1" hangingPunct="1"/>
              <a:t>5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D7803D7-6FB5-4E95-9B4E-31F790DDB971}" type="slidenum">
              <a:rPr lang="en-US" alt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4FD19B-583A-4A6D-8DBC-756883CB3984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79B79E-7575-41F8-A00B-8E3BE060914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140C542-7E5B-4817-8AD9-62BC5B7C70BE}" type="slidenum">
              <a:rPr lang="en-US" altLang="en-US" sz="1200" smtClean="0"/>
              <a:pPr eaLnBrk="1" hangingPunct="1"/>
              <a:t>34</a:t>
            </a:fld>
            <a:endParaRPr lang="en-US" altLang="en-US" sz="1200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236093-6D24-45DE-9472-AE4065AB87BB}" type="slidenum">
              <a:rPr lang="en-US" altLang="en-US" sz="1200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7AF1A70-C689-44BD-A03B-96A9FE48E946}" type="slidenum">
              <a:rPr lang="en-US" altLang="en-US" sz="1200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324147-F51A-4E16-ABB1-3C8294294922}" type="slidenum">
              <a:rPr lang="en-US" alt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2467D69-56CD-45DF-8D21-F3811B2B4FA4}" type="slidenum">
              <a:rPr lang="en-US" altLang="en-US" sz="1200" smtClean="0"/>
              <a:pPr eaLnBrk="1" hangingPunct="1"/>
              <a:t>10</a:t>
            </a:fld>
            <a:endParaRPr lang="en-US" altLang="en-US" sz="12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1E9FE4-EDF4-4263-A96A-827DD7837F88}" type="slidenum">
              <a:rPr lang="en-US" altLang="en-US" sz="1200" smtClean="0"/>
              <a:pPr eaLnBrk="1" hangingPunct="1"/>
              <a:t>11</a:t>
            </a:fld>
            <a:endParaRPr lang="en-US" altLang="en-US" sz="12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1E76D1-04F1-4CAA-A521-46E12BB78433}" type="slidenum">
              <a:rPr lang="en-US" altLang="en-US" sz="1200">
                <a:solidFill>
                  <a:prstClr val="black"/>
                </a:solidFill>
              </a:rPr>
              <a:pPr eaLnBrk="1" hangingPunct="1"/>
              <a:t>12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A70581-4AF7-4278-ABF3-EB44664EFAE4}" type="slidenum">
              <a:rPr lang="en-US" altLang="en-US" sz="1200" smtClean="0"/>
              <a:pPr eaLnBrk="1" hangingPunct="1"/>
              <a:t>13</a:t>
            </a:fld>
            <a:endParaRPr lang="en-US" altLang="en-U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DEF3338-26CB-4492-B236-B99A3F28FF6E}" type="slidenum">
              <a:rPr lang="en-US" altLang="en-US" sz="1200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absorption??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DFA38-0064-436C-860E-572BE509EC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6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4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0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C0ED4-CF5B-4319-B28C-6D3D9A306881}" type="slidenum">
              <a:rPr lang="en-US" smtClean="0">
                <a:solidFill>
                  <a:srgbClr val="EBDDC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01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</a:defRPr>
            </a:lvl1pPr>
            <a:lvl2pPr>
              <a:defRPr b="1">
                <a:solidFill>
                  <a:srgbClr val="003300"/>
                </a:solidFill>
              </a:defRPr>
            </a:lvl2pPr>
            <a:lvl3pPr>
              <a:defRPr b="1">
                <a:solidFill>
                  <a:srgbClr val="003300"/>
                </a:solidFill>
              </a:defRPr>
            </a:lvl3pPr>
            <a:lvl4pPr>
              <a:defRPr b="1">
                <a:solidFill>
                  <a:srgbClr val="003300"/>
                </a:solidFill>
              </a:defRPr>
            </a:lvl4pPr>
            <a:lvl5pPr>
              <a:defRPr b="1">
                <a:solidFill>
                  <a:srgbClr val="0033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1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8F56B-F521-4AA3-B9ED-6E5B16F67C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>
              <a:defRPr b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715000"/>
          </a:xfrm>
        </p:spPr>
        <p:txBody>
          <a:bodyPr/>
          <a:lstStyle>
            <a:lvl1pPr>
              <a:defRPr sz="2800" b="1">
                <a:solidFill>
                  <a:srgbClr val="003300"/>
                </a:solidFill>
              </a:defRPr>
            </a:lvl1pPr>
            <a:lvl2pPr>
              <a:defRPr sz="2400" b="1">
                <a:solidFill>
                  <a:srgbClr val="003300"/>
                </a:solidFill>
              </a:defRPr>
            </a:lvl2pPr>
            <a:lvl3pPr>
              <a:defRPr sz="2000" b="1">
                <a:solidFill>
                  <a:srgbClr val="003300"/>
                </a:solidFill>
              </a:defRPr>
            </a:lvl3pPr>
            <a:lvl4pPr>
              <a:defRPr sz="1800" b="1">
                <a:solidFill>
                  <a:srgbClr val="003300"/>
                </a:solidFill>
              </a:defRPr>
            </a:lvl4pPr>
            <a:lvl5pPr>
              <a:defRPr sz="1800" b="1">
                <a:solidFill>
                  <a:srgbClr val="0033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0825A-6848-4FEF-A5F4-8A6652D706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4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28B45-9254-4CD6-B0AB-CA950173C8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61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FEC252-0A9A-4B7E-99CE-98B46543FF8B}" type="slidenum">
              <a:rPr lang="en-US" smtClean="0">
                <a:solidFill>
                  <a:srgbClr val="775F55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3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09844-E392-4E64-B0B1-D73DCF2C3D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6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0A38B-F3C7-49E9-934A-1C3DDA1B75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7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C8FA2-5628-4C82-9CF8-30650ED83E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5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619A7-5B90-43E0-8996-A8544CA530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2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44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36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513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99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12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93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8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29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68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20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03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79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47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3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40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23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4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2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01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20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899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455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90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828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6554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68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56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130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8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57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917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7629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10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81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44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54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1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44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221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0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323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6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76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161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188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072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416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72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411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53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8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233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62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721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770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88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581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23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249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52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F49F512-488B-44A9-973F-55276494F7B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606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96B9-5E5B-435E-9212-EF44D0A0FD23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3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902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93480-71F5-4B90-91FB-1220E1FD829C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990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678BF-5FB4-4D86-BEDB-D52EC5BE2F79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57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08CA4-F8E7-43E4-91E1-847FA5F3FC9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426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0C68-60CC-44E9-83AA-BC69D61E9C3E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01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BD60-5060-4DF2-9852-8C24187C1B58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4141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0CDD8-D4DC-4F8A-A271-B51F7C502ED2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72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B1C1F-CFA3-4689-AF20-D89DCF5100EA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771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F9637-F7B3-48FD-B6BF-7EBDAECACF2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80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8611C-50B0-4154-A8EC-9287DE7B4897}" type="slidenum">
              <a:rPr lang="en-US">
                <a:solidFill>
                  <a:srgbClr val="99663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79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093200" cy="6856413"/>
            <a:chOff x="0" y="0"/>
            <a:chExt cx="5728" cy="4319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962" y="1947"/>
              <a:ext cx="4766" cy="119"/>
              <a:chOff x="993" y="1028"/>
              <a:chExt cx="4766" cy="119"/>
            </a:xfrm>
          </p:grpSpPr>
          <p:sp>
            <p:nvSpPr>
              <p:cNvPr id="13" name="Rectangle 4"/>
              <p:cNvSpPr>
                <a:spLocks noChangeArrowheads="1"/>
              </p:cNvSpPr>
              <p:nvPr userDrawn="1"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Line 5"/>
              <p:cNvSpPr>
                <a:spLocks noChangeShapeType="1"/>
              </p:cNvSpPr>
              <p:nvPr userDrawn="1"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Line 6"/>
              <p:cNvSpPr>
                <a:spLocks noChangeShapeType="1"/>
              </p:cNvSpPr>
              <p:nvPr userDrawn="1"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7"/>
              <p:cNvSpPr>
                <a:spLocks noChangeShapeType="1"/>
              </p:cNvSpPr>
              <p:nvPr userDrawn="1"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8"/>
              <p:cNvSpPr>
                <a:spLocks noChangeShapeType="1"/>
              </p:cNvSpPr>
              <p:nvPr userDrawn="1"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9"/>
              <p:cNvSpPr>
                <a:spLocks/>
              </p:cNvSpPr>
              <p:nvPr userDrawn="1"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28" cy="4319"/>
              <a:chOff x="0" y="0"/>
              <a:chExt cx="928" cy="4319"/>
            </a:xfrm>
          </p:grpSpPr>
          <p:sp>
            <p:nvSpPr>
              <p:cNvPr id="7" name="Rectangle 11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8" name="Group 12"/>
              <p:cNvGrpSpPr>
                <a:grpSpLocks/>
              </p:cNvGrpSpPr>
              <p:nvPr userDrawn="1"/>
            </p:nvGrpSpPr>
            <p:grpSpPr bwMode="auto">
              <a:xfrm>
                <a:off x="0" y="41"/>
                <a:ext cx="928" cy="4035"/>
                <a:chOff x="0" y="41"/>
                <a:chExt cx="928" cy="4035"/>
              </a:xfrm>
            </p:grpSpPr>
            <p:pic>
              <p:nvPicPr>
                <p:cNvPr id="9" name="Picture 13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ltGray">
                <a:xfrm>
                  <a:off x="0" y="1014"/>
                  <a:ext cx="920" cy="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Freeform 14"/>
                <p:cNvSpPr>
                  <a:spLocks/>
                </p:cNvSpPr>
                <p:nvPr/>
              </p:nvSpPr>
              <p:spPr bwMode="ltGray">
                <a:xfrm>
                  <a:off x="38" y="41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" name="Freeform 15"/>
                <p:cNvSpPr>
                  <a:spLocks/>
                </p:cNvSpPr>
                <p:nvPr/>
              </p:nvSpPr>
              <p:spPr bwMode="ltGray">
                <a:xfrm>
                  <a:off x="6" y="2087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" name="Freeform 16"/>
                <p:cNvSpPr>
                  <a:spLocks/>
                </p:cNvSpPr>
                <p:nvPr/>
              </p:nvSpPr>
              <p:spPr bwMode="ltGray">
                <a:xfrm>
                  <a:off x="6" y="3160"/>
                  <a:ext cx="890" cy="916"/>
                </a:xfrm>
                <a:custGeom>
                  <a:avLst/>
                  <a:gdLst>
                    <a:gd name="T0" fmla="*/ 307 w 890"/>
                    <a:gd name="T1" fmla="*/ 292 h 916"/>
                    <a:gd name="T2" fmla="*/ 307 w 890"/>
                    <a:gd name="T3" fmla="*/ 234 h 916"/>
                    <a:gd name="T4" fmla="*/ 261 w 890"/>
                    <a:gd name="T5" fmla="*/ 159 h 916"/>
                    <a:gd name="T6" fmla="*/ 247 w 890"/>
                    <a:gd name="T7" fmla="*/ 91 h 916"/>
                    <a:gd name="T8" fmla="*/ 225 w 890"/>
                    <a:gd name="T9" fmla="*/ 24 h 916"/>
                    <a:gd name="T10" fmla="*/ 259 w 890"/>
                    <a:gd name="T11" fmla="*/ 21 h 916"/>
                    <a:gd name="T12" fmla="*/ 298 w 890"/>
                    <a:gd name="T13" fmla="*/ 82 h 916"/>
                    <a:gd name="T14" fmla="*/ 322 w 890"/>
                    <a:gd name="T15" fmla="*/ 118 h 916"/>
                    <a:gd name="T16" fmla="*/ 358 w 890"/>
                    <a:gd name="T17" fmla="*/ 180 h 916"/>
                    <a:gd name="T18" fmla="*/ 406 w 890"/>
                    <a:gd name="T19" fmla="*/ 240 h 916"/>
                    <a:gd name="T20" fmla="*/ 505 w 890"/>
                    <a:gd name="T21" fmla="*/ 184 h 916"/>
                    <a:gd name="T22" fmla="*/ 514 w 890"/>
                    <a:gd name="T23" fmla="*/ 118 h 916"/>
                    <a:gd name="T24" fmla="*/ 552 w 890"/>
                    <a:gd name="T25" fmla="*/ 69 h 916"/>
                    <a:gd name="T26" fmla="*/ 589 w 890"/>
                    <a:gd name="T27" fmla="*/ 13 h 916"/>
                    <a:gd name="T28" fmla="*/ 615 w 890"/>
                    <a:gd name="T29" fmla="*/ 16 h 916"/>
                    <a:gd name="T30" fmla="*/ 600 w 890"/>
                    <a:gd name="T31" fmla="*/ 49 h 916"/>
                    <a:gd name="T32" fmla="*/ 592 w 890"/>
                    <a:gd name="T33" fmla="*/ 124 h 916"/>
                    <a:gd name="T34" fmla="*/ 574 w 890"/>
                    <a:gd name="T35" fmla="*/ 186 h 916"/>
                    <a:gd name="T36" fmla="*/ 568 w 890"/>
                    <a:gd name="T37" fmla="*/ 282 h 916"/>
                    <a:gd name="T38" fmla="*/ 645 w 890"/>
                    <a:gd name="T39" fmla="*/ 325 h 916"/>
                    <a:gd name="T40" fmla="*/ 720 w 890"/>
                    <a:gd name="T41" fmla="*/ 277 h 916"/>
                    <a:gd name="T42" fmla="*/ 816 w 890"/>
                    <a:gd name="T43" fmla="*/ 253 h 916"/>
                    <a:gd name="T44" fmla="*/ 861 w 890"/>
                    <a:gd name="T45" fmla="*/ 279 h 916"/>
                    <a:gd name="T46" fmla="*/ 796 w 890"/>
                    <a:gd name="T47" fmla="*/ 324 h 916"/>
                    <a:gd name="T48" fmla="*/ 735 w 890"/>
                    <a:gd name="T49" fmla="*/ 352 h 916"/>
                    <a:gd name="T50" fmla="*/ 669 w 890"/>
                    <a:gd name="T51" fmla="*/ 409 h 916"/>
                    <a:gd name="T52" fmla="*/ 673 w 890"/>
                    <a:gd name="T53" fmla="*/ 510 h 916"/>
                    <a:gd name="T54" fmla="*/ 751 w 890"/>
                    <a:gd name="T55" fmla="*/ 535 h 916"/>
                    <a:gd name="T56" fmla="*/ 819 w 890"/>
                    <a:gd name="T57" fmla="*/ 577 h 916"/>
                    <a:gd name="T58" fmla="*/ 874 w 890"/>
                    <a:gd name="T59" fmla="*/ 606 h 916"/>
                    <a:gd name="T60" fmla="*/ 867 w 890"/>
                    <a:gd name="T61" fmla="*/ 637 h 916"/>
                    <a:gd name="T62" fmla="*/ 807 w 890"/>
                    <a:gd name="T63" fmla="*/ 618 h 916"/>
                    <a:gd name="T64" fmla="*/ 736 w 890"/>
                    <a:gd name="T65" fmla="*/ 592 h 916"/>
                    <a:gd name="T66" fmla="*/ 615 w 890"/>
                    <a:gd name="T67" fmla="*/ 588 h 916"/>
                    <a:gd name="T68" fmla="*/ 576 w 890"/>
                    <a:gd name="T69" fmla="*/ 628 h 916"/>
                    <a:gd name="T70" fmla="*/ 618 w 890"/>
                    <a:gd name="T71" fmla="*/ 723 h 916"/>
                    <a:gd name="T72" fmla="*/ 640 w 890"/>
                    <a:gd name="T73" fmla="*/ 807 h 916"/>
                    <a:gd name="T74" fmla="*/ 664 w 890"/>
                    <a:gd name="T75" fmla="*/ 889 h 916"/>
                    <a:gd name="T76" fmla="*/ 624 w 890"/>
                    <a:gd name="T77" fmla="*/ 870 h 916"/>
                    <a:gd name="T78" fmla="*/ 568 w 890"/>
                    <a:gd name="T79" fmla="*/ 789 h 916"/>
                    <a:gd name="T80" fmla="*/ 513 w 890"/>
                    <a:gd name="T81" fmla="*/ 708 h 916"/>
                    <a:gd name="T82" fmla="*/ 390 w 890"/>
                    <a:gd name="T83" fmla="*/ 730 h 916"/>
                    <a:gd name="T84" fmla="*/ 339 w 890"/>
                    <a:gd name="T85" fmla="*/ 838 h 916"/>
                    <a:gd name="T86" fmla="*/ 285 w 890"/>
                    <a:gd name="T87" fmla="*/ 915 h 916"/>
                    <a:gd name="T88" fmla="*/ 276 w 890"/>
                    <a:gd name="T89" fmla="*/ 867 h 916"/>
                    <a:gd name="T90" fmla="*/ 298 w 890"/>
                    <a:gd name="T91" fmla="*/ 766 h 916"/>
                    <a:gd name="T92" fmla="*/ 324 w 890"/>
                    <a:gd name="T93" fmla="*/ 664 h 916"/>
                    <a:gd name="T94" fmla="*/ 283 w 890"/>
                    <a:gd name="T95" fmla="*/ 583 h 916"/>
                    <a:gd name="T96" fmla="*/ 201 w 890"/>
                    <a:gd name="T97" fmla="*/ 619 h 916"/>
                    <a:gd name="T98" fmla="*/ 88 w 890"/>
                    <a:gd name="T99" fmla="*/ 655 h 916"/>
                    <a:gd name="T100" fmla="*/ 16 w 890"/>
                    <a:gd name="T101" fmla="*/ 655 h 916"/>
                    <a:gd name="T102" fmla="*/ 94 w 890"/>
                    <a:gd name="T103" fmla="*/ 606 h 916"/>
                    <a:gd name="T104" fmla="*/ 162 w 890"/>
                    <a:gd name="T105" fmla="*/ 567 h 916"/>
                    <a:gd name="T106" fmla="*/ 247 w 890"/>
                    <a:gd name="T107" fmla="*/ 504 h 916"/>
                    <a:gd name="T108" fmla="*/ 190 w 890"/>
                    <a:gd name="T109" fmla="*/ 390 h 916"/>
                    <a:gd name="T110" fmla="*/ 81 w 890"/>
                    <a:gd name="T111" fmla="*/ 355 h 916"/>
                    <a:gd name="T112" fmla="*/ 3 w 890"/>
                    <a:gd name="T113" fmla="*/ 307 h 916"/>
                    <a:gd name="T114" fmla="*/ 39 w 890"/>
                    <a:gd name="T115" fmla="*/ 286 h 916"/>
                    <a:gd name="T116" fmla="*/ 115 w 890"/>
                    <a:gd name="T117" fmla="*/ 306 h 916"/>
                    <a:gd name="T118" fmla="*/ 226 w 890"/>
                    <a:gd name="T119" fmla="*/ 327 h 91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890" h="916">
                      <a:moveTo>
                        <a:pt x="279" y="334"/>
                      </a:moveTo>
                      <a:lnTo>
                        <a:pt x="292" y="312"/>
                      </a:lnTo>
                      <a:lnTo>
                        <a:pt x="307" y="292"/>
                      </a:lnTo>
                      <a:lnTo>
                        <a:pt x="324" y="276"/>
                      </a:lnTo>
                      <a:lnTo>
                        <a:pt x="313" y="255"/>
                      </a:lnTo>
                      <a:lnTo>
                        <a:pt x="307" y="234"/>
                      </a:lnTo>
                      <a:lnTo>
                        <a:pt x="288" y="202"/>
                      </a:lnTo>
                      <a:lnTo>
                        <a:pt x="274" y="181"/>
                      </a:lnTo>
                      <a:lnTo>
                        <a:pt x="261" y="159"/>
                      </a:lnTo>
                      <a:lnTo>
                        <a:pt x="256" y="139"/>
                      </a:lnTo>
                      <a:lnTo>
                        <a:pt x="256" y="118"/>
                      </a:lnTo>
                      <a:lnTo>
                        <a:pt x="247" y="91"/>
                      </a:lnTo>
                      <a:lnTo>
                        <a:pt x="237" y="70"/>
                      </a:lnTo>
                      <a:lnTo>
                        <a:pt x="226" y="46"/>
                      </a:lnTo>
                      <a:lnTo>
                        <a:pt x="225" y="24"/>
                      </a:lnTo>
                      <a:lnTo>
                        <a:pt x="232" y="10"/>
                      </a:lnTo>
                      <a:lnTo>
                        <a:pt x="247" y="9"/>
                      </a:lnTo>
                      <a:lnTo>
                        <a:pt x="259" y="21"/>
                      </a:lnTo>
                      <a:lnTo>
                        <a:pt x="270" y="46"/>
                      </a:lnTo>
                      <a:lnTo>
                        <a:pt x="280" y="61"/>
                      </a:lnTo>
                      <a:lnTo>
                        <a:pt x="298" y="82"/>
                      </a:lnTo>
                      <a:lnTo>
                        <a:pt x="309" y="88"/>
                      </a:lnTo>
                      <a:lnTo>
                        <a:pt x="315" y="99"/>
                      </a:lnTo>
                      <a:lnTo>
                        <a:pt x="322" y="118"/>
                      </a:lnTo>
                      <a:lnTo>
                        <a:pt x="330" y="141"/>
                      </a:lnTo>
                      <a:lnTo>
                        <a:pt x="339" y="160"/>
                      </a:lnTo>
                      <a:lnTo>
                        <a:pt x="358" y="180"/>
                      </a:lnTo>
                      <a:lnTo>
                        <a:pt x="379" y="205"/>
                      </a:lnTo>
                      <a:lnTo>
                        <a:pt x="399" y="225"/>
                      </a:lnTo>
                      <a:lnTo>
                        <a:pt x="406" y="240"/>
                      </a:lnTo>
                      <a:lnTo>
                        <a:pt x="474" y="241"/>
                      </a:lnTo>
                      <a:lnTo>
                        <a:pt x="495" y="208"/>
                      </a:lnTo>
                      <a:lnTo>
                        <a:pt x="505" y="184"/>
                      </a:lnTo>
                      <a:lnTo>
                        <a:pt x="507" y="160"/>
                      </a:lnTo>
                      <a:lnTo>
                        <a:pt x="510" y="141"/>
                      </a:lnTo>
                      <a:lnTo>
                        <a:pt x="514" y="118"/>
                      </a:lnTo>
                      <a:lnTo>
                        <a:pt x="529" y="94"/>
                      </a:lnTo>
                      <a:lnTo>
                        <a:pt x="540" y="85"/>
                      </a:lnTo>
                      <a:lnTo>
                        <a:pt x="552" y="69"/>
                      </a:lnTo>
                      <a:lnTo>
                        <a:pt x="561" y="45"/>
                      </a:lnTo>
                      <a:lnTo>
                        <a:pt x="571" y="27"/>
                      </a:lnTo>
                      <a:lnTo>
                        <a:pt x="589" y="13"/>
                      </a:lnTo>
                      <a:lnTo>
                        <a:pt x="604" y="0"/>
                      </a:lnTo>
                      <a:lnTo>
                        <a:pt x="613" y="6"/>
                      </a:lnTo>
                      <a:lnTo>
                        <a:pt x="615" y="16"/>
                      </a:lnTo>
                      <a:lnTo>
                        <a:pt x="606" y="27"/>
                      </a:lnTo>
                      <a:lnTo>
                        <a:pt x="603" y="34"/>
                      </a:lnTo>
                      <a:lnTo>
                        <a:pt x="600" y="49"/>
                      </a:lnTo>
                      <a:lnTo>
                        <a:pt x="600" y="79"/>
                      </a:lnTo>
                      <a:lnTo>
                        <a:pt x="600" y="103"/>
                      </a:lnTo>
                      <a:lnTo>
                        <a:pt x="592" y="124"/>
                      </a:lnTo>
                      <a:lnTo>
                        <a:pt x="583" y="145"/>
                      </a:lnTo>
                      <a:lnTo>
                        <a:pt x="576" y="162"/>
                      </a:lnTo>
                      <a:lnTo>
                        <a:pt x="574" y="186"/>
                      </a:lnTo>
                      <a:lnTo>
                        <a:pt x="574" y="216"/>
                      </a:lnTo>
                      <a:lnTo>
                        <a:pt x="568" y="244"/>
                      </a:lnTo>
                      <a:lnTo>
                        <a:pt x="568" y="282"/>
                      </a:lnTo>
                      <a:lnTo>
                        <a:pt x="588" y="300"/>
                      </a:lnTo>
                      <a:lnTo>
                        <a:pt x="607" y="325"/>
                      </a:lnTo>
                      <a:lnTo>
                        <a:pt x="645" y="325"/>
                      </a:lnTo>
                      <a:lnTo>
                        <a:pt x="678" y="312"/>
                      </a:lnTo>
                      <a:lnTo>
                        <a:pt x="697" y="292"/>
                      </a:lnTo>
                      <a:lnTo>
                        <a:pt x="720" y="277"/>
                      </a:lnTo>
                      <a:lnTo>
                        <a:pt x="777" y="274"/>
                      </a:lnTo>
                      <a:lnTo>
                        <a:pt x="801" y="265"/>
                      </a:lnTo>
                      <a:lnTo>
                        <a:pt x="816" y="253"/>
                      </a:lnTo>
                      <a:lnTo>
                        <a:pt x="859" y="252"/>
                      </a:lnTo>
                      <a:lnTo>
                        <a:pt x="865" y="265"/>
                      </a:lnTo>
                      <a:lnTo>
                        <a:pt x="861" y="279"/>
                      </a:lnTo>
                      <a:lnTo>
                        <a:pt x="843" y="288"/>
                      </a:lnTo>
                      <a:lnTo>
                        <a:pt x="819" y="300"/>
                      </a:lnTo>
                      <a:lnTo>
                        <a:pt x="796" y="324"/>
                      </a:lnTo>
                      <a:lnTo>
                        <a:pt x="786" y="334"/>
                      </a:lnTo>
                      <a:lnTo>
                        <a:pt x="765" y="343"/>
                      </a:lnTo>
                      <a:lnTo>
                        <a:pt x="735" y="352"/>
                      </a:lnTo>
                      <a:lnTo>
                        <a:pt x="714" y="367"/>
                      </a:lnTo>
                      <a:lnTo>
                        <a:pt x="687" y="390"/>
                      </a:lnTo>
                      <a:lnTo>
                        <a:pt x="669" y="409"/>
                      </a:lnTo>
                      <a:lnTo>
                        <a:pt x="649" y="420"/>
                      </a:lnTo>
                      <a:lnTo>
                        <a:pt x="648" y="481"/>
                      </a:lnTo>
                      <a:lnTo>
                        <a:pt x="673" y="510"/>
                      </a:lnTo>
                      <a:lnTo>
                        <a:pt x="703" y="526"/>
                      </a:lnTo>
                      <a:lnTo>
                        <a:pt x="730" y="531"/>
                      </a:lnTo>
                      <a:lnTo>
                        <a:pt x="751" y="535"/>
                      </a:lnTo>
                      <a:lnTo>
                        <a:pt x="777" y="549"/>
                      </a:lnTo>
                      <a:lnTo>
                        <a:pt x="795" y="567"/>
                      </a:lnTo>
                      <a:lnTo>
                        <a:pt x="819" y="577"/>
                      </a:lnTo>
                      <a:lnTo>
                        <a:pt x="846" y="583"/>
                      </a:lnTo>
                      <a:lnTo>
                        <a:pt x="861" y="592"/>
                      </a:lnTo>
                      <a:lnTo>
                        <a:pt x="874" y="606"/>
                      </a:lnTo>
                      <a:lnTo>
                        <a:pt x="889" y="621"/>
                      </a:lnTo>
                      <a:lnTo>
                        <a:pt x="888" y="634"/>
                      </a:lnTo>
                      <a:lnTo>
                        <a:pt x="867" y="637"/>
                      </a:lnTo>
                      <a:lnTo>
                        <a:pt x="853" y="631"/>
                      </a:lnTo>
                      <a:lnTo>
                        <a:pt x="832" y="618"/>
                      </a:lnTo>
                      <a:lnTo>
                        <a:pt x="807" y="618"/>
                      </a:lnTo>
                      <a:lnTo>
                        <a:pt x="780" y="618"/>
                      </a:lnTo>
                      <a:lnTo>
                        <a:pt x="759" y="615"/>
                      </a:lnTo>
                      <a:lnTo>
                        <a:pt x="736" y="592"/>
                      </a:lnTo>
                      <a:lnTo>
                        <a:pt x="718" y="588"/>
                      </a:lnTo>
                      <a:lnTo>
                        <a:pt x="684" y="588"/>
                      </a:lnTo>
                      <a:lnTo>
                        <a:pt x="615" y="588"/>
                      </a:lnTo>
                      <a:lnTo>
                        <a:pt x="604" y="606"/>
                      </a:lnTo>
                      <a:lnTo>
                        <a:pt x="589" y="621"/>
                      </a:lnTo>
                      <a:lnTo>
                        <a:pt x="576" y="628"/>
                      </a:lnTo>
                      <a:lnTo>
                        <a:pt x="580" y="666"/>
                      </a:lnTo>
                      <a:lnTo>
                        <a:pt x="600" y="702"/>
                      </a:lnTo>
                      <a:lnTo>
                        <a:pt x="618" y="723"/>
                      </a:lnTo>
                      <a:lnTo>
                        <a:pt x="630" y="753"/>
                      </a:lnTo>
                      <a:lnTo>
                        <a:pt x="631" y="787"/>
                      </a:lnTo>
                      <a:lnTo>
                        <a:pt x="640" y="807"/>
                      </a:lnTo>
                      <a:lnTo>
                        <a:pt x="654" y="838"/>
                      </a:lnTo>
                      <a:lnTo>
                        <a:pt x="664" y="862"/>
                      </a:lnTo>
                      <a:lnTo>
                        <a:pt x="664" y="889"/>
                      </a:lnTo>
                      <a:lnTo>
                        <a:pt x="654" y="898"/>
                      </a:lnTo>
                      <a:lnTo>
                        <a:pt x="642" y="898"/>
                      </a:lnTo>
                      <a:lnTo>
                        <a:pt x="624" y="870"/>
                      </a:lnTo>
                      <a:lnTo>
                        <a:pt x="612" y="837"/>
                      </a:lnTo>
                      <a:lnTo>
                        <a:pt x="583" y="808"/>
                      </a:lnTo>
                      <a:lnTo>
                        <a:pt x="568" y="789"/>
                      </a:lnTo>
                      <a:lnTo>
                        <a:pt x="556" y="760"/>
                      </a:lnTo>
                      <a:lnTo>
                        <a:pt x="549" y="738"/>
                      </a:lnTo>
                      <a:lnTo>
                        <a:pt x="513" y="708"/>
                      </a:lnTo>
                      <a:lnTo>
                        <a:pt x="489" y="682"/>
                      </a:lnTo>
                      <a:lnTo>
                        <a:pt x="415" y="684"/>
                      </a:lnTo>
                      <a:lnTo>
                        <a:pt x="390" y="730"/>
                      </a:lnTo>
                      <a:lnTo>
                        <a:pt x="372" y="759"/>
                      </a:lnTo>
                      <a:lnTo>
                        <a:pt x="361" y="798"/>
                      </a:lnTo>
                      <a:lnTo>
                        <a:pt x="339" y="838"/>
                      </a:lnTo>
                      <a:lnTo>
                        <a:pt x="316" y="874"/>
                      </a:lnTo>
                      <a:lnTo>
                        <a:pt x="294" y="907"/>
                      </a:lnTo>
                      <a:lnTo>
                        <a:pt x="285" y="915"/>
                      </a:lnTo>
                      <a:lnTo>
                        <a:pt x="268" y="909"/>
                      </a:lnTo>
                      <a:lnTo>
                        <a:pt x="268" y="894"/>
                      </a:lnTo>
                      <a:lnTo>
                        <a:pt x="276" y="867"/>
                      </a:lnTo>
                      <a:lnTo>
                        <a:pt x="291" y="837"/>
                      </a:lnTo>
                      <a:lnTo>
                        <a:pt x="294" y="790"/>
                      </a:lnTo>
                      <a:lnTo>
                        <a:pt x="298" y="766"/>
                      </a:lnTo>
                      <a:lnTo>
                        <a:pt x="313" y="744"/>
                      </a:lnTo>
                      <a:lnTo>
                        <a:pt x="319" y="699"/>
                      </a:lnTo>
                      <a:lnTo>
                        <a:pt x="324" y="664"/>
                      </a:lnTo>
                      <a:lnTo>
                        <a:pt x="336" y="637"/>
                      </a:lnTo>
                      <a:lnTo>
                        <a:pt x="309" y="609"/>
                      </a:lnTo>
                      <a:lnTo>
                        <a:pt x="283" y="583"/>
                      </a:lnTo>
                      <a:lnTo>
                        <a:pt x="271" y="577"/>
                      </a:lnTo>
                      <a:lnTo>
                        <a:pt x="231" y="601"/>
                      </a:lnTo>
                      <a:lnTo>
                        <a:pt x="201" y="619"/>
                      </a:lnTo>
                      <a:lnTo>
                        <a:pt x="162" y="633"/>
                      </a:lnTo>
                      <a:lnTo>
                        <a:pt x="118" y="640"/>
                      </a:lnTo>
                      <a:lnTo>
                        <a:pt x="88" y="655"/>
                      </a:lnTo>
                      <a:lnTo>
                        <a:pt x="63" y="666"/>
                      </a:lnTo>
                      <a:lnTo>
                        <a:pt x="27" y="666"/>
                      </a:lnTo>
                      <a:lnTo>
                        <a:pt x="16" y="655"/>
                      </a:lnTo>
                      <a:lnTo>
                        <a:pt x="30" y="642"/>
                      </a:lnTo>
                      <a:lnTo>
                        <a:pt x="67" y="628"/>
                      </a:lnTo>
                      <a:lnTo>
                        <a:pt x="94" y="606"/>
                      </a:lnTo>
                      <a:lnTo>
                        <a:pt x="120" y="588"/>
                      </a:lnTo>
                      <a:lnTo>
                        <a:pt x="136" y="576"/>
                      </a:lnTo>
                      <a:lnTo>
                        <a:pt x="162" y="567"/>
                      </a:lnTo>
                      <a:lnTo>
                        <a:pt x="204" y="531"/>
                      </a:lnTo>
                      <a:lnTo>
                        <a:pt x="231" y="510"/>
                      </a:lnTo>
                      <a:lnTo>
                        <a:pt x="247" y="504"/>
                      </a:lnTo>
                      <a:lnTo>
                        <a:pt x="250" y="429"/>
                      </a:lnTo>
                      <a:lnTo>
                        <a:pt x="204" y="396"/>
                      </a:lnTo>
                      <a:lnTo>
                        <a:pt x="190" y="390"/>
                      </a:lnTo>
                      <a:lnTo>
                        <a:pt x="129" y="385"/>
                      </a:lnTo>
                      <a:lnTo>
                        <a:pt x="105" y="369"/>
                      </a:lnTo>
                      <a:lnTo>
                        <a:pt x="81" y="355"/>
                      </a:lnTo>
                      <a:lnTo>
                        <a:pt x="63" y="345"/>
                      </a:lnTo>
                      <a:lnTo>
                        <a:pt x="34" y="339"/>
                      </a:lnTo>
                      <a:lnTo>
                        <a:pt x="3" y="307"/>
                      </a:lnTo>
                      <a:lnTo>
                        <a:pt x="0" y="291"/>
                      </a:lnTo>
                      <a:lnTo>
                        <a:pt x="9" y="285"/>
                      </a:lnTo>
                      <a:lnTo>
                        <a:pt x="39" y="286"/>
                      </a:lnTo>
                      <a:lnTo>
                        <a:pt x="67" y="301"/>
                      </a:lnTo>
                      <a:lnTo>
                        <a:pt x="85" y="304"/>
                      </a:lnTo>
                      <a:lnTo>
                        <a:pt x="115" y="306"/>
                      </a:lnTo>
                      <a:lnTo>
                        <a:pt x="148" y="318"/>
                      </a:lnTo>
                      <a:lnTo>
                        <a:pt x="165" y="324"/>
                      </a:lnTo>
                      <a:lnTo>
                        <a:pt x="226" y="327"/>
                      </a:lnTo>
                      <a:lnTo>
                        <a:pt x="258" y="334"/>
                      </a:lnTo>
                      <a:lnTo>
                        <a:pt x="279" y="334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62481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652588" y="1806575"/>
            <a:ext cx="7391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2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559175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ftr" sz="quarter" idx="11"/>
          </p:nvPr>
        </p:nvSpPr>
        <p:spPr>
          <a:xfrm>
            <a:off x="3643313" y="6350000"/>
            <a:ext cx="3449637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91400" y="6350000"/>
            <a:ext cx="1724025" cy="4572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fld id="{360E4444-C9AF-44F3-B8F1-3452A8974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53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9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A5DC8-42F0-45B2-AAB9-E57D4D16A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503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1AC18-44ED-45D8-A72B-46FB41F2F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61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9550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925" y="1981200"/>
            <a:ext cx="37369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E7538-A9A3-4061-B31D-5413884D9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938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01C33-424E-444D-8E3C-B79200ABA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96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55D5C-41C4-46CF-BCBD-3A2725708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11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47E7F-5277-447D-B3F2-C71710754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586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8CDEC-87B5-4979-8D0B-AEE0D0D44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880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FDB64-593E-49A1-A219-33EC32B1B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3622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7663D-6DA3-475E-BE9A-8D8FE2B5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650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9313" y="304800"/>
            <a:ext cx="1906587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9550" y="304800"/>
            <a:ext cx="556736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ED07-7FB3-4053-8CB6-6B4C023E5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3D45A-1551-44E8-99E7-7EC7D07FA747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32E7-EB92-45D5-8673-B25666F5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775F55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088826-B81D-4724-8B9F-28E469D181B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77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4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86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9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9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1040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41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42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3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4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3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7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27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996633"/>
              </a:solidFill>
            </a:endParaRPr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53F630-BF34-47B2-8E4E-F84CECE5DA7C}" type="slidenum">
              <a:rPr lang="en-US">
                <a:solidFill>
                  <a:srgbClr val="996633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1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grpSp>
          <p:nvGrpSpPr>
            <p:cNvPr id="5128" name="Group 3"/>
            <p:cNvGrpSpPr>
              <a:grpSpLocks/>
            </p:cNvGrpSpPr>
            <p:nvPr/>
          </p:nvGrpSpPr>
          <p:grpSpPr bwMode="auto">
            <a:xfrm>
              <a:off x="0" y="0"/>
              <a:ext cx="926" cy="4319"/>
              <a:chOff x="0" y="0"/>
              <a:chExt cx="926" cy="4319"/>
            </a:xfrm>
          </p:grpSpPr>
          <p:sp>
            <p:nvSpPr>
              <p:cNvPr id="5136" name="Rectangle 4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923" cy="43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5137" name="Picture 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ltGray">
              <a:xfrm>
                <a:off x="6" y="31"/>
                <a:ext cx="920" cy="9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8" name="Freeform 6"/>
              <p:cNvSpPr>
                <a:spLocks/>
              </p:cNvSpPr>
              <p:nvPr/>
            </p:nvSpPr>
            <p:spPr bwMode="ltGray">
              <a:xfrm>
                <a:off x="6" y="1023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7"/>
              <p:cNvSpPr>
                <a:spLocks/>
              </p:cNvSpPr>
              <p:nvPr/>
            </p:nvSpPr>
            <p:spPr bwMode="ltGray">
              <a:xfrm>
                <a:off x="6" y="2087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8"/>
              <p:cNvSpPr>
                <a:spLocks/>
              </p:cNvSpPr>
              <p:nvPr/>
            </p:nvSpPr>
            <p:spPr bwMode="ltGray">
              <a:xfrm>
                <a:off x="6" y="3160"/>
                <a:ext cx="890" cy="916"/>
              </a:xfrm>
              <a:custGeom>
                <a:avLst/>
                <a:gdLst>
                  <a:gd name="T0" fmla="*/ 307 w 890"/>
                  <a:gd name="T1" fmla="*/ 292 h 916"/>
                  <a:gd name="T2" fmla="*/ 307 w 890"/>
                  <a:gd name="T3" fmla="*/ 234 h 916"/>
                  <a:gd name="T4" fmla="*/ 261 w 890"/>
                  <a:gd name="T5" fmla="*/ 159 h 916"/>
                  <a:gd name="T6" fmla="*/ 247 w 890"/>
                  <a:gd name="T7" fmla="*/ 91 h 916"/>
                  <a:gd name="T8" fmla="*/ 225 w 890"/>
                  <a:gd name="T9" fmla="*/ 24 h 916"/>
                  <a:gd name="T10" fmla="*/ 259 w 890"/>
                  <a:gd name="T11" fmla="*/ 21 h 916"/>
                  <a:gd name="T12" fmla="*/ 298 w 890"/>
                  <a:gd name="T13" fmla="*/ 82 h 916"/>
                  <a:gd name="T14" fmla="*/ 322 w 890"/>
                  <a:gd name="T15" fmla="*/ 118 h 916"/>
                  <a:gd name="T16" fmla="*/ 358 w 890"/>
                  <a:gd name="T17" fmla="*/ 180 h 916"/>
                  <a:gd name="T18" fmla="*/ 406 w 890"/>
                  <a:gd name="T19" fmla="*/ 240 h 916"/>
                  <a:gd name="T20" fmla="*/ 505 w 890"/>
                  <a:gd name="T21" fmla="*/ 184 h 916"/>
                  <a:gd name="T22" fmla="*/ 514 w 890"/>
                  <a:gd name="T23" fmla="*/ 118 h 916"/>
                  <a:gd name="T24" fmla="*/ 552 w 890"/>
                  <a:gd name="T25" fmla="*/ 69 h 916"/>
                  <a:gd name="T26" fmla="*/ 589 w 890"/>
                  <a:gd name="T27" fmla="*/ 13 h 916"/>
                  <a:gd name="T28" fmla="*/ 615 w 890"/>
                  <a:gd name="T29" fmla="*/ 16 h 916"/>
                  <a:gd name="T30" fmla="*/ 600 w 890"/>
                  <a:gd name="T31" fmla="*/ 49 h 916"/>
                  <a:gd name="T32" fmla="*/ 592 w 890"/>
                  <a:gd name="T33" fmla="*/ 124 h 916"/>
                  <a:gd name="T34" fmla="*/ 574 w 890"/>
                  <a:gd name="T35" fmla="*/ 186 h 916"/>
                  <a:gd name="T36" fmla="*/ 568 w 890"/>
                  <a:gd name="T37" fmla="*/ 282 h 916"/>
                  <a:gd name="T38" fmla="*/ 645 w 890"/>
                  <a:gd name="T39" fmla="*/ 325 h 916"/>
                  <a:gd name="T40" fmla="*/ 720 w 890"/>
                  <a:gd name="T41" fmla="*/ 277 h 916"/>
                  <a:gd name="T42" fmla="*/ 816 w 890"/>
                  <a:gd name="T43" fmla="*/ 253 h 916"/>
                  <a:gd name="T44" fmla="*/ 861 w 890"/>
                  <a:gd name="T45" fmla="*/ 279 h 916"/>
                  <a:gd name="T46" fmla="*/ 796 w 890"/>
                  <a:gd name="T47" fmla="*/ 324 h 916"/>
                  <a:gd name="T48" fmla="*/ 735 w 890"/>
                  <a:gd name="T49" fmla="*/ 352 h 916"/>
                  <a:gd name="T50" fmla="*/ 669 w 890"/>
                  <a:gd name="T51" fmla="*/ 409 h 916"/>
                  <a:gd name="T52" fmla="*/ 673 w 890"/>
                  <a:gd name="T53" fmla="*/ 510 h 916"/>
                  <a:gd name="T54" fmla="*/ 751 w 890"/>
                  <a:gd name="T55" fmla="*/ 535 h 916"/>
                  <a:gd name="T56" fmla="*/ 819 w 890"/>
                  <a:gd name="T57" fmla="*/ 577 h 916"/>
                  <a:gd name="T58" fmla="*/ 874 w 890"/>
                  <a:gd name="T59" fmla="*/ 606 h 916"/>
                  <a:gd name="T60" fmla="*/ 867 w 890"/>
                  <a:gd name="T61" fmla="*/ 637 h 916"/>
                  <a:gd name="T62" fmla="*/ 807 w 890"/>
                  <a:gd name="T63" fmla="*/ 618 h 916"/>
                  <a:gd name="T64" fmla="*/ 736 w 890"/>
                  <a:gd name="T65" fmla="*/ 592 h 916"/>
                  <a:gd name="T66" fmla="*/ 615 w 890"/>
                  <a:gd name="T67" fmla="*/ 588 h 916"/>
                  <a:gd name="T68" fmla="*/ 576 w 890"/>
                  <a:gd name="T69" fmla="*/ 628 h 916"/>
                  <a:gd name="T70" fmla="*/ 618 w 890"/>
                  <a:gd name="T71" fmla="*/ 723 h 916"/>
                  <a:gd name="T72" fmla="*/ 640 w 890"/>
                  <a:gd name="T73" fmla="*/ 807 h 916"/>
                  <a:gd name="T74" fmla="*/ 664 w 890"/>
                  <a:gd name="T75" fmla="*/ 889 h 916"/>
                  <a:gd name="T76" fmla="*/ 624 w 890"/>
                  <a:gd name="T77" fmla="*/ 870 h 916"/>
                  <a:gd name="T78" fmla="*/ 568 w 890"/>
                  <a:gd name="T79" fmla="*/ 789 h 916"/>
                  <a:gd name="T80" fmla="*/ 513 w 890"/>
                  <a:gd name="T81" fmla="*/ 708 h 916"/>
                  <a:gd name="T82" fmla="*/ 390 w 890"/>
                  <a:gd name="T83" fmla="*/ 730 h 916"/>
                  <a:gd name="T84" fmla="*/ 339 w 890"/>
                  <a:gd name="T85" fmla="*/ 838 h 916"/>
                  <a:gd name="T86" fmla="*/ 285 w 890"/>
                  <a:gd name="T87" fmla="*/ 915 h 916"/>
                  <a:gd name="T88" fmla="*/ 276 w 890"/>
                  <a:gd name="T89" fmla="*/ 867 h 916"/>
                  <a:gd name="T90" fmla="*/ 298 w 890"/>
                  <a:gd name="T91" fmla="*/ 766 h 916"/>
                  <a:gd name="T92" fmla="*/ 324 w 890"/>
                  <a:gd name="T93" fmla="*/ 664 h 916"/>
                  <a:gd name="T94" fmla="*/ 283 w 890"/>
                  <a:gd name="T95" fmla="*/ 583 h 916"/>
                  <a:gd name="T96" fmla="*/ 201 w 890"/>
                  <a:gd name="T97" fmla="*/ 619 h 916"/>
                  <a:gd name="T98" fmla="*/ 88 w 890"/>
                  <a:gd name="T99" fmla="*/ 655 h 916"/>
                  <a:gd name="T100" fmla="*/ 16 w 890"/>
                  <a:gd name="T101" fmla="*/ 655 h 916"/>
                  <a:gd name="T102" fmla="*/ 94 w 890"/>
                  <a:gd name="T103" fmla="*/ 606 h 916"/>
                  <a:gd name="T104" fmla="*/ 162 w 890"/>
                  <a:gd name="T105" fmla="*/ 567 h 916"/>
                  <a:gd name="T106" fmla="*/ 247 w 890"/>
                  <a:gd name="T107" fmla="*/ 504 h 916"/>
                  <a:gd name="T108" fmla="*/ 190 w 890"/>
                  <a:gd name="T109" fmla="*/ 390 h 916"/>
                  <a:gd name="T110" fmla="*/ 81 w 890"/>
                  <a:gd name="T111" fmla="*/ 355 h 916"/>
                  <a:gd name="T112" fmla="*/ 3 w 890"/>
                  <a:gd name="T113" fmla="*/ 307 h 916"/>
                  <a:gd name="T114" fmla="*/ 39 w 890"/>
                  <a:gd name="T115" fmla="*/ 286 h 916"/>
                  <a:gd name="T116" fmla="*/ 115 w 890"/>
                  <a:gd name="T117" fmla="*/ 306 h 916"/>
                  <a:gd name="T118" fmla="*/ 226 w 890"/>
                  <a:gd name="T119" fmla="*/ 327 h 9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890" h="916">
                    <a:moveTo>
                      <a:pt x="279" y="334"/>
                    </a:moveTo>
                    <a:lnTo>
                      <a:pt x="292" y="312"/>
                    </a:lnTo>
                    <a:lnTo>
                      <a:pt x="307" y="292"/>
                    </a:lnTo>
                    <a:lnTo>
                      <a:pt x="324" y="276"/>
                    </a:lnTo>
                    <a:lnTo>
                      <a:pt x="313" y="255"/>
                    </a:lnTo>
                    <a:lnTo>
                      <a:pt x="307" y="234"/>
                    </a:lnTo>
                    <a:lnTo>
                      <a:pt x="288" y="202"/>
                    </a:lnTo>
                    <a:lnTo>
                      <a:pt x="274" y="181"/>
                    </a:lnTo>
                    <a:lnTo>
                      <a:pt x="261" y="159"/>
                    </a:lnTo>
                    <a:lnTo>
                      <a:pt x="256" y="139"/>
                    </a:lnTo>
                    <a:lnTo>
                      <a:pt x="256" y="118"/>
                    </a:lnTo>
                    <a:lnTo>
                      <a:pt x="247" y="91"/>
                    </a:lnTo>
                    <a:lnTo>
                      <a:pt x="237" y="70"/>
                    </a:lnTo>
                    <a:lnTo>
                      <a:pt x="226" y="46"/>
                    </a:lnTo>
                    <a:lnTo>
                      <a:pt x="225" y="24"/>
                    </a:lnTo>
                    <a:lnTo>
                      <a:pt x="232" y="10"/>
                    </a:lnTo>
                    <a:lnTo>
                      <a:pt x="247" y="9"/>
                    </a:lnTo>
                    <a:lnTo>
                      <a:pt x="259" y="21"/>
                    </a:lnTo>
                    <a:lnTo>
                      <a:pt x="270" y="46"/>
                    </a:lnTo>
                    <a:lnTo>
                      <a:pt x="280" y="61"/>
                    </a:lnTo>
                    <a:lnTo>
                      <a:pt x="298" y="82"/>
                    </a:lnTo>
                    <a:lnTo>
                      <a:pt x="309" y="88"/>
                    </a:lnTo>
                    <a:lnTo>
                      <a:pt x="315" y="99"/>
                    </a:lnTo>
                    <a:lnTo>
                      <a:pt x="322" y="118"/>
                    </a:lnTo>
                    <a:lnTo>
                      <a:pt x="330" y="141"/>
                    </a:lnTo>
                    <a:lnTo>
                      <a:pt x="339" y="160"/>
                    </a:lnTo>
                    <a:lnTo>
                      <a:pt x="358" y="180"/>
                    </a:lnTo>
                    <a:lnTo>
                      <a:pt x="379" y="205"/>
                    </a:lnTo>
                    <a:lnTo>
                      <a:pt x="399" y="225"/>
                    </a:lnTo>
                    <a:lnTo>
                      <a:pt x="406" y="240"/>
                    </a:lnTo>
                    <a:lnTo>
                      <a:pt x="474" y="241"/>
                    </a:lnTo>
                    <a:lnTo>
                      <a:pt x="495" y="208"/>
                    </a:lnTo>
                    <a:lnTo>
                      <a:pt x="505" y="184"/>
                    </a:lnTo>
                    <a:lnTo>
                      <a:pt x="507" y="160"/>
                    </a:lnTo>
                    <a:lnTo>
                      <a:pt x="510" y="141"/>
                    </a:lnTo>
                    <a:lnTo>
                      <a:pt x="514" y="118"/>
                    </a:lnTo>
                    <a:lnTo>
                      <a:pt x="529" y="94"/>
                    </a:lnTo>
                    <a:lnTo>
                      <a:pt x="540" y="85"/>
                    </a:lnTo>
                    <a:lnTo>
                      <a:pt x="552" y="69"/>
                    </a:lnTo>
                    <a:lnTo>
                      <a:pt x="561" y="45"/>
                    </a:lnTo>
                    <a:lnTo>
                      <a:pt x="571" y="27"/>
                    </a:lnTo>
                    <a:lnTo>
                      <a:pt x="589" y="13"/>
                    </a:lnTo>
                    <a:lnTo>
                      <a:pt x="604" y="0"/>
                    </a:lnTo>
                    <a:lnTo>
                      <a:pt x="613" y="6"/>
                    </a:lnTo>
                    <a:lnTo>
                      <a:pt x="615" y="16"/>
                    </a:lnTo>
                    <a:lnTo>
                      <a:pt x="606" y="27"/>
                    </a:lnTo>
                    <a:lnTo>
                      <a:pt x="603" y="34"/>
                    </a:lnTo>
                    <a:lnTo>
                      <a:pt x="600" y="49"/>
                    </a:lnTo>
                    <a:lnTo>
                      <a:pt x="600" y="79"/>
                    </a:lnTo>
                    <a:lnTo>
                      <a:pt x="600" y="103"/>
                    </a:lnTo>
                    <a:lnTo>
                      <a:pt x="592" y="124"/>
                    </a:lnTo>
                    <a:lnTo>
                      <a:pt x="583" y="145"/>
                    </a:lnTo>
                    <a:lnTo>
                      <a:pt x="576" y="162"/>
                    </a:lnTo>
                    <a:lnTo>
                      <a:pt x="574" y="186"/>
                    </a:lnTo>
                    <a:lnTo>
                      <a:pt x="574" y="216"/>
                    </a:lnTo>
                    <a:lnTo>
                      <a:pt x="568" y="244"/>
                    </a:lnTo>
                    <a:lnTo>
                      <a:pt x="568" y="282"/>
                    </a:lnTo>
                    <a:lnTo>
                      <a:pt x="588" y="300"/>
                    </a:lnTo>
                    <a:lnTo>
                      <a:pt x="607" y="325"/>
                    </a:lnTo>
                    <a:lnTo>
                      <a:pt x="645" y="325"/>
                    </a:lnTo>
                    <a:lnTo>
                      <a:pt x="678" y="312"/>
                    </a:lnTo>
                    <a:lnTo>
                      <a:pt x="697" y="292"/>
                    </a:lnTo>
                    <a:lnTo>
                      <a:pt x="720" y="277"/>
                    </a:lnTo>
                    <a:lnTo>
                      <a:pt x="777" y="274"/>
                    </a:lnTo>
                    <a:lnTo>
                      <a:pt x="801" y="265"/>
                    </a:lnTo>
                    <a:lnTo>
                      <a:pt x="816" y="253"/>
                    </a:lnTo>
                    <a:lnTo>
                      <a:pt x="859" y="252"/>
                    </a:lnTo>
                    <a:lnTo>
                      <a:pt x="865" y="265"/>
                    </a:lnTo>
                    <a:lnTo>
                      <a:pt x="861" y="279"/>
                    </a:lnTo>
                    <a:lnTo>
                      <a:pt x="843" y="288"/>
                    </a:lnTo>
                    <a:lnTo>
                      <a:pt x="819" y="300"/>
                    </a:lnTo>
                    <a:lnTo>
                      <a:pt x="796" y="324"/>
                    </a:lnTo>
                    <a:lnTo>
                      <a:pt x="786" y="334"/>
                    </a:lnTo>
                    <a:lnTo>
                      <a:pt x="765" y="343"/>
                    </a:lnTo>
                    <a:lnTo>
                      <a:pt x="735" y="352"/>
                    </a:lnTo>
                    <a:lnTo>
                      <a:pt x="714" y="367"/>
                    </a:lnTo>
                    <a:lnTo>
                      <a:pt x="687" y="390"/>
                    </a:lnTo>
                    <a:lnTo>
                      <a:pt x="669" y="409"/>
                    </a:lnTo>
                    <a:lnTo>
                      <a:pt x="649" y="420"/>
                    </a:lnTo>
                    <a:lnTo>
                      <a:pt x="648" y="481"/>
                    </a:lnTo>
                    <a:lnTo>
                      <a:pt x="673" y="510"/>
                    </a:lnTo>
                    <a:lnTo>
                      <a:pt x="703" y="526"/>
                    </a:lnTo>
                    <a:lnTo>
                      <a:pt x="730" y="531"/>
                    </a:lnTo>
                    <a:lnTo>
                      <a:pt x="751" y="535"/>
                    </a:lnTo>
                    <a:lnTo>
                      <a:pt x="777" y="549"/>
                    </a:lnTo>
                    <a:lnTo>
                      <a:pt x="795" y="567"/>
                    </a:lnTo>
                    <a:lnTo>
                      <a:pt x="819" y="577"/>
                    </a:lnTo>
                    <a:lnTo>
                      <a:pt x="846" y="583"/>
                    </a:lnTo>
                    <a:lnTo>
                      <a:pt x="861" y="592"/>
                    </a:lnTo>
                    <a:lnTo>
                      <a:pt x="874" y="606"/>
                    </a:lnTo>
                    <a:lnTo>
                      <a:pt x="889" y="621"/>
                    </a:lnTo>
                    <a:lnTo>
                      <a:pt x="888" y="634"/>
                    </a:lnTo>
                    <a:lnTo>
                      <a:pt x="867" y="637"/>
                    </a:lnTo>
                    <a:lnTo>
                      <a:pt x="853" y="631"/>
                    </a:lnTo>
                    <a:lnTo>
                      <a:pt x="832" y="618"/>
                    </a:lnTo>
                    <a:lnTo>
                      <a:pt x="807" y="618"/>
                    </a:lnTo>
                    <a:lnTo>
                      <a:pt x="780" y="618"/>
                    </a:lnTo>
                    <a:lnTo>
                      <a:pt x="759" y="615"/>
                    </a:lnTo>
                    <a:lnTo>
                      <a:pt x="736" y="592"/>
                    </a:lnTo>
                    <a:lnTo>
                      <a:pt x="718" y="588"/>
                    </a:lnTo>
                    <a:lnTo>
                      <a:pt x="684" y="588"/>
                    </a:lnTo>
                    <a:lnTo>
                      <a:pt x="615" y="588"/>
                    </a:lnTo>
                    <a:lnTo>
                      <a:pt x="604" y="606"/>
                    </a:lnTo>
                    <a:lnTo>
                      <a:pt x="589" y="621"/>
                    </a:lnTo>
                    <a:lnTo>
                      <a:pt x="576" y="628"/>
                    </a:lnTo>
                    <a:lnTo>
                      <a:pt x="580" y="666"/>
                    </a:lnTo>
                    <a:lnTo>
                      <a:pt x="600" y="702"/>
                    </a:lnTo>
                    <a:lnTo>
                      <a:pt x="618" y="723"/>
                    </a:lnTo>
                    <a:lnTo>
                      <a:pt x="630" y="753"/>
                    </a:lnTo>
                    <a:lnTo>
                      <a:pt x="631" y="787"/>
                    </a:lnTo>
                    <a:lnTo>
                      <a:pt x="640" y="807"/>
                    </a:lnTo>
                    <a:lnTo>
                      <a:pt x="654" y="838"/>
                    </a:lnTo>
                    <a:lnTo>
                      <a:pt x="664" y="862"/>
                    </a:lnTo>
                    <a:lnTo>
                      <a:pt x="664" y="889"/>
                    </a:lnTo>
                    <a:lnTo>
                      <a:pt x="654" y="898"/>
                    </a:lnTo>
                    <a:lnTo>
                      <a:pt x="642" y="898"/>
                    </a:lnTo>
                    <a:lnTo>
                      <a:pt x="624" y="870"/>
                    </a:lnTo>
                    <a:lnTo>
                      <a:pt x="612" y="837"/>
                    </a:lnTo>
                    <a:lnTo>
                      <a:pt x="583" y="808"/>
                    </a:lnTo>
                    <a:lnTo>
                      <a:pt x="568" y="789"/>
                    </a:lnTo>
                    <a:lnTo>
                      <a:pt x="556" y="760"/>
                    </a:lnTo>
                    <a:lnTo>
                      <a:pt x="549" y="738"/>
                    </a:lnTo>
                    <a:lnTo>
                      <a:pt x="513" y="708"/>
                    </a:lnTo>
                    <a:lnTo>
                      <a:pt x="489" y="682"/>
                    </a:lnTo>
                    <a:lnTo>
                      <a:pt x="415" y="684"/>
                    </a:lnTo>
                    <a:lnTo>
                      <a:pt x="390" y="730"/>
                    </a:lnTo>
                    <a:lnTo>
                      <a:pt x="372" y="759"/>
                    </a:lnTo>
                    <a:lnTo>
                      <a:pt x="361" y="798"/>
                    </a:lnTo>
                    <a:lnTo>
                      <a:pt x="339" y="838"/>
                    </a:lnTo>
                    <a:lnTo>
                      <a:pt x="316" y="874"/>
                    </a:lnTo>
                    <a:lnTo>
                      <a:pt x="294" y="907"/>
                    </a:lnTo>
                    <a:lnTo>
                      <a:pt x="285" y="915"/>
                    </a:lnTo>
                    <a:lnTo>
                      <a:pt x="268" y="909"/>
                    </a:lnTo>
                    <a:lnTo>
                      <a:pt x="268" y="894"/>
                    </a:lnTo>
                    <a:lnTo>
                      <a:pt x="276" y="867"/>
                    </a:lnTo>
                    <a:lnTo>
                      <a:pt x="291" y="837"/>
                    </a:lnTo>
                    <a:lnTo>
                      <a:pt x="294" y="790"/>
                    </a:lnTo>
                    <a:lnTo>
                      <a:pt x="298" y="766"/>
                    </a:lnTo>
                    <a:lnTo>
                      <a:pt x="313" y="744"/>
                    </a:lnTo>
                    <a:lnTo>
                      <a:pt x="319" y="699"/>
                    </a:lnTo>
                    <a:lnTo>
                      <a:pt x="324" y="664"/>
                    </a:lnTo>
                    <a:lnTo>
                      <a:pt x="336" y="637"/>
                    </a:lnTo>
                    <a:lnTo>
                      <a:pt x="309" y="609"/>
                    </a:lnTo>
                    <a:lnTo>
                      <a:pt x="283" y="583"/>
                    </a:lnTo>
                    <a:lnTo>
                      <a:pt x="271" y="577"/>
                    </a:lnTo>
                    <a:lnTo>
                      <a:pt x="231" y="601"/>
                    </a:lnTo>
                    <a:lnTo>
                      <a:pt x="201" y="619"/>
                    </a:lnTo>
                    <a:lnTo>
                      <a:pt x="162" y="633"/>
                    </a:lnTo>
                    <a:lnTo>
                      <a:pt x="118" y="640"/>
                    </a:lnTo>
                    <a:lnTo>
                      <a:pt x="88" y="655"/>
                    </a:lnTo>
                    <a:lnTo>
                      <a:pt x="63" y="666"/>
                    </a:lnTo>
                    <a:lnTo>
                      <a:pt x="27" y="666"/>
                    </a:lnTo>
                    <a:lnTo>
                      <a:pt x="16" y="655"/>
                    </a:lnTo>
                    <a:lnTo>
                      <a:pt x="30" y="642"/>
                    </a:lnTo>
                    <a:lnTo>
                      <a:pt x="67" y="628"/>
                    </a:lnTo>
                    <a:lnTo>
                      <a:pt x="94" y="606"/>
                    </a:lnTo>
                    <a:lnTo>
                      <a:pt x="120" y="588"/>
                    </a:lnTo>
                    <a:lnTo>
                      <a:pt x="136" y="576"/>
                    </a:lnTo>
                    <a:lnTo>
                      <a:pt x="162" y="567"/>
                    </a:lnTo>
                    <a:lnTo>
                      <a:pt x="204" y="531"/>
                    </a:lnTo>
                    <a:lnTo>
                      <a:pt x="231" y="510"/>
                    </a:lnTo>
                    <a:lnTo>
                      <a:pt x="247" y="504"/>
                    </a:lnTo>
                    <a:lnTo>
                      <a:pt x="250" y="429"/>
                    </a:lnTo>
                    <a:lnTo>
                      <a:pt x="204" y="396"/>
                    </a:lnTo>
                    <a:lnTo>
                      <a:pt x="190" y="390"/>
                    </a:lnTo>
                    <a:lnTo>
                      <a:pt x="129" y="385"/>
                    </a:lnTo>
                    <a:lnTo>
                      <a:pt x="105" y="369"/>
                    </a:lnTo>
                    <a:lnTo>
                      <a:pt x="81" y="355"/>
                    </a:lnTo>
                    <a:lnTo>
                      <a:pt x="63" y="345"/>
                    </a:lnTo>
                    <a:lnTo>
                      <a:pt x="34" y="339"/>
                    </a:lnTo>
                    <a:lnTo>
                      <a:pt x="3" y="307"/>
                    </a:lnTo>
                    <a:lnTo>
                      <a:pt x="0" y="291"/>
                    </a:lnTo>
                    <a:lnTo>
                      <a:pt x="9" y="285"/>
                    </a:lnTo>
                    <a:lnTo>
                      <a:pt x="39" y="286"/>
                    </a:lnTo>
                    <a:lnTo>
                      <a:pt x="67" y="301"/>
                    </a:lnTo>
                    <a:lnTo>
                      <a:pt x="85" y="304"/>
                    </a:lnTo>
                    <a:lnTo>
                      <a:pt x="115" y="306"/>
                    </a:lnTo>
                    <a:lnTo>
                      <a:pt x="148" y="318"/>
                    </a:lnTo>
                    <a:lnTo>
                      <a:pt x="165" y="324"/>
                    </a:lnTo>
                    <a:lnTo>
                      <a:pt x="226" y="327"/>
                    </a:lnTo>
                    <a:lnTo>
                      <a:pt x="258" y="334"/>
                    </a:lnTo>
                    <a:lnTo>
                      <a:pt x="279" y="334"/>
                    </a:lnTo>
                  </a:path>
                </a:pathLst>
              </a:custGeom>
              <a:solidFill>
                <a:schemeClr val="hlink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29" name="Group 9"/>
            <p:cNvGrpSpPr>
              <a:grpSpLocks/>
            </p:cNvGrpSpPr>
            <p:nvPr/>
          </p:nvGrpSpPr>
          <p:grpSpPr bwMode="auto">
            <a:xfrm>
              <a:off x="993" y="1028"/>
              <a:ext cx="4766" cy="119"/>
              <a:chOff x="993" y="1028"/>
              <a:chExt cx="4766" cy="119"/>
            </a:xfrm>
          </p:grpSpPr>
          <p:sp>
            <p:nvSpPr>
              <p:cNvPr id="5130" name="Rectangle 10"/>
              <p:cNvSpPr>
                <a:spLocks noChangeArrowheads="1"/>
              </p:cNvSpPr>
              <p:nvPr/>
            </p:nvSpPr>
            <p:spPr bwMode="ltGray">
              <a:xfrm>
                <a:off x="996" y="1035"/>
                <a:ext cx="4763" cy="106"/>
              </a:xfrm>
              <a:prstGeom prst="rect">
                <a:avLst/>
              </a:prstGeom>
              <a:gradFill rotWithShape="0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1" name="Line 11"/>
              <p:cNvSpPr>
                <a:spLocks noChangeShapeType="1"/>
              </p:cNvSpPr>
              <p:nvPr/>
            </p:nvSpPr>
            <p:spPr bwMode="ltGray">
              <a:xfrm>
                <a:off x="999" y="1145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2" name="Line 12"/>
              <p:cNvSpPr>
                <a:spLocks noChangeShapeType="1"/>
              </p:cNvSpPr>
              <p:nvPr/>
            </p:nvSpPr>
            <p:spPr bwMode="ltGray">
              <a:xfrm>
                <a:off x="999" y="112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ltGray">
              <a:xfrm>
                <a:off x="999" y="1091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Line 14"/>
              <p:cNvSpPr>
                <a:spLocks noChangeShapeType="1"/>
              </p:cNvSpPr>
              <p:nvPr/>
            </p:nvSpPr>
            <p:spPr bwMode="ltGray">
              <a:xfrm>
                <a:off x="999" y="1057"/>
                <a:ext cx="4760" cy="0"/>
              </a:xfrm>
              <a:prstGeom prst="line">
                <a:avLst/>
              </a:prstGeom>
              <a:noFill/>
              <a:ln w="12700">
                <a:solidFill>
                  <a:srgbClr val="99663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ltGray">
              <a:xfrm>
                <a:off x="993" y="1028"/>
                <a:ext cx="4765" cy="119"/>
              </a:xfrm>
              <a:custGeom>
                <a:avLst/>
                <a:gdLst>
                  <a:gd name="T0" fmla="*/ 0 w 4765"/>
                  <a:gd name="T1" fmla="*/ 118 h 119"/>
                  <a:gd name="T2" fmla="*/ 0 w 4765"/>
                  <a:gd name="T3" fmla="*/ 0 h 119"/>
                  <a:gd name="T4" fmla="*/ 4764 w 4765"/>
                  <a:gd name="T5" fmla="*/ 0 h 11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765" h="119">
                    <a:moveTo>
                      <a:pt x="0" y="118"/>
                    </a:moveTo>
                    <a:lnTo>
                      <a:pt x="0" y="0"/>
                    </a:lnTo>
                    <a:lnTo>
                      <a:pt x="4764" y="0"/>
                    </a:lnTo>
                  </a:path>
                </a:pathLst>
              </a:custGeom>
              <a:noFill/>
              <a:ln w="12700" cap="rnd" cmpd="sng">
                <a:solidFill>
                  <a:srgbClr val="FFCC66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123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528763" y="304800"/>
            <a:ext cx="75644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4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9550" y="1981200"/>
            <a:ext cx="7626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8" name="Rectangle 1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1138" y="6248400"/>
            <a:ext cx="1782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996633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459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973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996633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1460" name="Rectangle 2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996633"/>
                </a:solidFill>
                <a:latin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E65E69-B425-485D-8E08-F7CE8D624A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¬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9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19" y="1348590"/>
            <a:ext cx="5570681" cy="550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effectLst>
            <a:outerShdw blurRad="63500" dist="38100" dir="5400000" algn="t" rotWithShape="0">
              <a:schemeClr val="tx1">
                <a:lumMod val="50000"/>
                <a:lumOff val="5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Budget Principles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5319" y="5715000"/>
            <a:ext cx="21852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NRSM 532,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2014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72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agburt2_02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3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nnual_SRad_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6" b="82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021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1524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Insolation</a:t>
            </a:r>
            <a:r>
              <a:rPr lang="en-US" altLang="en-US" sz="3600" smtClean="0"/>
              <a:t>:	Solar Radiation Striking</a:t>
            </a:r>
            <a:br>
              <a:rPr lang="en-US" altLang="en-US" sz="3600" smtClean="0"/>
            </a:br>
            <a:r>
              <a:rPr lang="en-US" altLang="en-US" sz="3600" smtClean="0"/>
              <a:t>			the earth’s Surface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524000" y="2743200"/>
            <a:ext cx="733583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I = insolation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 ~ 1000 W m</a:t>
            </a:r>
            <a:r>
              <a:rPr lang="en-US" altLang="en-US" baseline="30000" smtClean="0">
                <a:solidFill>
                  <a:srgbClr val="000000"/>
                </a:solidFill>
              </a:rPr>
              <a:t>-2</a:t>
            </a:r>
            <a:r>
              <a:rPr lang="en-US" altLang="en-US" smtClean="0">
                <a:solidFill>
                  <a:srgbClr val="000000"/>
                </a:solidFill>
              </a:rPr>
              <a:t> (clear day solar insolation on a surface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perpendicular to incoming solar radiation.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This value actually varies greatly due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atmospheric variables.)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Z = Zenith Angle (the angle from the zenith (point directly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overhead) to the Sun’s position in the sky.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The zenith angle is dependent upon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latitude, solar declination angle, and time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		of day.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429000" y="19050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CC6600"/>
                </a:solidFill>
              </a:rPr>
              <a:t>I = S cos(Z)</a:t>
            </a:r>
            <a:endParaRPr lang="en-US" altLang="en-US" smtClean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85800"/>
            <a:ext cx="7543800" cy="6096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Insolation</a:t>
            </a:r>
            <a:r>
              <a:rPr lang="en-US" altLang="en-US" sz="3600" smtClean="0"/>
              <a:t>:  Zenith Angle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524000" y="1828800"/>
            <a:ext cx="65865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2"/>
                </a:solidFill>
              </a:rPr>
              <a:t>Z</a:t>
            </a:r>
            <a:r>
              <a:rPr lang="en-US" altLang="en-US" sz="2800">
                <a:solidFill>
                  <a:schemeClr val="bg2"/>
                </a:solidFill>
              </a:rPr>
              <a:t> =	cos</a:t>
            </a:r>
            <a:r>
              <a:rPr lang="en-US" altLang="en-US" sz="2800" baseline="30000">
                <a:solidFill>
                  <a:schemeClr val="bg2"/>
                </a:solidFill>
              </a:rPr>
              <a:t>-1</a:t>
            </a:r>
            <a:r>
              <a:rPr lang="en-US" altLang="en-US" sz="2800">
                <a:solidFill>
                  <a:schemeClr val="bg2"/>
                </a:solidFill>
              </a:rPr>
              <a:t> {sin(Latitude) sin(Solar Decl.) + </a:t>
            </a:r>
          </a:p>
          <a:p>
            <a:pPr eaLnBrk="1" hangingPunct="1"/>
            <a:endParaRPr lang="en-US" altLang="en-US" sz="1400">
              <a:solidFill>
                <a:schemeClr val="bg2"/>
              </a:solidFill>
            </a:endParaRPr>
          </a:p>
          <a:p>
            <a:pPr eaLnBrk="1" hangingPunct="1"/>
            <a:r>
              <a:rPr lang="en-US" altLang="en-US" sz="2800">
                <a:solidFill>
                  <a:schemeClr val="bg2"/>
                </a:solidFill>
              </a:rPr>
              <a:t>	cos (Latitude) cos(Solar Decl.) cos H}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1905000" y="2971800"/>
            <a:ext cx="6321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Latitude = latitude at site of interest (Missoula ~46</a:t>
            </a:r>
            <a:r>
              <a:rPr lang="en-US" altLang="en-US" sz="2000">
                <a:cs typeface="Times New Roman" pitchFamily="18" charset="0"/>
              </a:rPr>
              <a:t>°)</a:t>
            </a:r>
          </a:p>
          <a:p>
            <a:pPr eaLnBrk="1" hangingPunct="1"/>
            <a:endParaRPr lang="en-US" altLang="en-US" sz="1600">
              <a:cs typeface="Times New Roman" pitchFamily="18" charset="0"/>
            </a:endParaRP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Solar Decl. = solar declination</a:t>
            </a:r>
          </a:p>
          <a:p>
            <a:pPr eaLnBrk="1" hangingPunct="1"/>
            <a:r>
              <a:rPr lang="en-US" altLang="en-US">
                <a:cs typeface="Times New Roman" pitchFamily="18" charset="0"/>
              </a:rPr>
              <a:t>	</a:t>
            </a:r>
            <a:r>
              <a:rPr lang="en-US" altLang="en-US" sz="2000">
                <a:cs typeface="Times New Roman" pitchFamily="18" charset="0"/>
              </a:rPr>
              <a:t>At Vernal Equinox (Mar. 21/22) = 0°</a:t>
            </a: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	At Summer Solstice (Jun. 21/22) = +23.5°</a:t>
            </a: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	At Autumnal Equinox (Sept. 21/22) = 0°</a:t>
            </a: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	At Winter Solstice (Dec. 21/22) = -23.5°</a:t>
            </a:r>
          </a:p>
          <a:p>
            <a:pPr eaLnBrk="1" hangingPunct="1"/>
            <a:endParaRPr lang="en-US" altLang="en-US" sz="2000">
              <a:cs typeface="Times New Roman" pitchFamily="18" charset="0"/>
            </a:endParaRP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H = hour angle = 15° X (Time – 12)</a:t>
            </a:r>
          </a:p>
          <a:p>
            <a:pPr eaLnBrk="1" hangingPunct="1"/>
            <a:r>
              <a:rPr lang="en-US" altLang="en-US">
                <a:cs typeface="Times New Roman" pitchFamily="18" charset="0"/>
              </a:rPr>
              <a:t>	</a:t>
            </a:r>
            <a:r>
              <a:rPr lang="en-US" altLang="en-US" sz="2000">
                <a:cs typeface="Times New Roman" pitchFamily="18" charset="0"/>
              </a:rPr>
              <a:t>This is the angle of radiation due to the time of day</a:t>
            </a: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	Time is given in solar time as the hour of day from </a:t>
            </a:r>
          </a:p>
          <a:p>
            <a:pPr eaLnBrk="1" hangingPunct="1"/>
            <a:r>
              <a:rPr lang="en-US" altLang="en-US" sz="2000">
                <a:cs typeface="Times New Roman" pitchFamily="18" charset="0"/>
              </a:rPr>
              <a:t>	midnight.</a:t>
            </a:r>
          </a:p>
        </p:txBody>
      </p:sp>
    </p:spTree>
    <p:extLst>
      <p:ext uri="{BB962C8B-B14F-4D97-AF65-F5344CB8AC3E}">
        <p14:creationId xmlns:p14="http://schemas.microsoft.com/office/powerpoint/2010/main" val="173901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tx1"/>
                </a:solidFill>
              </a:rPr>
              <a:t>Albedo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FG03_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000"/>
          <a:stretch>
            <a:fillRect/>
          </a:stretch>
        </p:blipFill>
        <p:spPr bwMode="auto">
          <a:xfrm>
            <a:off x="0" y="713232"/>
            <a:ext cx="9144000" cy="6117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41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altLang="en-US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7348" name="Picture 4" descr="WestinWinter_M2002045_l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7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 flipV="1">
            <a:off x="1909113" y="0"/>
            <a:ext cx="72087" cy="22098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bill.smith\AppData\Local\Microsoft\Windows\Temporary Internet Files\Content.IE5\X12SC1GA\MC90044040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520825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ill.smith\AppData\Local\Microsoft\Windows\Temporary Internet Files\Content.IE5\US1T1PIS\MC90043806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67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2971800" y="4343400"/>
            <a:ext cx="5105400" cy="5105400"/>
          </a:xfrm>
          <a:prstGeom prst="ellipse">
            <a:avLst/>
          </a:prstGeom>
          <a:solidFill>
            <a:srgbClr val="FF0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25626" y="6248400"/>
            <a:ext cx="1450974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405100" y="4379362"/>
            <a:ext cx="1143000" cy="809625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135200" y="3912637"/>
            <a:ext cx="762000" cy="93345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01000" y="6019800"/>
            <a:ext cx="9906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"/>
          <p:cNvSpPr>
            <a:spLocks noChangeAspect="1" noEditPoints="1" noChangeArrowheads="1"/>
          </p:cNvSpPr>
          <p:nvPr/>
        </p:nvSpPr>
        <p:spPr bwMode="auto">
          <a:xfrm>
            <a:off x="4724400" y="609598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GHG</a:t>
            </a:r>
            <a:endParaRPr lang="en-US" sz="4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6096000" y="2621400"/>
            <a:ext cx="3048000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 (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Longwave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Radiation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loud"/>
          <p:cNvSpPr>
            <a:spLocks noChangeAspect="1" noEditPoints="1" noChangeArrowheads="1"/>
          </p:cNvSpPr>
          <p:nvPr/>
        </p:nvSpPr>
        <p:spPr bwMode="auto">
          <a:xfrm>
            <a:off x="838200" y="2057400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DUST</a:t>
            </a:r>
            <a:endParaRPr lang="en-US" sz="4000" b="1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5881200" y="79801"/>
            <a:ext cx="0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551900" y="1524000"/>
            <a:ext cx="593400" cy="506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038600" y="1598612"/>
            <a:ext cx="685800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867400" y="2448523"/>
            <a:ext cx="13800" cy="1894877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038600" y="381000"/>
            <a:ext cx="1676400" cy="44196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295400" y="1447800"/>
            <a:ext cx="2743200" cy="3352800"/>
          </a:xfrm>
          <a:prstGeom prst="line">
            <a:avLst/>
          </a:prstGeom>
          <a:ln w="50800">
            <a:solidFill>
              <a:srgbClr val="FFC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33600" y="81005"/>
            <a:ext cx="289560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(Shortwave) Radiation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Cloud"/>
          <p:cNvSpPr>
            <a:spLocks noChangeAspect="1" noEditPoints="1" noChangeArrowheads="1"/>
          </p:cNvSpPr>
          <p:nvPr/>
        </p:nvSpPr>
        <p:spPr bwMode="auto">
          <a:xfrm>
            <a:off x="4724400" y="613201"/>
            <a:ext cx="2743200" cy="18389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/>
              <a:t>GHG</a:t>
            </a:r>
            <a:endParaRPr lang="en-US" sz="4000" b="1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524500" y="2362200"/>
            <a:ext cx="0" cy="19050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8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  <p:bldP spid="37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965955"/>
            <a:ext cx="3505200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Vapor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maximum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 GHG 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Equilibrium temp.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 °C (-4 °F)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 temp.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°C (59 °F)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changing by about 1% / decade.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267200"/>
            <a:ext cx="4800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Dioxide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394 ppm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1-3 ppm annually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Produced by: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Fossil fuel combustion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 Respiration</a:t>
            </a:r>
          </a:p>
          <a:p>
            <a:pPr lvl="2">
              <a:lnSpc>
                <a:spcPct val="90000"/>
              </a:lnSpc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 Respiration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5720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Ozone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~34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 only secondarily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Roughly 34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increase of roughly 30% since industrial revolution.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48768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02_0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"/>
          <a:stretch/>
        </p:blipFill>
        <p:spPr bwMode="auto">
          <a:xfrm>
            <a:off x="3957503" y="1329827"/>
            <a:ext cx="5186497" cy="4004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Heat Energy Transfers in 3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Ways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17" y="1018083"/>
            <a:ext cx="3963672" cy="538271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Conduction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Molecule-to-molecule transfer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90000"/>
              </a:lnSpc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Convection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energy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transferred by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movement</a:t>
            </a:r>
          </a:p>
          <a:p>
            <a:pPr lvl="1">
              <a:lnSpc>
                <a:spcPct val="90000"/>
              </a:lnSpc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 of heat by the movement of electromagnetic waves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require a medium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29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Methane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2ppm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by-product of agriculture and farming, vehicles, factories, …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25x more potent than CO2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1/3 contribution to global warming relative to CO2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5105400"/>
            <a:ext cx="48006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65954"/>
            <a:ext cx="5499625" cy="551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Greenhouse Gases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965955"/>
            <a:ext cx="3505201" cy="5434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Nitrous Oxide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ppb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product of agriculture and industry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300x more potent than CO2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Relatively long atmospheric residency time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5410200"/>
            <a:ext cx="4800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8100000" algn="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earth_energy_bala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2088"/>
            <a:ext cx="8610600" cy="64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660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7696200" cy="5334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Important Radiation Laws &amp; Concepts</a:t>
            </a:r>
          </a:p>
        </p:txBody>
      </p:sp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1524000" y="1931988"/>
            <a:ext cx="7620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</a:rPr>
              <a:t>Net radiation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 b="1" dirty="0" smtClean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0000"/>
                </a:solidFill>
                <a:sym typeface="Symbol" pitchFamily="18" charset="2"/>
              </a:rPr>
              <a:t>Rn = </a:t>
            </a:r>
            <a:r>
              <a:rPr lang="en-US" altLang="en-US" sz="3200" u="sng" dirty="0" smtClean="0">
                <a:solidFill>
                  <a:srgbClr val="000000"/>
                </a:solidFill>
                <a:sym typeface="Symbol" pitchFamily="18" charset="2"/>
              </a:rPr>
              <a:t>(1-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)I</a:t>
            </a:r>
            <a:r>
              <a:rPr lang="en-US" altLang="en-US" sz="3200" u="sng" baseline="-25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en-US" sz="32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+ 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E</a:t>
            </a:r>
            <a:r>
              <a:rPr lang="en-US" altLang="en-US" sz="3200" u="sng" baseline="-25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L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T</a:t>
            </a:r>
            <a:r>
              <a:rPr lang="en-US" altLang="en-US" sz="3200" u="sng" baseline="30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4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(surface)</a:t>
            </a:r>
            <a:r>
              <a:rPr lang="en-US" altLang="en-US" sz="32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- 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T</a:t>
            </a:r>
            <a:r>
              <a:rPr lang="en-US" altLang="en-US" sz="3200" u="sng" baseline="30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4</a:t>
            </a:r>
            <a:r>
              <a:rPr lang="en-US" altLang="en-US" sz="3200" u="sng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(sky)</a:t>
            </a: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3124200" y="3717925"/>
            <a:ext cx="43624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00"/>
                </a:solidFill>
              </a:rPr>
              <a:t>Surface Energy Balance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 b="1" smtClean="0">
              <a:solidFill>
                <a:srgbClr val="000000"/>
              </a:solidFill>
              <a:sym typeface="Symbol" pitchFamily="18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  <a:sym typeface="Symbol" pitchFamily="18" charset="2"/>
              </a:rPr>
              <a:t>Rn – G = H + E</a:t>
            </a: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4098925" y="5470525"/>
            <a:ext cx="24082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00"/>
                </a:solidFill>
              </a:rPr>
              <a:t>Bowen Ratio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600" b="1" smtClean="0">
              <a:solidFill>
                <a:srgbClr val="000000"/>
              </a:solidFill>
              <a:sym typeface="Symbol" pitchFamily="18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smtClean="0">
                <a:solidFill>
                  <a:srgbClr val="000000"/>
                </a:solidFill>
                <a:sym typeface="Symbol" pitchFamily="18" charset="2"/>
              </a:rPr>
              <a:t> = H / E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3429000" y="3178731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5715000" y="3200400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8001000" y="3200400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410131" y="3364468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 Radiation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5791" y="3352800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Downward </a:t>
            </a:r>
            <a:r>
              <a:rPr lang="en-US" dirty="0" err="1" smtClean="0">
                <a:solidFill>
                  <a:srgbClr val="FF0000"/>
                </a:solidFill>
              </a:rPr>
              <a:t>Longwave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4308" y="3352800"/>
            <a:ext cx="204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Terrestrial Emission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953000" y="4898230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5638800" y="4898231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507163" y="4898231"/>
            <a:ext cx="0" cy="26193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674718" y="5029200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Soil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0" y="50292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Sensible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50292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Latent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8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4038600" cy="5334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Bowen Ratio</a:t>
            </a:r>
          </a:p>
        </p:txBody>
      </p:sp>
      <p:sp>
        <p:nvSpPr>
          <p:cNvPr id="64515" name="Text Box 7"/>
          <p:cNvSpPr txBox="1">
            <a:spLocks noChangeArrowheads="1"/>
          </p:cNvSpPr>
          <p:nvPr/>
        </p:nvSpPr>
        <p:spPr bwMode="auto">
          <a:xfrm>
            <a:off x="3914775" y="1982788"/>
            <a:ext cx="2190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smtClean="0">
                <a:solidFill>
                  <a:srgbClr val="CC6600"/>
                </a:solidFill>
                <a:sym typeface="Symbol" pitchFamily="18" charset="2"/>
              </a:rPr>
              <a:t> = H / E</a:t>
            </a:r>
          </a:p>
        </p:txBody>
      </p:sp>
      <p:sp>
        <p:nvSpPr>
          <p:cNvPr id="64516" name="Text Box 12"/>
          <p:cNvSpPr txBox="1">
            <a:spLocks noChangeArrowheads="1"/>
          </p:cNvSpPr>
          <p:nvPr/>
        </p:nvSpPr>
        <p:spPr bwMode="auto">
          <a:xfrm>
            <a:off x="2284413" y="6248400"/>
            <a:ext cx="199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sym typeface="Symbol" pitchFamily="18" charset="2"/>
              </a:rPr>
              <a:t> = 10 / 1 = </a:t>
            </a:r>
            <a:r>
              <a:rPr lang="en-US" altLang="en-US" b="1" smtClean="0">
                <a:solidFill>
                  <a:srgbClr val="FF0000"/>
                </a:solidFill>
                <a:sym typeface="Symbol" pitchFamily="18" charset="2"/>
              </a:rPr>
              <a:t>10</a:t>
            </a:r>
          </a:p>
        </p:txBody>
      </p:sp>
      <p:sp>
        <p:nvSpPr>
          <p:cNvPr id="64517" name="Rectangle 15"/>
          <p:cNvSpPr>
            <a:spLocks noChangeArrowheads="1"/>
          </p:cNvSpPr>
          <p:nvPr/>
        </p:nvSpPr>
        <p:spPr bwMode="auto">
          <a:xfrm>
            <a:off x="712788" y="24352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64518" name="Picture 17" descr="Flathead L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2" b="11748"/>
          <a:stretch>
            <a:fillRect/>
          </a:stretch>
        </p:blipFill>
        <p:spPr bwMode="auto">
          <a:xfrm>
            <a:off x="5386388" y="3276600"/>
            <a:ext cx="3529012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9" descr="parking%20l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328295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20"/>
          <p:cNvSpPr txBox="1">
            <a:spLocks noChangeArrowheads="1"/>
          </p:cNvSpPr>
          <p:nvPr/>
        </p:nvSpPr>
        <p:spPr bwMode="auto">
          <a:xfrm>
            <a:off x="5983288" y="6248400"/>
            <a:ext cx="2378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  <a:sym typeface="Symbol" pitchFamily="18" charset="2"/>
              </a:rPr>
              <a:t> = 10 / 100 = </a:t>
            </a:r>
            <a:r>
              <a:rPr lang="en-US" altLang="en-US" b="1" smtClean="0">
                <a:solidFill>
                  <a:srgbClr val="CC6600"/>
                </a:solidFill>
                <a:sym typeface="Symbol" pitchFamily="18" charset="2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313409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Lubrecht_trans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83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Lubrecht_m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18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564438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HOTTEST PLACES ON EARTH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7588" name="Picture 4" descr="Global_Max_hottest_sp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952500"/>
            <a:ext cx="88773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931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8612" name="Picture 4" descr="Congo_Sah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41325"/>
            <a:ext cx="70104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767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Relationship between LST and</a:t>
            </a:r>
            <a:br>
              <a:rPr lang="en-US" altLang="en-US" smtClean="0"/>
            </a:br>
            <a:r>
              <a:rPr lang="en-US" altLang="en-US" smtClean="0"/>
              <a:t>Vegetation Cover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9636" name="Picture 3" descr="Fig1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905000"/>
            <a:ext cx="93122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Electromagnetic (EM) Radiation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114" y="1524000"/>
            <a:ext cx="4003589" cy="2073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objects emit electromagnetic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radiation!!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FG02_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r="2699"/>
          <a:stretch>
            <a:fillRect/>
          </a:stretch>
        </p:blipFill>
        <p:spPr bwMode="auto">
          <a:xfrm>
            <a:off x="4790725" y="1022350"/>
            <a:ext cx="3515075" cy="278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32463"/>
            <a:ext cx="3600287" cy="2625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234086"/>
            <a:ext cx="4341451" cy="261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778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Surface Temperature Extremes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1684" name="Picture 4" descr="poplar_max_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662113"/>
            <a:ext cx="8905875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739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2708" name="Picture 4" descr="max_LST_EVI_relationsh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0"/>
            <a:ext cx="5064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98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Lubrecht_m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b="9410"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618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r_Ch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38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28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FIG_2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22600" r="26408" b="22624"/>
          <a:stretch>
            <a:fillRect/>
          </a:stretch>
        </p:blipFill>
        <p:spPr bwMode="auto">
          <a:xfrm>
            <a:off x="990600" y="4763"/>
            <a:ext cx="7086600" cy="687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07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waterbal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143000" y="0"/>
            <a:ext cx="6553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Geographic Variation in Annual Water Balance</a:t>
            </a:r>
          </a:p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2000" b="1">
                <a:solidFill>
                  <a:srgbClr val="000000"/>
                </a:solidFill>
                <a:latin typeface="Arial" charset="0"/>
              </a:rPr>
              <a:t>(Precip - Potential ET, meters per year)</a:t>
            </a:r>
            <a:endParaRPr lang="en-US" alt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971800"/>
            <a:ext cx="7848600" cy="457200"/>
          </a:xfrm>
        </p:spPr>
        <p:txBody>
          <a:bodyPr/>
          <a:lstStyle/>
          <a:p>
            <a:pPr algn="l" eaLnBrk="1" hangingPunct="1"/>
            <a:r>
              <a:rPr lang="en-US" altLang="en-US" sz="2400" smtClean="0"/>
              <a:t>PENMAN-MONTEITH equation for Evapotranspiration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6248400"/>
            <a:ext cx="1905000" cy="38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000" smtClean="0"/>
              <a:t>Windspeed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280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1066800" y="4419600"/>
          <a:ext cx="7239000" cy="139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Equation" r:id="rId4" imgW="2374900" imgH="457200" progId="Equation.3">
                  <p:embed/>
                </p:oleObj>
              </mc:Choice>
              <mc:Fallback>
                <p:oleObj name="Equation" r:id="rId4" imgW="2374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419600"/>
                        <a:ext cx="7239000" cy="139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971800" y="3581400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Solar radiation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73914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Humidity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5791200" y="3505200"/>
            <a:ext cx="149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Air</a:t>
            </a:r>
          </a:p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Temperature</a:t>
            </a:r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7924800" y="3886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6705600" y="40386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 flipH="1">
            <a:off x="3657600" y="39624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 flipV="1">
            <a:off x="3200400" y="57912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0" y="17526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0000"/>
                </a:solidFill>
                <a:latin typeface="Arial" charset="0"/>
              </a:rPr>
              <a:t>1-d Land Water Balance = Precipitation – Evapotranspiration</a:t>
            </a:r>
          </a:p>
          <a:p>
            <a:pPr eaLnBrk="1" hangingPunct="1"/>
            <a:r>
              <a:rPr lang="en-US" altLang="en-US" b="1" i="1">
                <a:solidFill>
                  <a:srgbClr val="000000"/>
                </a:solidFill>
                <a:latin typeface="Arial" charset="0"/>
              </a:rPr>
              <a:t>Watershed Balance = Precip – (ET + Runoff)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1100138" y="307975"/>
            <a:ext cx="66436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  <a:latin typeface="Arial" charset="0"/>
              </a:rPr>
              <a:t>THE PROBLEM</a:t>
            </a:r>
          </a:p>
          <a:p>
            <a:pPr algn="ctr" eaLnBrk="1" hangingPunct="1"/>
            <a:r>
              <a:rPr lang="en-US" altLang="en-US" i="1">
                <a:solidFill>
                  <a:srgbClr val="FF0000"/>
                </a:solidFill>
                <a:latin typeface="Arial" charset="0"/>
              </a:rPr>
              <a:t>Temperature + Precipitation </a:t>
            </a:r>
          </a:p>
          <a:p>
            <a:pPr algn="ctr" eaLnBrk="1" hangingPunct="1"/>
            <a:r>
              <a:rPr lang="en-US" altLang="en-US" i="1">
                <a:solidFill>
                  <a:srgbClr val="FF0000"/>
                </a:solidFill>
                <a:latin typeface="Arial" charset="0"/>
              </a:rPr>
              <a:t>does NOT tell the integrated land water balance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6765925" y="6208713"/>
            <a:ext cx="164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Veg Leaf Area</a:t>
            </a:r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 flipH="1" flipV="1">
            <a:off x="6781800" y="57150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Important Radiation Laws &amp; Concepts</a:t>
            </a:r>
          </a:p>
        </p:txBody>
      </p:sp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471683" y="2362200"/>
            <a:ext cx="331347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solidFill>
                  <a:schemeClr val="bg2"/>
                </a:solidFill>
              </a:rPr>
              <a:t>Wien’s Law</a:t>
            </a:r>
          </a:p>
          <a:p>
            <a:pPr algn="ctr" eaLnBrk="1" hangingPunct="1"/>
            <a:endParaRPr lang="en-US" altLang="en-US" sz="4800" b="1" dirty="0">
              <a:solidFill>
                <a:schemeClr val="bg2"/>
              </a:solidFill>
            </a:endParaRPr>
          </a:p>
          <a:p>
            <a:pPr algn="ctr" eaLnBrk="1" hangingPunct="1"/>
            <a:r>
              <a:rPr lang="en-US" altLang="en-US" sz="4800" dirty="0">
                <a:solidFill>
                  <a:schemeClr val="bg2"/>
                </a:solidFill>
                <a:sym typeface="Symbol" pitchFamily="18" charset="2"/>
              </a:rPr>
              <a:t></a:t>
            </a:r>
            <a:r>
              <a:rPr lang="en-US" altLang="en-US" sz="4800" baseline="-25000" dirty="0">
                <a:solidFill>
                  <a:schemeClr val="bg2"/>
                </a:solidFill>
                <a:sym typeface="Symbol" pitchFamily="18" charset="2"/>
              </a:rPr>
              <a:t>m</a:t>
            </a:r>
            <a:r>
              <a:rPr lang="en-US" altLang="en-US" sz="4800" dirty="0">
                <a:solidFill>
                  <a:schemeClr val="bg2"/>
                </a:solidFill>
                <a:sym typeface="Symbol" pitchFamily="18" charset="2"/>
              </a:rPr>
              <a:t> = </a:t>
            </a:r>
            <a:r>
              <a:rPr lang="en-US" altLang="en-US" sz="4800" i="1" dirty="0">
                <a:solidFill>
                  <a:schemeClr val="bg2"/>
                </a:solidFill>
                <a:sym typeface="Symbol" pitchFamily="18" charset="2"/>
              </a:rPr>
              <a:t>b</a:t>
            </a:r>
            <a:r>
              <a:rPr lang="en-US" altLang="en-US" sz="4800" dirty="0" smtClean="0">
                <a:solidFill>
                  <a:schemeClr val="bg2"/>
                </a:solidFill>
                <a:sym typeface="Symbol" pitchFamily="18" charset="2"/>
              </a:rPr>
              <a:t> </a:t>
            </a:r>
            <a:r>
              <a:rPr lang="en-US" altLang="en-US" sz="4800" dirty="0">
                <a:solidFill>
                  <a:schemeClr val="bg2"/>
                </a:solidFill>
                <a:sym typeface="Symbol" pitchFamily="18" charset="2"/>
              </a:rPr>
              <a:t>/ T</a:t>
            </a:r>
            <a:endParaRPr lang="en-US" altLang="en-US" sz="4800" baseline="30000" dirty="0">
              <a:solidFill>
                <a:schemeClr val="bg2"/>
              </a:solidFill>
              <a:sym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7800" y="3178314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black body* will emit radiation at a wavelength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inversely proportional to the black body’s temperature (T):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>
            <a:stCxn id="6" idx="0"/>
          </p:cNvCxnSpPr>
          <p:nvPr/>
        </p:nvCxnSpPr>
        <p:spPr bwMode="auto">
          <a:xfrm flipH="1" flipV="1">
            <a:off x="5356512" y="4530129"/>
            <a:ext cx="1" cy="35833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007425" y="4888468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of proportionality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6187363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*A </a:t>
            </a:r>
            <a:r>
              <a:rPr lang="en-US" dirty="0"/>
              <a:t>black body is an idealized physical body that absorbs all incident electromagnetic radiation, regardless of frequency or angle of incidence.</a:t>
            </a:r>
          </a:p>
        </p:txBody>
      </p:sp>
    </p:spTree>
    <p:extLst>
      <p:ext uri="{BB962C8B-B14F-4D97-AF65-F5344CB8AC3E}">
        <p14:creationId xmlns:p14="http://schemas.microsoft.com/office/powerpoint/2010/main" val="138509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wiens_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9050"/>
            <a:ext cx="70104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87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1" y="247136"/>
            <a:ext cx="4510217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Spectrum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21" y="1400490"/>
            <a:ext cx="5350476" cy="5053913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Shortwave Radiation</a:t>
            </a: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Shorter than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Visible, UV, x-rays, etc.</a:t>
            </a: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Emitted from the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Longwave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</a:t>
            </a: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than 3 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μ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Tx/>
              <a:buChar char="–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Thermal,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microwave, radar, etc. </a:t>
            </a:r>
          </a:p>
          <a:p>
            <a:pPr lvl="1">
              <a:buFontTx/>
              <a:buChar char="–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Emitted from Earth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FG0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31500"/>
          <a:stretch>
            <a:fillRect/>
          </a:stretch>
        </p:blipFill>
        <p:spPr bwMode="auto">
          <a:xfrm>
            <a:off x="5832397" y="358347"/>
            <a:ext cx="3006725" cy="60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22421" y="3632886"/>
            <a:ext cx="79701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667632" y="358347"/>
            <a:ext cx="0" cy="308918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5667632" y="3797644"/>
            <a:ext cx="0" cy="265670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7620000" cy="5334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Important Radiation Laws &amp; Concepts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108200" y="2589213"/>
            <a:ext cx="61976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smtClean="0">
                <a:solidFill>
                  <a:srgbClr val="CC6600"/>
                </a:solidFill>
              </a:rPr>
              <a:t>Stefan-Boltzmann Law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4800" b="1" smtClean="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800" smtClean="0">
                <a:solidFill>
                  <a:srgbClr val="CC6600"/>
                </a:solidFill>
                <a:sym typeface="Symbol" pitchFamily="18" charset="2"/>
              </a:rPr>
              <a:t> = T</a:t>
            </a:r>
            <a:r>
              <a:rPr lang="en-US" altLang="en-US" sz="4800" baseline="30000" smtClean="0">
                <a:solidFill>
                  <a:srgbClr val="CC6600"/>
                </a:solidFill>
                <a:sym typeface="Symbol" pitchFamily="18" charset="2"/>
              </a:rPr>
              <a:t>4</a:t>
            </a:r>
          </a:p>
        </p:txBody>
      </p:sp>
      <p:cxnSp>
        <p:nvCxnSpPr>
          <p:cNvPr id="5" name="Straight Arrow Connector 4"/>
          <p:cNvCxnSpPr>
            <a:stCxn id="6" idx="0"/>
          </p:cNvCxnSpPr>
          <p:nvPr/>
        </p:nvCxnSpPr>
        <p:spPr bwMode="auto">
          <a:xfrm flipH="1" flipV="1">
            <a:off x="5463887" y="4724400"/>
            <a:ext cx="1" cy="35833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114800" y="508273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of proportionality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00200" y="6187363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*A </a:t>
            </a:r>
            <a:r>
              <a:rPr lang="en-US" dirty="0"/>
              <a:t>black body is an idealized physical body that absorbs all incident electromagnetic radiation, regardless of frequency or angle of incidence.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331098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energy radiated by a black body* (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Ψ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is directly proportional to the fourth power of the black body’s temperature (T):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29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" y="1905000"/>
            <a:ext cx="9165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0" y="76200"/>
            <a:ext cx="2971800" cy="381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Sun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99887" y="2989167"/>
            <a:ext cx="2658762" cy="10668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 temperature</a:t>
            </a:r>
          </a:p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~5505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°C (9941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°F)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710249" cy="2766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47147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" y="1905000"/>
            <a:ext cx="9165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096000" y="76200"/>
            <a:ext cx="2971800" cy="381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248400" y="228600"/>
            <a:ext cx="2710249" cy="2766053"/>
          </a:xfrm>
          <a:prstGeom prst="roundRect">
            <a:avLst>
              <a:gd name="adj" fmla="val 849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arth_bluemarb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35381"/>
            <a:ext cx="2710249" cy="2031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6299887" y="2989167"/>
            <a:ext cx="2658762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temperature</a:t>
            </a:r>
          </a:p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~15 °C (59 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 algn="ctr">
              <a:buFont typeface="Arial" pitchFamily="34" charset="0"/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l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5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Sunny Days">
  <a:themeElements>
    <a:clrScheme name="Sunny Days 1">
      <a:dk1>
        <a:srgbClr val="000000"/>
      </a:dk1>
      <a:lt1>
        <a:srgbClr val="FFCC66"/>
      </a:lt1>
      <a:dk2>
        <a:srgbClr val="996633"/>
      </a:dk2>
      <a:lt2>
        <a:srgbClr val="CC6600"/>
      </a:lt2>
      <a:accent1>
        <a:srgbClr val="FF9933"/>
      </a:accent1>
      <a:accent2>
        <a:srgbClr val="CCCCCC"/>
      </a:accent2>
      <a:accent3>
        <a:srgbClr val="FFE2B8"/>
      </a:accent3>
      <a:accent4>
        <a:srgbClr val="000000"/>
      </a:accent4>
      <a:accent5>
        <a:srgbClr val="FFCAAD"/>
      </a:accent5>
      <a:accent6>
        <a:srgbClr val="B9B9B9"/>
      </a:accent6>
      <a:hlink>
        <a:srgbClr val="CC9900"/>
      </a:hlink>
      <a:folHlink>
        <a:srgbClr val="993366"/>
      </a:folHlink>
    </a:clrScheme>
    <a:fontScheme name="Sunny Day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unny Days 1">
        <a:dk1>
          <a:srgbClr val="000000"/>
        </a:dk1>
        <a:lt1>
          <a:srgbClr val="FFCC66"/>
        </a:lt1>
        <a:dk2>
          <a:srgbClr val="996633"/>
        </a:dk2>
        <a:lt2>
          <a:srgbClr val="CC6600"/>
        </a:lt2>
        <a:accent1>
          <a:srgbClr val="FF9933"/>
        </a:accent1>
        <a:accent2>
          <a:srgbClr val="CCCCCC"/>
        </a:accent2>
        <a:accent3>
          <a:srgbClr val="FFE2B8"/>
        </a:accent3>
        <a:accent4>
          <a:srgbClr val="000000"/>
        </a:accent4>
        <a:accent5>
          <a:srgbClr val="FFCAAD"/>
        </a:accent5>
        <a:accent6>
          <a:srgbClr val="B9B9B9"/>
        </a:accent6>
        <a:hlink>
          <a:srgbClr val="CC9900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2">
        <a:dk1>
          <a:srgbClr val="000000"/>
        </a:dk1>
        <a:lt1>
          <a:srgbClr val="FFFFCC"/>
        </a:lt1>
        <a:dk2>
          <a:srgbClr val="996633"/>
        </a:dk2>
        <a:lt2>
          <a:srgbClr val="CC9900"/>
        </a:lt2>
        <a:accent1>
          <a:srgbClr val="FF9933"/>
        </a:accent1>
        <a:accent2>
          <a:srgbClr val="FFFFFF"/>
        </a:accent2>
        <a:accent3>
          <a:srgbClr val="FFFFE2"/>
        </a:accent3>
        <a:accent4>
          <a:srgbClr val="000000"/>
        </a:accent4>
        <a:accent5>
          <a:srgbClr val="FFCAAD"/>
        </a:accent5>
        <a:accent6>
          <a:srgbClr val="E7E7E7"/>
        </a:accent6>
        <a:hlink>
          <a:srgbClr val="FFCC66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CBC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nny Days 4">
        <a:dk1>
          <a:srgbClr val="000000"/>
        </a:dk1>
        <a:lt1>
          <a:srgbClr val="F8F8F8"/>
        </a:lt1>
        <a:dk2>
          <a:srgbClr val="006600"/>
        </a:dk2>
        <a:lt2>
          <a:srgbClr val="FFCC00"/>
        </a:lt2>
        <a:accent1>
          <a:srgbClr val="9999FF"/>
        </a:accent1>
        <a:accent2>
          <a:srgbClr val="003300"/>
        </a:accent2>
        <a:accent3>
          <a:srgbClr val="AAB8AA"/>
        </a:accent3>
        <a:accent4>
          <a:srgbClr val="D4D4D4"/>
        </a:accent4>
        <a:accent5>
          <a:srgbClr val="CACAFF"/>
        </a:accent5>
        <a:accent6>
          <a:srgbClr val="002D00"/>
        </a:accent6>
        <a:hlink>
          <a:srgbClr val="009966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nny Days 5">
        <a:dk1>
          <a:srgbClr val="000000"/>
        </a:dk1>
        <a:lt1>
          <a:srgbClr val="F8F8F8"/>
        </a:lt1>
        <a:dk2>
          <a:srgbClr val="990099"/>
        </a:dk2>
        <a:lt2>
          <a:srgbClr val="FFCC00"/>
        </a:lt2>
        <a:accent1>
          <a:srgbClr val="9999FF"/>
        </a:accent1>
        <a:accent2>
          <a:srgbClr val="660066"/>
        </a:accent2>
        <a:accent3>
          <a:srgbClr val="CAAACA"/>
        </a:accent3>
        <a:accent4>
          <a:srgbClr val="D4D4D4"/>
        </a:accent4>
        <a:accent5>
          <a:srgbClr val="CACAFF"/>
        </a:accent5>
        <a:accent6>
          <a:srgbClr val="5C005C"/>
        </a:accent6>
        <a:hlink>
          <a:srgbClr val="CC00CC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582</Words>
  <Application>Microsoft Office PowerPoint</Application>
  <PresentationFormat>On-screen Show (4:3)</PresentationFormat>
  <Paragraphs>178</Paragraphs>
  <Slides>36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Office Theme</vt:lpstr>
      <vt:lpstr>1_Office Theme</vt:lpstr>
      <vt:lpstr>Sunny Days</vt:lpstr>
      <vt:lpstr>1_Sunny Days</vt:lpstr>
      <vt:lpstr>2_Sunny Days</vt:lpstr>
      <vt:lpstr>3_Sunny Days</vt:lpstr>
      <vt:lpstr>4_Sunny Days</vt:lpstr>
      <vt:lpstr>5_Sunny Days</vt:lpstr>
      <vt:lpstr>6_Sunny Days</vt:lpstr>
      <vt:lpstr>Equation</vt:lpstr>
      <vt:lpstr>Energy Budget Principles</vt:lpstr>
      <vt:lpstr>Heat Energy Transfers in 3 Ways</vt:lpstr>
      <vt:lpstr>Electromagnetic (EM) Radiation</vt:lpstr>
      <vt:lpstr>Important Radiation Laws &amp; Concepts</vt:lpstr>
      <vt:lpstr>PowerPoint Presentation</vt:lpstr>
      <vt:lpstr>EM Spectrum</vt:lpstr>
      <vt:lpstr>Important Radiation Laws &amp; Concepts</vt:lpstr>
      <vt:lpstr>The Sun</vt:lpstr>
      <vt:lpstr>The Earth</vt:lpstr>
      <vt:lpstr>PowerPoint Presentation</vt:lpstr>
      <vt:lpstr>PowerPoint Presentation</vt:lpstr>
      <vt:lpstr>Insolation: Solar Radiation Striking    the earth’s Surface</vt:lpstr>
      <vt:lpstr>Insolation:  Zenith Angle</vt:lpstr>
      <vt:lpstr>Albedo</vt:lpstr>
      <vt:lpstr>PowerPoint Presentation</vt:lpstr>
      <vt:lpstr>PowerPoint Presentation</vt:lpstr>
      <vt:lpstr>Greenhouse Gases</vt:lpstr>
      <vt:lpstr>Greenhouse Gases</vt:lpstr>
      <vt:lpstr>Greenhouse Gases</vt:lpstr>
      <vt:lpstr>Greenhouse Gases</vt:lpstr>
      <vt:lpstr>Greenhouse Gases</vt:lpstr>
      <vt:lpstr>PowerPoint Presentation</vt:lpstr>
      <vt:lpstr>Important Radiation Laws &amp; Concepts</vt:lpstr>
      <vt:lpstr>Bowen Ratio</vt:lpstr>
      <vt:lpstr>PowerPoint Presentation</vt:lpstr>
      <vt:lpstr>PowerPoint Presentation</vt:lpstr>
      <vt:lpstr>HOTTEST PLACES ON EARTH</vt:lpstr>
      <vt:lpstr>PowerPoint Presentation</vt:lpstr>
      <vt:lpstr>Relationship between LST and Vegetation Cover</vt:lpstr>
      <vt:lpstr>Surface Temperature Extremes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PENMAN-MONTEITH equation for Evapotranspiration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K Smith</dc:creator>
  <cp:lastModifiedBy>William K Smith</cp:lastModifiedBy>
  <cp:revision>59</cp:revision>
  <dcterms:created xsi:type="dcterms:W3CDTF">2010-10-12T20:24:27Z</dcterms:created>
  <dcterms:modified xsi:type="dcterms:W3CDTF">2014-02-12T15:06:34Z</dcterms:modified>
</cp:coreProperties>
</file>